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85" r:id="rId6"/>
    <p:sldId id="288" r:id="rId7"/>
    <p:sldId id="282" r:id="rId8"/>
    <p:sldId id="280" r:id="rId9"/>
    <p:sldId id="281" r:id="rId10"/>
    <p:sldId id="273" r:id="rId11"/>
    <p:sldId id="275" r:id="rId12"/>
    <p:sldId id="266" r:id="rId13"/>
    <p:sldId id="267" r:id="rId14"/>
    <p:sldId id="269" r:id="rId15"/>
    <p:sldId id="277" r:id="rId16"/>
    <p:sldId id="283" r:id="rId17"/>
    <p:sldId id="274" r:id="rId18"/>
    <p:sldId id="268" r:id="rId19"/>
    <p:sldId id="272" r:id="rId20"/>
    <p:sldId id="270" r:id="rId21"/>
    <p:sldId id="279" r:id="rId22"/>
    <p:sldId id="287" r:id="rId23"/>
    <p:sldId id="28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EEE6-E06B-4EF2-A7E1-110DC04B8EBA}" type="datetimeFigureOut">
              <a:rPr lang="fi-FI" smtClean="0"/>
              <a:t>10.6.2020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CEC0-DAF7-4B37-BA88-578764DF8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231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EEE6-E06B-4EF2-A7E1-110DC04B8EBA}" type="datetimeFigureOut">
              <a:rPr lang="fi-FI" smtClean="0"/>
              <a:t>10.6.2020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CEC0-DAF7-4B37-BA88-578764DF8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84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EEE6-E06B-4EF2-A7E1-110DC04B8EBA}" type="datetimeFigureOut">
              <a:rPr lang="fi-FI" smtClean="0"/>
              <a:t>10.6.2020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CEC0-DAF7-4B37-BA88-578764DF8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547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EEE6-E06B-4EF2-A7E1-110DC04B8EBA}" type="datetimeFigureOut">
              <a:rPr lang="fi-FI" smtClean="0"/>
              <a:t>10.6.2020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CEC0-DAF7-4B37-BA88-578764DF8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368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EEE6-E06B-4EF2-A7E1-110DC04B8EBA}" type="datetimeFigureOut">
              <a:rPr lang="fi-FI" smtClean="0"/>
              <a:t>10.6.2020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CEC0-DAF7-4B37-BA88-578764DF8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603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EEE6-E06B-4EF2-A7E1-110DC04B8EBA}" type="datetimeFigureOut">
              <a:rPr lang="fi-FI" smtClean="0"/>
              <a:t>10.6.2020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CEC0-DAF7-4B37-BA88-578764DF8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522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EEE6-E06B-4EF2-A7E1-110DC04B8EBA}" type="datetimeFigureOut">
              <a:rPr lang="fi-FI" smtClean="0"/>
              <a:t>10.6.2020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CEC0-DAF7-4B37-BA88-578764DF8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907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EEE6-E06B-4EF2-A7E1-110DC04B8EBA}" type="datetimeFigureOut">
              <a:rPr lang="fi-FI" smtClean="0"/>
              <a:t>10.6.2020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CEC0-DAF7-4B37-BA88-578764DF8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901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EEE6-E06B-4EF2-A7E1-110DC04B8EBA}" type="datetimeFigureOut">
              <a:rPr lang="fi-FI" smtClean="0"/>
              <a:t>10.6.2020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CEC0-DAF7-4B37-BA88-578764DF8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3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EEE6-E06B-4EF2-A7E1-110DC04B8EBA}" type="datetimeFigureOut">
              <a:rPr lang="fi-FI" smtClean="0"/>
              <a:t>10.6.2020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CEC0-DAF7-4B37-BA88-578764DF8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442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EEE6-E06B-4EF2-A7E1-110DC04B8EBA}" type="datetimeFigureOut">
              <a:rPr lang="fi-FI" smtClean="0"/>
              <a:t>10.6.2020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CEC0-DAF7-4B37-BA88-578764DF8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694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2EEE6-E06B-4EF2-A7E1-110DC04B8EBA}" type="datetimeFigureOut">
              <a:rPr lang="fi-FI" smtClean="0"/>
              <a:t>10.6.2020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CCEC0-DAF7-4B37-BA88-578764DF8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6956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974533606222457/" TargetMode="External"/><Relationship Id="rId2" Type="http://schemas.openxmlformats.org/officeDocument/2006/relationships/hyperlink" Target="https://projects.tuni.fi/diginurs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ojects.tuni.fi/digicareasia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early_spring_flowers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vergreenleaf.blogspot.com/2013/04/my-first-blog-award-liebster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114A9A-4793-46BB-A53C-E46E98554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B194B217-6061-4232-9B8A-7CF4AB7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08B6ED-A650-4A2E-9C85-C8B273BAD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758" y="669740"/>
            <a:ext cx="6378633" cy="2266015"/>
          </a:xfrm>
        </p:spPr>
        <p:txBody>
          <a:bodyPr anchor="t">
            <a:normAutofit fontScale="90000"/>
          </a:bodyPr>
          <a:lstStyle/>
          <a:p>
            <a:pPr marL="0" indent="0"/>
            <a:r>
              <a:rPr lang="fi-FI" sz="4000" b="1" dirty="0"/>
              <a:t>Project: </a:t>
            </a:r>
            <a:br>
              <a:rPr lang="fi-FI" sz="4000" b="1" dirty="0"/>
            </a:br>
            <a:r>
              <a:rPr lang="fi-FI" sz="4000" b="1" dirty="0" err="1"/>
              <a:t>DigiNurse</a:t>
            </a:r>
            <a:r>
              <a:rPr lang="fi-FI" sz="4000" b="1" dirty="0"/>
              <a:t>: </a:t>
            </a:r>
            <a:br>
              <a:rPr lang="fi-FI" sz="4000" b="1" dirty="0"/>
            </a:br>
            <a:r>
              <a:rPr lang="fi-FI" sz="4000" b="1" dirty="0"/>
              <a:t>ICT </a:t>
            </a:r>
            <a:r>
              <a:rPr lang="fi-FI" sz="4000" b="1" dirty="0" err="1"/>
              <a:t>Supported</a:t>
            </a:r>
            <a:r>
              <a:rPr lang="fi-FI" sz="4000" b="1" dirty="0"/>
              <a:t> </a:t>
            </a:r>
            <a:r>
              <a:rPr lang="fi-FI" sz="4000" b="1" dirty="0" err="1"/>
              <a:t>Self</a:t>
            </a:r>
            <a:r>
              <a:rPr lang="fi-FI" sz="4000" b="1" dirty="0"/>
              <a:t>-Management of </a:t>
            </a:r>
            <a:r>
              <a:rPr lang="fi-FI" sz="4000" b="1" dirty="0" err="1"/>
              <a:t>Patients</a:t>
            </a:r>
            <a:r>
              <a:rPr lang="fi-FI" sz="4000" b="1" dirty="0"/>
              <a:t> 1.9.2017-31.8.2020</a:t>
            </a:r>
            <a:br>
              <a:rPr lang="fi-FI" sz="3100" b="1" dirty="0"/>
            </a:br>
            <a:endParaRPr lang="fi-FI" sz="3100" b="1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FCEB626-6AB9-45A4-964E-1178CE45D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F36EDD-C4F3-491E-8E98-747073905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3420941"/>
            <a:ext cx="5747473" cy="27466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1700" dirty="0"/>
          </a:p>
          <a:p>
            <a:pPr marL="0" indent="0">
              <a:buNone/>
            </a:pPr>
            <a:r>
              <a:rPr lang="fi-FI" sz="1800" b="1" dirty="0"/>
              <a:t>Erasmus+ Strategic </a:t>
            </a:r>
            <a:r>
              <a:rPr lang="fi-FI" sz="1800" b="1" dirty="0" err="1"/>
              <a:t>Partnerships</a:t>
            </a:r>
            <a:r>
              <a:rPr lang="fi-FI" sz="1800" b="1" dirty="0"/>
              <a:t> for </a:t>
            </a:r>
            <a:r>
              <a:rPr lang="fi-FI" sz="1800" b="1" dirty="0" err="1"/>
              <a:t>Higher</a:t>
            </a:r>
            <a:r>
              <a:rPr lang="fi-FI" sz="1800" b="1" dirty="0"/>
              <a:t> </a:t>
            </a:r>
            <a:r>
              <a:rPr lang="fi-FI" sz="1800" b="1" dirty="0" err="1"/>
              <a:t>Education</a:t>
            </a:r>
            <a:r>
              <a:rPr lang="fi-FI" sz="1800" b="1" dirty="0"/>
              <a:t>:</a:t>
            </a:r>
          </a:p>
          <a:p>
            <a:pPr marL="0" indent="0">
              <a:buNone/>
            </a:pPr>
            <a:r>
              <a:rPr lang="en-US" sz="1800" b="1" dirty="0"/>
              <a:t>KA2 - Cooperation for Innovation and the Exchange of Good Practices</a:t>
            </a:r>
            <a:endParaRPr lang="fi-FI" sz="1800" b="1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lnSpc>
                <a:spcPct val="100000"/>
              </a:lnSpc>
              <a:buNone/>
            </a:pPr>
            <a:r>
              <a:rPr lang="fi-FI" sz="1800" b="1" dirty="0"/>
              <a:t>Raija Kokko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800" b="1" dirty="0"/>
              <a:t>Project </a:t>
            </a:r>
            <a:r>
              <a:rPr lang="fi-FI" sz="1800" b="1" dirty="0" err="1"/>
              <a:t>Manager</a:t>
            </a:r>
            <a:r>
              <a:rPr lang="fi-FI" sz="1800" b="1" dirty="0"/>
              <a:t>, </a:t>
            </a:r>
            <a:r>
              <a:rPr lang="fi-FI" sz="1800" b="1" dirty="0" err="1"/>
              <a:t>PhD</a:t>
            </a:r>
            <a:r>
              <a:rPr lang="fi-FI" sz="1800" b="1" dirty="0"/>
              <a:t> (Health </a:t>
            </a:r>
            <a:r>
              <a:rPr lang="fi-FI" sz="1800" b="1" dirty="0" err="1"/>
              <a:t>Sc</a:t>
            </a:r>
            <a:r>
              <a:rPr lang="fi-FI" sz="1800" b="1" dirty="0"/>
              <a:t>.)</a:t>
            </a:r>
          </a:p>
          <a:p>
            <a:endParaRPr lang="fi-FI" sz="1700" dirty="0"/>
          </a:p>
          <a:p>
            <a:endParaRPr lang="fi-FI" sz="1700" dirty="0"/>
          </a:p>
          <a:p>
            <a:endParaRPr lang="fi-FI" sz="17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21FEB8-ADFC-42B8-909C-C853B3A1C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2233" y="2236252"/>
            <a:ext cx="2978183" cy="25240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0249E35A-9D67-4CB0-819D-11E3750C0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Graphic 14">
            <a:extLst>
              <a:ext uri="{FF2B5EF4-FFF2-40B4-BE49-F238E27FC236}">
                <a16:creationId xmlns:a16="http://schemas.microsoft.com/office/drawing/2014/main" id="{AA91DE49-968D-4EA9-A003-97FF1B6BB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348306" y="4342818"/>
            <a:ext cx="1843694" cy="184544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02C628C-9778-468C-BE5E-05D17B8D9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771" y="5265539"/>
            <a:ext cx="3468962" cy="112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093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50F6D742-5E27-4770-815C-34A8054FD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1F8A981E-6C01-464B-9B2A-810AFEC27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06F6E379-2D41-4826-84CD-316FC6F894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alphaModFix amt="10000"/>
          </a:blip>
          <a:srcRect t="5749" b="15304"/>
          <a:stretch/>
        </p:blipFill>
        <p:spPr>
          <a:xfrm>
            <a:off x="-97526" y="10"/>
            <a:ext cx="1219198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DF3DDE-DF23-49A6-AD8C-E14AC7E97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854197"/>
            <a:ext cx="10533888" cy="1006543"/>
          </a:xfrm>
        </p:spPr>
        <p:txBody>
          <a:bodyPr anchor="b">
            <a:normAutofit/>
          </a:bodyPr>
          <a:lstStyle/>
          <a:p>
            <a:r>
              <a:rPr lang="fi-FI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fi-FI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fi-FI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endParaRPr lang="fi-FI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12">
            <a:extLst>
              <a:ext uri="{FF2B5EF4-FFF2-40B4-BE49-F238E27FC236}">
                <a16:creationId xmlns:a16="http://schemas.microsoft.com/office/drawing/2014/main" id="{2A9A8322-122E-4010-9D4B-392D0496D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B1891-84D2-4AB5-BA8D-FAD6ECF73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42" y="1922351"/>
            <a:ext cx="10533888" cy="4935638"/>
          </a:xfrm>
        </p:spPr>
        <p:txBody>
          <a:bodyPr anchor="t">
            <a:normAutofit/>
          </a:bodyPr>
          <a:lstStyle/>
          <a:p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Set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up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of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communication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tools</a:t>
            </a:r>
            <a:endParaRPr lang="fi-FI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Literature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reviews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: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self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-management,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coaching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,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pedagogical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approaches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,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technological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tools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,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best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practices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in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teaching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and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learning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digital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nursing</a:t>
            </a:r>
            <a:endParaRPr lang="fi-FI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Survey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a. 800-900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students</a:t>
            </a:r>
            <a:endParaRPr lang="fi-FI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The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first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draft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of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the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model</a:t>
            </a:r>
            <a:endParaRPr lang="fi-FI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Piloting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waves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: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students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with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each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other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,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nationally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,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internationally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, and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during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their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clinical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training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with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patients</a:t>
            </a:r>
            <a:endParaRPr lang="fi-FI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Collecting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qualitative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and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quantitative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feedback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from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teachers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/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students</a:t>
            </a:r>
            <a:endParaRPr lang="fi-FI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The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final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draft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of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the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model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(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after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corrections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)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by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the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end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of </a:t>
            </a:r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May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, 2020</a:t>
            </a:r>
          </a:p>
          <a:p>
            <a:r>
              <a:rPr lang="fi-FI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Dissemination</a:t>
            </a:r>
            <a:r>
              <a:rPr lang="fi-FI" sz="2400" dirty="0">
                <a:solidFill>
                  <a:schemeClr val="tx2"/>
                </a:solidFill>
                <a:cs typeface="Times New Roman" panose="02020603050405020304" pitchFamily="18" charset="0"/>
              </a:rPr>
              <a:t>: </a:t>
            </a:r>
            <a:r>
              <a:rPr lang="fi-FI" sz="2400" dirty="0">
                <a:solidFill>
                  <a:schemeClr val="tx2"/>
                </a:solidFill>
              </a:rPr>
              <a:t>(</a:t>
            </a:r>
            <a:r>
              <a:rPr lang="fi-FI" sz="2400" dirty="0" err="1">
                <a:solidFill>
                  <a:schemeClr val="tx2"/>
                </a:solidFill>
              </a:rPr>
              <a:t>posters</a:t>
            </a:r>
            <a:r>
              <a:rPr lang="fi-FI" sz="2400" dirty="0">
                <a:solidFill>
                  <a:schemeClr val="tx2"/>
                </a:solidFill>
              </a:rPr>
              <a:t>, </a:t>
            </a:r>
            <a:r>
              <a:rPr lang="fi-FI" sz="2400" dirty="0" err="1">
                <a:solidFill>
                  <a:schemeClr val="tx2"/>
                </a:solidFill>
              </a:rPr>
              <a:t>conference</a:t>
            </a:r>
            <a:r>
              <a:rPr lang="fi-FI" sz="2400" dirty="0">
                <a:solidFill>
                  <a:schemeClr val="tx2"/>
                </a:solidFill>
              </a:rPr>
              <a:t> </a:t>
            </a:r>
            <a:r>
              <a:rPr lang="fi-FI" sz="2400" dirty="0" err="1">
                <a:solidFill>
                  <a:schemeClr val="tx2"/>
                </a:solidFill>
              </a:rPr>
              <a:t>presentations</a:t>
            </a:r>
            <a:r>
              <a:rPr lang="fi-FI" sz="2400" dirty="0">
                <a:solidFill>
                  <a:schemeClr val="tx2"/>
                </a:solidFill>
              </a:rPr>
              <a:t>, </a:t>
            </a:r>
            <a:r>
              <a:rPr lang="fi-FI" sz="2400" dirty="0" err="1">
                <a:solidFill>
                  <a:schemeClr val="tx2"/>
                </a:solidFill>
              </a:rPr>
              <a:t>website</a:t>
            </a:r>
            <a:r>
              <a:rPr lang="fi-FI" sz="2400" dirty="0">
                <a:solidFill>
                  <a:schemeClr val="tx2"/>
                </a:solidFill>
              </a:rPr>
              <a:t>, </a:t>
            </a:r>
            <a:r>
              <a:rPr lang="fi-FI" sz="2400" dirty="0" err="1">
                <a:solidFill>
                  <a:schemeClr val="tx2"/>
                </a:solidFill>
              </a:rPr>
              <a:t>piloting</a:t>
            </a:r>
            <a:r>
              <a:rPr lang="fi-FI" sz="2400" dirty="0">
                <a:solidFill>
                  <a:schemeClr val="tx2"/>
                </a:solidFill>
              </a:rPr>
              <a:t> </a:t>
            </a:r>
            <a:r>
              <a:rPr lang="fi-FI" sz="2400" dirty="0" err="1">
                <a:solidFill>
                  <a:schemeClr val="tx2"/>
                </a:solidFill>
              </a:rPr>
              <a:t>videos</a:t>
            </a:r>
            <a:r>
              <a:rPr lang="fi-FI" sz="2400" dirty="0">
                <a:solidFill>
                  <a:schemeClr val="tx2"/>
                </a:solidFill>
              </a:rPr>
              <a:t>, </a:t>
            </a:r>
            <a:r>
              <a:rPr lang="fi-FI" sz="2400" dirty="0" err="1">
                <a:solidFill>
                  <a:schemeClr val="tx2"/>
                </a:solidFill>
              </a:rPr>
              <a:t>animations</a:t>
            </a:r>
            <a:r>
              <a:rPr lang="fi-FI" sz="2400" dirty="0">
                <a:solidFill>
                  <a:schemeClr val="tx2"/>
                </a:solidFill>
              </a:rPr>
              <a:t>, </a:t>
            </a:r>
            <a:r>
              <a:rPr lang="fi-FI" sz="2400" dirty="0" err="1">
                <a:solidFill>
                  <a:schemeClr val="tx2"/>
                </a:solidFill>
              </a:rPr>
              <a:t>social</a:t>
            </a:r>
            <a:r>
              <a:rPr lang="fi-FI" sz="2400" dirty="0">
                <a:solidFill>
                  <a:schemeClr val="tx2"/>
                </a:solidFill>
              </a:rPr>
              <a:t> media </a:t>
            </a:r>
            <a:r>
              <a:rPr lang="fi-FI" sz="2400" dirty="0" err="1">
                <a:solidFill>
                  <a:schemeClr val="tx2"/>
                </a:solidFill>
              </a:rPr>
              <a:t>channels</a:t>
            </a:r>
            <a:r>
              <a:rPr lang="fi-FI" sz="2400" dirty="0">
                <a:solidFill>
                  <a:schemeClr val="tx2"/>
                </a:solidFill>
              </a:rPr>
              <a:t>, Digi Market, e-</a:t>
            </a:r>
            <a:r>
              <a:rPr lang="fi-FI" sz="2400" dirty="0" err="1">
                <a:solidFill>
                  <a:schemeClr val="tx2"/>
                </a:solidFill>
              </a:rPr>
              <a:t>book</a:t>
            </a:r>
            <a:r>
              <a:rPr lang="fi-FI" sz="2400" dirty="0">
                <a:solidFill>
                  <a:schemeClr val="tx2"/>
                </a:solidFill>
              </a:rPr>
              <a:t>, etc.)</a:t>
            </a:r>
          </a:p>
          <a:p>
            <a:endParaRPr lang="fi-FI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endParaRPr lang="fi-FI" sz="500" dirty="0">
              <a:solidFill>
                <a:schemeClr val="tx2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B105340-22AC-40E0-8167-915C9267A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7CA12E-1C57-4ACE-A7E7-D354C3A86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C7BA3-237F-487F-9ED7-B4FA6FFEF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7EF731D-772B-4739-912F-450E4BB21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539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9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83D511-073C-4070-8C58-9BF9EDAA1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085" y="1129084"/>
            <a:ext cx="3689091" cy="1960157"/>
          </a:xfrm>
        </p:spPr>
        <p:txBody>
          <a:bodyPr>
            <a:normAutofit/>
          </a:bodyPr>
          <a:lstStyle/>
          <a:p>
            <a:r>
              <a:rPr lang="fi-FI" sz="4000" b="1" dirty="0" err="1"/>
              <a:t>During</a:t>
            </a:r>
            <a:r>
              <a:rPr lang="fi-FI" sz="4000" b="1" dirty="0"/>
              <a:t> </a:t>
            </a:r>
            <a:r>
              <a:rPr lang="fi-FI" sz="4000" b="1" dirty="0" err="1"/>
              <a:t>the</a:t>
            </a:r>
            <a:r>
              <a:rPr lang="fi-FI" sz="4000" b="1" dirty="0"/>
              <a:t> </a:t>
            </a:r>
            <a:r>
              <a:rPr lang="fi-FI" sz="4000" b="1" dirty="0" err="1"/>
              <a:t>process</a:t>
            </a:r>
            <a:endParaRPr lang="fi-FI" sz="4000" b="1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8AF52732-AC13-49AA-AFCF-6684F32D4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51" r="16651" b="-1"/>
          <a:stretch/>
        </p:blipFill>
        <p:spPr>
          <a:xfrm>
            <a:off x="20" y="10"/>
            <a:ext cx="7743929" cy="6857990"/>
          </a:xfrm>
          <a:custGeom>
            <a:avLst/>
            <a:gdLst>
              <a:gd name="connsiteX0" fmla="*/ 956085 w 7743949"/>
              <a:gd name="connsiteY0" fmla="*/ 2071857 h 6858000"/>
              <a:gd name="connsiteX1" fmla="*/ 4999548 w 7743949"/>
              <a:gd name="connsiteY1" fmla="*/ 2071857 h 6858000"/>
              <a:gd name="connsiteX2" fmla="*/ 5619604 w 7743949"/>
              <a:gd name="connsiteY2" fmla="*/ 2437296 h 6858000"/>
              <a:gd name="connsiteX3" fmla="*/ 7645701 w 7743949"/>
              <a:gd name="connsiteY3" fmla="*/ 5926372 h 6858000"/>
              <a:gd name="connsiteX4" fmla="*/ 7645701 w 7743949"/>
              <a:gd name="connsiteY4" fmla="*/ 6639850 h 6858000"/>
              <a:gd name="connsiteX5" fmla="*/ 7538856 w 7743949"/>
              <a:gd name="connsiteY5" fmla="*/ 6823844 h 6858000"/>
              <a:gd name="connsiteX6" fmla="*/ 7519022 w 7743949"/>
              <a:gd name="connsiteY6" fmla="*/ 6858000 h 6858000"/>
              <a:gd name="connsiteX7" fmla="*/ 0 w 7743949"/>
              <a:gd name="connsiteY7" fmla="*/ 6858000 h 6858000"/>
              <a:gd name="connsiteX8" fmla="*/ 0 w 7743949"/>
              <a:gd name="connsiteY8" fmla="*/ 3003362 h 6858000"/>
              <a:gd name="connsiteX9" fmla="*/ 144017 w 7743949"/>
              <a:gd name="connsiteY9" fmla="*/ 2754282 h 6858000"/>
              <a:gd name="connsiteX10" fmla="*/ 327296 w 7743949"/>
              <a:gd name="connsiteY10" fmla="*/ 2437296 h 6858000"/>
              <a:gd name="connsiteX11" fmla="*/ 956085 w 7743949"/>
              <a:gd name="connsiteY11" fmla="*/ 2071857 h 6858000"/>
              <a:gd name="connsiteX12" fmla="*/ 6281397 w 7743949"/>
              <a:gd name="connsiteY12" fmla="*/ 1163923 h 6858000"/>
              <a:gd name="connsiteX13" fmla="*/ 7148441 w 7743949"/>
              <a:gd name="connsiteY13" fmla="*/ 1163923 h 6858000"/>
              <a:gd name="connsiteX14" fmla="*/ 7281401 w 7743949"/>
              <a:gd name="connsiteY14" fmla="*/ 1242285 h 6858000"/>
              <a:gd name="connsiteX15" fmla="*/ 7715859 w 7743949"/>
              <a:gd name="connsiteY15" fmla="*/ 1990451 h 6858000"/>
              <a:gd name="connsiteX16" fmla="*/ 7715859 w 7743949"/>
              <a:gd name="connsiteY16" fmla="*/ 2143443 h 6858000"/>
              <a:gd name="connsiteX17" fmla="*/ 7281401 w 7743949"/>
              <a:gd name="connsiteY17" fmla="*/ 2891610 h 6858000"/>
              <a:gd name="connsiteX18" fmla="*/ 7148441 w 7743949"/>
              <a:gd name="connsiteY18" fmla="*/ 2969971 h 6858000"/>
              <a:gd name="connsiteX19" fmla="*/ 6281397 w 7743949"/>
              <a:gd name="connsiteY19" fmla="*/ 2969971 h 6858000"/>
              <a:gd name="connsiteX20" fmla="*/ 6146565 w 7743949"/>
              <a:gd name="connsiteY20" fmla="*/ 2891610 h 6858000"/>
              <a:gd name="connsiteX21" fmla="*/ 5713979 w 7743949"/>
              <a:gd name="connsiteY21" fmla="*/ 2143443 h 6858000"/>
              <a:gd name="connsiteX22" fmla="*/ 5713979 w 7743949"/>
              <a:gd name="connsiteY22" fmla="*/ 1990451 h 6858000"/>
              <a:gd name="connsiteX23" fmla="*/ 6146565 w 7743949"/>
              <a:gd name="connsiteY23" fmla="*/ 1242285 h 6858000"/>
              <a:gd name="connsiteX24" fmla="*/ 6281397 w 7743949"/>
              <a:gd name="connsiteY24" fmla="*/ 1163923 h 6858000"/>
              <a:gd name="connsiteX25" fmla="*/ 0 w 7743949"/>
              <a:gd name="connsiteY25" fmla="*/ 0 h 6858000"/>
              <a:gd name="connsiteX26" fmla="*/ 6600525 w 7743949"/>
              <a:gd name="connsiteY26" fmla="*/ 0 h 6858000"/>
              <a:gd name="connsiteX27" fmla="*/ 6486618 w 7743949"/>
              <a:gd name="connsiteY27" fmla="*/ 196155 h 6858000"/>
              <a:gd name="connsiteX28" fmla="*/ 5677553 w 7743949"/>
              <a:gd name="connsiteY28" fmla="*/ 1589421 h 6858000"/>
              <a:gd name="connsiteX29" fmla="*/ 5057496 w 7743949"/>
              <a:gd name="connsiteY29" fmla="*/ 1954861 h 6858000"/>
              <a:gd name="connsiteX30" fmla="*/ 1014033 w 7743949"/>
              <a:gd name="connsiteY30" fmla="*/ 1954861 h 6858000"/>
              <a:gd name="connsiteX31" fmla="*/ 385244 w 7743949"/>
              <a:gd name="connsiteY31" fmla="*/ 1589421 h 6858000"/>
              <a:gd name="connsiteX32" fmla="*/ 69234 w 7743949"/>
              <a:gd name="connsiteY32" fmla="*/ 1042874 h 6858000"/>
              <a:gd name="connsiteX33" fmla="*/ 0 w 7743949"/>
              <a:gd name="connsiteY33" fmla="*/ 9231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56847-8426-4FF6-A5FB-BF14C318A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5017" y="3089241"/>
            <a:ext cx="3951226" cy="3445973"/>
          </a:xfrm>
        </p:spPr>
        <p:txBody>
          <a:bodyPr>
            <a:normAutofit fontScale="92500" lnSpcReduction="20000"/>
          </a:bodyPr>
          <a:lstStyle/>
          <a:p>
            <a:r>
              <a:rPr lang="fi-FI" sz="2400" b="1" dirty="0" err="1"/>
              <a:t>Profound</a:t>
            </a:r>
            <a:r>
              <a:rPr lang="fi-FI" sz="2400" b="1" dirty="0"/>
              <a:t> </a:t>
            </a:r>
            <a:r>
              <a:rPr lang="fi-FI" sz="2400" b="1" dirty="0" err="1"/>
              <a:t>discussion</a:t>
            </a:r>
            <a:r>
              <a:rPr lang="fi-FI" sz="2400" b="1" dirty="0"/>
              <a:t> on </a:t>
            </a:r>
            <a:r>
              <a:rPr lang="fi-FI" sz="2400" b="1" dirty="0" err="1"/>
              <a:t>crucial</a:t>
            </a:r>
            <a:r>
              <a:rPr lang="fi-FI" sz="2400" b="1" dirty="0"/>
              <a:t> </a:t>
            </a:r>
            <a:r>
              <a:rPr lang="fi-FI" sz="2400" b="1" dirty="0" err="1"/>
              <a:t>issues</a:t>
            </a:r>
            <a:r>
              <a:rPr lang="fi-FI" sz="2400" b="1" dirty="0"/>
              <a:t>: </a:t>
            </a:r>
            <a:r>
              <a:rPr lang="fi-FI" sz="2400" b="1" dirty="0" err="1"/>
              <a:t>e.g</a:t>
            </a:r>
            <a:r>
              <a:rPr lang="fi-FI" sz="2400" b="1" dirty="0"/>
              <a:t>. </a:t>
            </a:r>
            <a:r>
              <a:rPr lang="fi-FI" sz="2400" b="1" dirty="0" err="1"/>
              <a:t>scientific</a:t>
            </a:r>
            <a:r>
              <a:rPr lang="fi-FI" sz="2400" b="1" dirty="0"/>
              <a:t>/</a:t>
            </a:r>
            <a:r>
              <a:rPr lang="fi-FI" sz="2400" b="1" dirty="0" err="1"/>
              <a:t>not</a:t>
            </a:r>
            <a:r>
              <a:rPr lang="fi-FI" sz="2400" b="1" dirty="0"/>
              <a:t> </a:t>
            </a:r>
            <a:r>
              <a:rPr lang="fi-FI" sz="2400" b="1" dirty="0" err="1"/>
              <a:t>scientific</a:t>
            </a:r>
            <a:r>
              <a:rPr lang="fi-FI" sz="2400" b="1" dirty="0"/>
              <a:t>  </a:t>
            </a:r>
            <a:r>
              <a:rPr lang="fi-FI" sz="2400" b="1" dirty="0" err="1"/>
              <a:t>publications</a:t>
            </a:r>
            <a:r>
              <a:rPr lang="fi-FI" sz="2400" b="1" dirty="0"/>
              <a:t>, </a:t>
            </a:r>
            <a:r>
              <a:rPr lang="fi-FI" sz="2400" b="1" dirty="0" err="1"/>
              <a:t>authors</a:t>
            </a:r>
            <a:r>
              <a:rPr lang="fi-FI" sz="2400" b="1" dirty="0"/>
              <a:t> of </a:t>
            </a:r>
            <a:r>
              <a:rPr lang="fi-FI" sz="2400" b="1" dirty="0" err="1"/>
              <a:t>publications</a:t>
            </a:r>
            <a:r>
              <a:rPr lang="fi-FI" sz="2400" b="1" dirty="0"/>
              <a:t> etc.</a:t>
            </a:r>
          </a:p>
          <a:p>
            <a:endParaRPr lang="fi-FI" sz="2400" b="1" dirty="0"/>
          </a:p>
          <a:p>
            <a:r>
              <a:rPr lang="fi-FI" sz="2400" b="1" dirty="0" err="1"/>
              <a:t>Discussion</a:t>
            </a:r>
            <a:r>
              <a:rPr lang="fi-FI" sz="2400" b="1" dirty="0"/>
              <a:t> on </a:t>
            </a:r>
            <a:r>
              <a:rPr lang="fi-FI" sz="2400" b="1" dirty="0" err="1"/>
              <a:t>the</a:t>
            </a:r>
            <a:r>
              <a:rPr lang="fi-FI" sz="2400" b="1" dirty="0"/>
              <a:t> </a:t>
            </a:r>
            <a:r>
              <a:rPr lang="fi-FI" sz="2400" b="1" dirty="0" err="1"/>
              <a:t>participants</a:t>
            </a:r>
            <a:r>
              <a:rPr lang="fi-FI" sz="2400" b="1" dirty="0"/>
              <a:t>’ </a:t>
            </a:r>
            <a:r>
              <a:rPr lang="fi-FI" sz="2400" b="1" dirty="0" err="1"/>
              <a:t>perception</a:t>
            </a:r>
            <a:r>
              <a:rPr lang="fi-FI" sz="2400" b="1" dirty="0"/>
              <a:t> of </a:t>
            </a:r>
            <a:r>
              <a:rPr lang="fi-FI" sz="2400" b="1" dirty="0" err="1"/>
              <a:t>time</a:t>
            </a:r>
            <a:r>
              <a:rPr lang="fi-FI" sz="2400" b="1" dirty="0"/>
              <a:t> </a:t>
            </a:r>
            <a:r>
              <a:rPr lang="fi-FI" sz="2400" b="1" dirty="0" err="1"/>
              <a:t>every</a:t>
            </a:r>
            <a:r>
              <a:rPr lang="fi-FI" sz="2400" b="1" dirty="0"/>
              <a:t> </a:t>
            </a:r>
            <a:r>
              <a:rPr lang="fi-FI" sz="2400" b="1" dirty="0" err="1"/>
              <a:t>now</a:t>
            </a:r>
            <a:r>
              <a:rPr lang="fi-FI" sz="2400" b="1" dirty="0"/>
              <a:t> and </a:t>
            </a:r>
            <a:r>
              <a:rPr lang="fi-FI" sz="2400" b="1" dirty="0" err="1"/>
              <a:t>then</a:t>
            </a:r>
            <a:r>
              <a:rPr lang="fi-FI" sz="2400" b="1" dirty="0"/>
              <a:t> (</a:t>
            </a:r>
            <a:r>
              <a:rPr lang="fi-FI" sz="2400" b="1" dirty="0" err="1"/>
              <a:t>e.g</a:t>
            </a:r>
            <a:r>
              <a:rPr lang="fi-FI" sz="2400" b="1" dirty="0"/>
              <a:t>. </a:t>
            </a:r>
            <a:r>
              <a:rPr lang="fi-FI" sz="2400" b="1" dirty="0" err="1"/>
              <a:t>deadlines</a:t>
            </a:r>
            <a:r>
              <a:rPr lang="fi-FI" sz="2400" b="1" dirty="0"/>
              <a:t> of </a:t>
            </a:r>
            <a:r>
              <a:rPr lang="fi-FI" sz="2400" b="1" dirty="0" err="1"/>
              <a:t>assignments</a:t>
            </a:r>
            <a:r>
              <a:rPr lang="fi-FI" sz="2400" b="1" dirty="0"/>
              <a:t>)</a:t>
            </a:r>
          </a:p>
          <a:p>
            <a:endParaRPr lang="fi-FI" sz="2400" b="1" dirty="0"/>
          </a:p>
          <a:p>
            <a:r>
              <a:rPr lang="fi-FI" sz="2400" b="1" dirty="0"/>
              <a:t>Project </a:t>
            </a:r>
            <a:r>
              <a:rPr lang="fi-FI" sz="2400" b="1" dirty="0" err="1"/>
              <a:t>manager’s</a:t>
            </a:r>
            <a:r>
              <a:rPr lang="fi-FI" sz="2400" b="1" dirty="0"/>
              <a:t> </a:t>
            </a:r>
            <a:r>
              <a:rPr lang="fi-FI" sz="2400" b="1" dirty="0" err="1"/>
              <a:t>responsibilities</a:t>
            </a:r>
            <a:r>
              <a:rPr lang="fi-FI" sz="2400" b="1" dirty="0"/>
              <a:t>/</a:t>
            </a:r>
            <a:r>
              <a:rPr lang="fi-FI" sz="2400" b="1" dirty="0" err="1"/>
              <a:t>resources</a:t>
            </a:r>
            <a:r>
              <a:rPr lang="fi-FI" sz="2400" b="1" dirty="0"/>
              <a:t>  </a:t>
            </a:r>
          </a:p>
          <a:p>
            <a:pPr>
              <a:buFontTx/>
              <a:buChar char="-"/>
            </a:pPr>
            <a:endParaRPr lang="fi-FI" sz="2000" dirty="0"/>
          </a:p>
          <a:p>
            <a:endParaRPr lang="fi-FI" sz="1300" dirty="0"/>
          </a:p>
        </p:txBody>
      </p:sp>
    </p:spTree>
    <p:extLst>
      <p:ext uri="{BB962C8B-B14F-4D97-AF65-F5344CB8AC3E}">
        <p14:creationId xmlns:p14="http://schemas.microsoft.com/office/powerpoint/2010/main" val="4232163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2BA4AE0-CE54-4BE8-9EA2-C1D6C5F29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62" r="14393"/>
          <a:stretch/>
        </p:blipFill>
        <p:spPr>
          <a:xfrm>
            <a:off x="20" y="10"/>
            <a:ext cx="7743929" cy="6857990"/>
          </a:xfrm>
          <a:custGeom>
            <a:avLst/>
            <a:gdLst>
              <a:gd name="connsiteX0" fmla="*/ 956085 w 7743949"/>
              <a:gd name="connsiteY0" fmla="*/ 2071857 h 6858000"/>
              <a:gd name="connsiteX1" fmla="*/ 4999548 w 7743949"/>
              <a:gd name="connsiteY1" fmla="*/ 2071857 h 6858000"/>
              <a:gd name="connsiteX2" fmla="*/ 5619604 w 7743949"/>
              <a:gd name="connsiteY2" fmla="*/ 2437296 h 6858000"/>
              <a:gd name="connsiteX3" fmla="*/ 7645701 w 7743949"/>
              <a:gd name="connsiteY3" fmla="*/ 5926372 h 6858000"/>
              <a:gd name="connsiteX4" fmla="*/ 7645701 w 7743949"/>
              <a:gd name="connsiteY4" fmla="*/ 6639850 h 6858000"/>
              <a:gd name="connsiteX5" fmla="*/ 7538856 w 7743949"/>
              <a:gd name="connsiteY5" fmla="*/ 6823844 h 6858000"/>
              <a:gd name="connsiteX6" fmla="*/ 7519022 w 7743949"/>
              <a:gd name="connsiteY6" fmla="*/ 6858000 h 6858000"/>
              <a:gd name="connsiteX7" fmla="*/ 0 w 7743949"/>
              <a:gd name="connsiteY7" fmla="*/ 6858000 h 6858000"/>
              <a:gd name="connsiteX8" fmla="*/ 0 w 7743949"/>
              <a:gd name="connsiteY8" fmla="*/ 3003362 h 6858000"/>
              <a:gd name="connsiteX9" fmla="*/ 144017 w 7743949"/>
              <a:gd name="connsiteY9" fmla="*/ 2754282 h 6858000"/>
              <a:gd name="connsiteX10" fmla="*/ 327296 w 7743949"/>
              <a:gd name="connsiteY10" fmla="*/ 2437296 h 6858000"/>
              <a:gd name="connsiteX11" fmla="*/ 956085 w 7743949"/>
              <a:gd name="connsiteY11" fmla="*/ 2071857 h 6858000"/>
              <a:gd name="connsiteX12" fmla="*/ 6281397 w 7743949"/>
              <a:gd name="connsiteY12" fmla="*/ 1163923 h 6858000"/>
              <a:gd name="connsiteX13" fmla="*/ 7148441 w 7743949"/>
              <a:gd name="connsiteY13" fmla="*/ 1163923 h 6858000"/>
              <a:gd name="connsiteX14" fmla="*/ 7281401 w 7743949"/>
              <a:gd name="connsiteY14" fmla="*/ 1242285 h 6858000"/>
              <a:gd name="connsiteX15" fmla="*/ 7715859 w 7743949"/>
              <a:gd name="connsiteY15" fmla="*/ 1990451 h 6858000"/>
              <a:gd name="connsiteX16" fmla="*/ 7715859 w 7743949"/>
              <a:gd name="connsiteY16" fmla="*/ 2143443 h 6858000"/>
              <a:gd name="connsiteX17" fmla="*/ 7281401 w 7743949"/>
              <a:gd name="connsiteY17" fmla="*/ 2891610 h 6858000"/>
              <a:gd name="connsiteX18" fmla="*/ 7148441 w 7743949"/>
              <a:gd name="connsiteY18" fmla="*/ 2969971 h 6858000"/>
              <a:gd name="connsiteX19" fmla="*/ 6281397 w 7743949"/>
              <a:gd name="connsiteY19" fmla="*/ 2969971 h 6858000"/>
              <a:gd name="connsiteX20" fmla="*/ 6146565 w 7743949"/>
              <a:gd name="connsiteY20" fmla="*/ 2891610 h 6858000"/>
              <a:gd name="connsiteX21" fmla="*/ 5713979 w 7743949"/>
              <a:gd name="connsiteY21" fmla="*/ 2143443 h 6858000"/>
              <a:gd name="connsiteX22" fmla="*/ 5713979 w 7743949"/>
              <a:gd name="connsiteY22" fmla="*/ 1990451 h 6858000"/>
              <a:gd name="connsiteX23" fmla="*/ 6146565 w 7743949"/>
              <a:gd name="connsiteY23" fmla="*/ 1242285 h 6858000"/>
              <a:gd name="connsiteX24" fmla="*/ 6281397 w 7743949"/>
              <a:gd name="connsiteY24" fmla="*/ 1163923 h 6858000"/>
              <a:gd name="connsiteX25" fmla="*/ 0 w 7743949"/>
              <a:gd name="connsiteY25" fmla="*/ 0 h 6858000"/>
              <a:gd name="connsiteX26" fmla="*/ 6600525 w 7743949"/>
              <a:gd name="connsiteY26" fmla="*/ 0 h 6858000"/>
              <a:gd name="connsiteX27" fmla="*/ 6486618 w 7743949"/>
              <a:gd name="connsiteY27" fmla="*/ 196155 h 6858000"/>
              <a:gd name="connsiteX28" fmla="*/ 5677553 w 7743949"/>
              <a:gd name="connsiteY28" fmla="*/ 1589421 h 6858000"/>
              <a:gd name="connsiteX29" fmla="*/ 5057496 w 7743949"/>
              <a:gd name="connsiteY29" fmla="*/ 1954861 h 6858000"/>
              <a:gd name="connsiteX30" fmla="*/ 1014033 w 7743949"/>
              <a:gd name="connsiteY30" fmla="*/ 1954861 h 6858000"/>
              <a:gd name="connsiteX31" fmla="*/ 385244 w 7743949"/>
              <a:gd name="connsiteY31" fmla="*/ 1589421 h 6858000"/>
              <a:gd name="connsiteX32" fmla="*/ 69234 w 7743949"/>
              <a:gd name="connsiteY32" fmla="*/ 1042874 h 6858000"/>
              <a:gd name="connsiteX33" fmla="*/ 0 w 7743949"/>
              <a:gd name="connsiteY33" fmla="*/ 9231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239FC-3F22-45AA-9D95-47DBF95B3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6085" y="2799471"/>
            <a:ext cx="3689091" cy="3854547"/>
          </a:xfrm>
        </p:spPr>
        <p:txBody>
          <a:bodyPr>
            <a:normAutofit/>
          </a:bodyPr>
          <a:lstStyle/>
          <a:p>
            <a:r>
              <a:rPr lang="en-US" sz="2000" b="1" dirty="0" err="1"/>
              <a:t>DigiNurse</a:t>
            </a:r>
            <a:r>
              <a:rPr lang="en-US" sz="2000" b="1" dirty="0"/>
              <a:t> model is tested and finalized.</a:t>
            </a:r>
          </a:p>
          <a:p>
            <a:endParaRPr lang="en-US" sz="2000" b="1" dirty="0"/>
          </a:p>
          <a:p>
            <a:r>
              <a:rPr lang="en-US" sz="2000" b="1" dirty="0"/>
              <a:t>Student nurses have successfully participated in the </a:t>
            </a:r>
            <a:r>
              <a:rPr lang="en-US" sz="2000" b="1" dirty="0" err="1"/>
              <a:t>DigiNurse</a:t>
            </a:r>
            <a:r>
              <a:rPr lang="en-US" sz="2000" b="1" dirty="0"/>
              <a:t> curriculum</a:t>
            </a:r>
          </a:p>
          <a:p>
            <a:endParaRPr lang="en-US" sz="2000" b="1" dirty="0"/>
          </a:p>
          <a:p>
            <a:r>
              <a:rPr lang="en-US" sz="2000" b="1" dirty="0"/>
              <a:t>Teaching and training staff are convinced of the added value of </a:t>
            </a:r>
            <a:r>
              <a:rPr lang="en-US" sz="2000" b="1" dirty="0" err="1"/>
              <a:t>DigiNurse</a:t>
            </a:r>
            <a:r>
              <a:rPr lang="en-US" sz="2000" b="1" dirty="0"/>
              <a:t> in the curriculum</a:t>
            </a:r>
          </a:p>
          <a:p>
            <a:endParaRPr lang="en-US" sz="1000" dirty="0"/>
          </a:p>
          <a:p>
            <a:endParaRPr lang="fi-FI" sz="1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06FC89-8072-41E3-B662-A6F20FB4A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085" y="1129084"/>
            <a:ext cx="3689091" cy="1960157"/>
          </a:xfrm>
        </p:spPr>
        <p:txBody>
          <a:bodyPr>
            <a:normAutofit/>
          </a:bodyPr>
          <a:lstStyle/>
          <a:p>
            <a:r>
              <a:rPr lang="fi-FI" sz="4000" b="1" dirty="0" err="1"/>
              <a:t>Afterwards</a:t>
            </a:r>
            <a:r>
              <a:rPr lang="fi-FI" sz="4000" b="1" dirty="0"/>
              <a:t>:  </a:t>
            </a:r>
            <a:r>
              <a:rPr lang="fi-FI" sz="4000" b="1" dirty="0" err="1"/>
              <a:t>Local</a:t>
            </a:r>
            <a:r>
              <a:rPr lang="fi-FI" sz="4000" b="1" dirty="0"/>
              <a:t> </a:t>
            </a:r>
            <a:r>
              <a:rPr lang="fi-FI" sz="4000" b="1" dirty="0" err="1"/>
              <a:t>Impact</a:t>
            </a:r>
            <a:endParaRPr lang="fi-FI" sz="4000" b="1" dirty="0"/>
          </a:p>
        </p:txBody>
      </p:sp>
    </p:spTree>
    <p:extLst>
      <p:ext uri="{BB962C8B-B14F-4D97-AF65-F5344CB8AC3E}">
        <p14:creationId xmlns:p14="http://schemas.microsoft.com/office/powerpoint/2010/main" val="131398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42BA4AE0-CE54-4BE8-9EA2-C1D6C5F29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54" r="17684"/>
          <a:stretch/>
        </p:blipFill>
        <p:spPr>
          <a:xfrm>
            <a:off x="19" y="10"/>
            <a:ext cx="6480073" cy="6857990"/>
          </a:xfrm>
          <a:custGeom>
            <a:avLst/>
            <a:gdLst>
              <a:gd name="connsiteX0" fmla="*/ 0 w 7009896"/>
              <a:gd name="connsiteY0" fmla="*/ 0 h 6858000"/>
              <a:gd name="connsiteX1" fmla="*/ 7009896 w 7009896"/>
              <a:gd name="connsiteY1" fmla="*/ 0 h 6858000"/>
              <a:gd name="connsiteX2" fmla="*/ 7009896 w 7009896"/>
              <a:gd name="connsiteY2" fmla="*/ 1 h 6858000"/>
              <a:gd name="connsiteX3" fmla="*/ 6295211 w 7009896"/>
              <a:gd name="connsiteY3" fmla="*/ 1 h 6858000"/>
              <a:gd name="connsiteX4" fmla="*/ 6195255 w 7009896"/>
              <a:gd name="connsiteY4" fmla="*/ 380651 h 6858000"/>
              <a:gd name="connsiteX5" fmla="*/ 6880029 w 7009896"/>
              <a:gd name="connsiteY5" fmla="*/ 6647018 h 6858000"/>
              <a:gd name="connsiteX6" fmla="*/ 6988280 w 7009896"/>
              <a:gd name="connsiteY6" fmla="*/ 6858000 h 6858000"/>
              <a:gd name="connsiteX7" fmla="*/ 0 w 700989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06FC89-8072-41E3-B662-A6F20FB4A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6" y="1396290"/>
            <a:ext cx="5244790" cy="1108372"/>
          </a:xfrm>
        </p:spPr>
        <p:txBody>
          <a:bodyPr>
            <a:normAutofit fontScale="90000"/>
          </a:bodyPr>
          <a:lstStyle/>
          <a:p>
            <a:r>
              <a:rPr lang="en-US" dirty="0"/>
              <a:t>Afterwards: International Impact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239FC-3F22-45AA-9D95-47DBF95B3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435" y="2871982"/>
            <a:ext cx="4819951" cy="3181684"/>
          </a:xfrm>
        </p:spPr>
        <p:txBody>
          <a:bodyPr anchor="t">
            <a:norm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DigiNurse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expands to other countries of Europe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Diginurse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shared among the international community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connections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European ICT companies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568398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19D536C2-E449-43F7-BF62-A2E73E63B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54" r="17684"/>
          <a:stretch/>
        </p:blipFill>
        <p:spPr>
          <a:xfrm>
            <a:off x="5182104" y="10"/>
            <a:ext cx="7009896" cy="6857990"/>
          </a:xfrm>
          <a:custGeom>
            <a:avLst/>
            <a:gdLst>
              <a:gd name="connsiteX0" fmla="*/ 0 w 7009896"/>
              <a:gd name="connsiteY0" fmla="*/ 0 h 6858000"/>
              <a:gd name="connsiteX1" fmla="*/ 7009896 w 7009896"/>
              <a:gd name="connsiteY1" fmla="*/ 0 h 6858000"/>
              <a:gd name="connsiteX2" fmla="*/ 7009896 w 7009896"/>
              <a:gd name="connsiteY2" fmla="*/ 6858000 h 6858000"/>
              <a:gd name="connsiteX3" fmla="*/ 21616 w 7009896"/>
              <a:gd name="connsiteY3" fmla="*/ 6858000 h 6858000"/>
              <a:gd name="connsiteX4" fmla="*/ 129867 w 7009896"/>
              <a:gd name="connsiteY4" fmla="*/ 6647018 h 6858000"/>
              <a:gd name="connsiteX5" fmla="*/ 814641 w 7009896"/>
              <a:gd name="connsiteY5" fmla="*/ 380651 h 6858000"/>
              <a:gd name="connsiteX6" fmla="*/ 714685 w 7009896"/>
              <a:gd name="connsiteY6" fmla="*/ 1 h 6858000"/>
              <a:gd name="connsiteX7" fmla="*/ 0 w 7009896"/>
              <a:gd name="connsiteY7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35F34-C50A-432F-A76A-1B7A6370A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18" y="1631729"/>
            <a:ext cx="5460368" cy="5120640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200" dirty="0"/>
              <a:t>The teachers get </a:t>
            </a:r>
            <a:r>
              <a:rPr lang="en-US" sz="2200" u="sng" dirty="0"/>
              <a:t>an effective model for</a:t>
            </a:r>
            <a:r>
              <a:rPr lang="en-US" sz="2200" dirty="0"/>
              <a:t> organizing the inclusion of building digital awareness and competence of their nursing students.</a:t>
            </a:r>
          </a:p>
          <a:p>
            <a:endParaRPr lang="fi-FI" sz="2200" dirty="0"/>
          </a:p>
          <a:p>
            <a:r>
              <a:rPr lang="en-US" sz="2200" dirty="0"/>
              <a:t>The working life receives </a:t>
            </a:r>
            <a:r>
              <a:rPr lang="en-US" sz="2200" u="sng" dirty="0"/>
              <a:t>new nurses with up-to-date skills</a:t>
            </a:r>
            <a:r>
              <a:rPr lang="en-US" sz="2200" dirty="0"/>
              <a:t> in digital supporting aids and methods of nursing tasks with self-management of patients.</a:t>
            </a:r>
            <a:endParaRPr lang="fi-FI" sz="2200" dirty="0"/>
          </a:p>
          <a:p>
            <a:endParaRPr lang="fi-FI" sz="2200" dirty="0"/>
          </a:p>
          <a:p>
            <a:r>
              <a:rPr lang="en-US" sz="2200" dirty="0"/>
              <a:t>The patients get </a:t>
            </a:r>
            <a:r>
              <a:rPr lang="en-US" sz="2200" u="sng" dirty="0"/>
              <a:t>better support </a:t>
            </a:r>
            <a:r>
              <a:rPr lang="en-US" sz="2200" dirty="0"/>
              <a:t>for their self-management of their condition when the nurses can coach and support them better with available digital tools.</a:t>
            </a:r>
            <a:endParaRPr lang="fi-FI" sz="2200" dirty="0"/>
          </a:p>
          <a:p>
            <a:endParaRPr lang="fi-FI" sz="2200" dirty="0"/>
          </a:p>
          <a:p>
            <a:r>
              <a:rPr lang="en-US" sz="2200" dirty="0"/>
              <a:t>The digital </a:t>
            </a:r>
            <a:r>
              <a:rPr lang="en-US" sz="2200" u="sng" dirty="0"/>
              <a:t>health literacy </a:t>
            </a:r>
            <a:r>
              <a:rPr lang="en-US" sz="2200" dirty="0"/>
              <a:t>among nursing students has increased</a:t>
            </a:r>
            <a:endParaRPr lang="fi-FI" sz="2200" dirty="0"/>
          </a:p>
          <a:p>
            <a:endParaRPr lang="fi-FI" sz="1100" dirty="0"/>
          </a:p>
          <a:p>
            <a:endParaRPr lang="fi-FI" sz="11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BD73AC-5780-4314-A00F-D47A482CA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04" y="200535"/>
            <a:ext cx="4819952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Afterwards: International Impact:</a:t>
            </a:r>
          </a:p>
        </p:txBody>
      </p:sp>
    </p:spTree>
    <p:extLst>
      <p:ext uri="{BB962C8B-B14F-4D97-AF65-F5344CB8AC3E}">
        <p14:creationId xmlns:p14="http://schemas.microsoft.com/office/powerpoint/2010/main" val="159675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8B806B6A-B902-4B28-BE57-A3A292EEC2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8861" b="4768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A6C5E42-C5D0-4A5F-BE7D-1985A217C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7855"/>
            <a:ext cx="10506456" cy="1254204"/>
          </a:xfrm>
        </p:spPr>
        <p:txBody>
          <a:bodyPr anchor="b">
            <a:normAutofit/>
          </a:bodyPr>
          <a:lstStyle/>
          <a:p>
            <a:r>
              <a:rPr lang="fi-FI" sz="5000" b="1" dirty="0" err="1"/>
              <a:t>Writing</a:t>
            </a:r>
            <a:r>
              <a:rPr lang="fi-FI" sz="5000" b="1" dirty="0"/>
              <a:t> </a:t>
            </a:r>
            <a:r>
              <a:rPr lang="fi-FI" sz="5000" b="1" dirty="0" err="1"/>
              <a:t>the</a:t>
            </a:r>
            <a:r>
              <a:rPr lang="fi-FI" sz="5000" b="1" dirty="0"/>
              <a:t> </a:t>
            </a:r>
            <a:r>
              <a:rPr lang="fi-FI" sz="5000" b="1" dirty="0" err="1"/>
              <a:t>application</a:t>
            </a:r>
            <a:endParaRPr lang="fi-FI" sz="50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C300A-2A5B-4A62-AA56-DEE7F0E84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277778"/>
            <a:ext cx="10792734" cy="33171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1600" dirty="0"/>
          </a:p>
          <a:p>
            <a:r>
              <a:rPr lang="fi-FI" sz="2000" b="1" dirty="0">
                <a:cs typeface="Times New Roman" panose="02020603050405020304" pitchFamily="18" charset="0"/>
              </a:rPr>
              <a:t>”</a:t>
            </a:r>
            <a:r>
              <a:rPr lang="fi-FI" sz="2000" b="1" dirty="0" err="1">
                <a:cs typeface="Times New Roman" panose="02020603050405020304" pitchFamily="18" charset="0"/>
              </a:rPr>
              <a:t>Clear-headedness</a:t>
            </a:r>
            <a:r>
              <a:rPr lang="fi-FI" sz="2000" b="1" dirty="0">
                <a:cs typeface="Times New Roman" panose="02020603050405020304" pitchFamily="18" charset="0"/>
              </a:rPr>
              <a:t>” </a:t>
            </a:r>
            <a:r>
              <a:rPr lang="fi-FI" sz="2000" b="1" dirty="0" err="1">
                <a:cs typeface="Times New Roman" panose="02020603050405020304" pitchFamily="18" charset="0"/>
              </a:rPr>
              <a:t>when</a:t>
            </a:r>
            <a:r>
              <a:rPr lang="fi-FI" sz="2000" b="1" dirty="0"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cs typeface="Times New Roman" panose="02020603050405020304" pitchFamily="18" charset="0"/>
              </a:rPr>
              <a:t>writing</a:t>
            </a:r>
            <a:r>
              <a:rPr lang="fi-FI" sz="2000" b="1" dirty="0"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cs typeface="Times New Roman" panose="02020603050405020304" pitchFamily="18" charset="0"/>
              </a:rPr>
              <a:t>the</a:t>
            </a:r>
            <a:r>
              <a:rPr lang="fi-FI" sz="2000" b="1" dirty="0"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cs typeface="Times New Roman" panose="02020603050405020304" pitchFamily="18" charset="0"/>
              </a:rPr>
              <a:t>application</a:t>
            </a:r>
            <a:r>
              <a:rPr lang="fi-FI" sz="2000" b="1" dirty="0">
                <a:cs typeface="Times New Roman" panose="02020603050405020304" pitchFamily="18" charset="0"/>
              </a:rPr>
              <a:t>; </a:t>
            </a:r>
            <a:r>
              <a:rPr lang="fi-FI" sz="2000" b="1" dirty="0" err="1">
                <a:cs typeface="Times New Roman" panose="02020603050405020304" pitchFamily="18" charset="0"/>
              </a:rPr>
              <a:t>not</a:t>
            </a:r>
            <a:r>
              <a:rPr lang="fi-FI" sz="2000" b="1" dirty="0"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cs typeface="Times New Roman" panose="02020603050405020304" pitchFamily="18" charset="0"/>
              </a:rPr>
              <a:t>too</a:t>
            </a:r>
            <a:r>
              <a:rPr lang="fi-FI" sz="2000" b="1" dirty="0">
                <a:cs typeface="Times New Roman" panose="02020603050405020304" pitchFamily="18" charset="0"/>
              </a:rPr>
              <a:t> optimistic </a:t>
            </a:r>
            <a:r>
              <a:rPr lang="fi-FI" sz="2000" b="1" dirty="0" err="1">
                <a:cs typeface="Times New Roman" panose="02020603050405020304" pitchFamily="18" charset="0"/>
              </a:rPr>
              <a:t>promises</a:t>
            </a:r>
            <a:endParaRPr lang="fi-FI" sz="2000" b="1" dirty="0">
              <a:cs typeface="Times New Roman" panose="02020603050405020304" pitchFamily="18" charset="0"/>
            </a:endParaRPr>
          </a:p>
          <a:p>
            <a:r>
              <a:rPr lang="fi-FI" sz="2000" b="1" dirty="0" err="1">
                <a:cs typeface="Times New Roman" panose="02020603050405020304" pitchFamily="18" charset="0"/>
              </a:rPr>
              <a:t>The</a:t>
            </a:r>
            <a:r>
              <a:rPr lang="fi-FI" sz="2000" b="1" dirty="0"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cs typeface="Times New Roman" panose="02020603050405020304" pitchFamily="18" charset="0"/>
              </a:rPr>
              <a:t>project</a:t>
            </a:r>
            <a:r>
              <a:rPr lang="fi-FI" sz="2000" b="1" dirty="0"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cs typeface="Times New Roman" panose="02020603050405020304" pitchFamily="18" charset="0"/>
              </a:rPr>
              <a:t>teams</a:t>
            </a:r>
            <a:r>
              <a:rPr lang="fi-FI" sz="2000" b="1" dirty="0">
                <a:cs typeface="Times New Roman" panose="02020603050405020304" pitchFamily="18" charset="0"/>
              </a:rPr>
              <a:t> of </a:t>
            </a:r>
            <a:r>
              <a:rPr lang="fi-FI" sz="2000" b="1" dirty="0" err="1">
                <a:cs typeface="Times New Roman" panose="02020603050405020304" pitchFamily="18" charset="0"/>
              </a:rPr>
              <a:t>the</a:t>
            </a:r>
            <a:r>
              <a:rPr lang="fi-FI" sz="2000" b="1" dirty="0"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cs typeface="Times New Roman" panose="02020603050405020304" pitchFamily="18" charset="0"/>
              </a:rPr>
              <a:t>participating</a:t>
            </a:r>
            <a:r>
              <a:rPr lang="fi-FI" sz="2000" b="1" dirty="0"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cs typeface="Times New Roman" panose="02020603050405020304" pitchFamily="18" charset="0"/>
              </a:rPr>
              <a:t>organisations</a:t>
            </a:r>
            <a:r>
              <a:rPr lang="fi-FI" sz="2000" b="1" dirty="0"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cs typeface="Times New Roman" panose="02020603050405020304" pitchFamily="18" charset="0"/>
              </a:rPr>
              <a:t>present</a:t>
            </a:r>
            <a:r>
              <a:rPr lang="fi-FI" sz="2000" b="1" dirty="0"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cs typeface="Times New Roman" panose="02020603050405020304" pitchFamily="18" charset="0"/>
              </a:rPr>
              <a:t>many-sided</a:t>
            </a:r>
            <a:r>
              <a:rPr lang="fi-FI" sz="2000" b="1" dirty="0"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cs typeface="Times New Roman" panose="02020603050405020304" pitchFamily="18" charset="0"/>
              </a:rPr>
              <a:t>expertise</a:t>
            </a:r>
            <a:r>
              <a:rPr lang="fi-FI" sz="2000" b="1" dirty="0">
                <a:cs typeface="Times New Roman" panose="02020603050405020304" pitchFamily="18" charset="0"/>
              </a:rPr>
              <a:t> (</a:t>
            </a:r>
            <a:r>
              <a:rPr lang="fi-FI" sz="2000" b="1" dirty="0" err="1">
                <a:cs typeface="Times New Roman" panose="02020603050405020304" pitchFamily="18" charset="0"/>
              </a:rPr>
              <a:t>e.g</a:t>
            </a:r>
            <a:r>
              <a:rPr lang="fi-FI" sz="2000" b="1" dirty="0">
                <a:cs typeface="Times New Roman" panose="02020603050405020304" pitchFamily="18" charset="0"/>
              </a:rPr>
              <a:t>. an </a:t>
            </a:r>
            <a:r>
              <a:rPr lang="fi-FI" sz="2000" b="1" dirty="0" err="1">
                <a:cs typeface="Times New Roman" panose="02020603050405020304" pitchFamily="18" charset="0"/>
              </a:rPr>
              <a:t>administrative</a:t>
            </a:r>
            <a:r>
              <a:rPr lang="fi-FI" sz="2000" b="1" dirty="0"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cs typeface="Times New Roman" panose="02020603050405020304" pitchFamily="18" charset="0"/>
              </a:rPr>
              <a:t>expert</a:t>
            </a:r>
            <a:r>
              <a:rPr lang="fi-FI" sz="2000" b="1" dirty="0">
                <a:cs typeface="Times New Roman" panose="02020603050405020304" pitchFamily="18" charset="0"/>
              </a:rPr>
              <a:t>, </a:t>
            </a:r>
            <a:r>
              <a:rPr lang="fi-FI" sz="2000" b="1" dirty="0" err="1">
                <a:cs typeface="Times New Roman" panose="02020603050405020304" pitchFamily="18" charset="0"/>
              </a:rPr>
              <a:t>substance</a:t>
            </a:r>
            <a:r>
              <a:rPr lang="fi-FI" sz="2000" b="1" dirty="0"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cs typeface="Times New Roman" panose="02020603050405020304" pitchFamily="18" charset="0"/>
              </a:rPr>
              <a:t>experts</a:t>
            </a:r>
            <a:r>
              <a:rPr lang="fi-FI" sz="2000" b="1" dirty="0">
                <a:cs typeface="Times New Roman" panose="02020603050405020304" pitchFamily="18" charset="0"/>
              </a:rPr>
              <a:t>)</a:t>
            </a:r>
          </a:p>
          <a:p>
            <a:r>
              <a:rPr lang="fi-FI" sz="2000" b="1" dirty="0" err="1">
                <a:cs typeface="Times New Roman" panose="02020603050405020304" pitchFamily="18" charset="0"/>
              </a:rPr>
              <a:t>Discussion</a:t>
            </a:r>
            <a:r>
              <a:rPr lang="fi-FI" sz="2000" b="1" dirty="0"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cs typeface="Times New Roman" panose="02020603050405020304" pitchFamily="18" charset="0"/>
              </a:rPr>
              <a:t>before</a:t>
            </a:r>
            <a:r>
              <a:rPr lang="fi-FI" sz="2000" b="1" dirty="0">
                <a:cs typeface="Times New Roman" panose="02020603050405020304" pitchFamily="18" charset="0"/>
              </a:rPr>
              <a:t>, </a:t>
            </a:r>
            <a:r>
              <a:rPr lang="fi-FI" sz="2000" b="1" dirty="0" err="1">
                <a:cs typeface="Times New Roman" panose="02020603050405020304" pitchFamily="18" charset="0"/>
              </a:rPr>
              <a:t>during</a:t>
            </a:r>
            <a:r>
              <a:rPr lang="fi-FI" sz="2000" b="1" dirty="0">
                <a:cs typeface="Times New Roman" panose="02020603050405020304" pitchFamily="18" charset="0"/>
              </a:rPr>
              <a:t> and at </a:t>
            </a:r>
            <a:r>
              <a:rPr lang="fi-FI" sz="2000" b="1" dirty="0" err="1">
                <a:cs typeface="Times New Roman" panose="02020603050405020304" pitchFamily="18" charset="0"/>
              </a:rPr>
              <a:t>the</a:t>
            </a:r>
            <a:r>
              <a:rPr lang="fi-FI" sz="2000" b="1" dirty="0"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cs typeface="Times New Roman" panose="02020603050405020304" pitchFamily="18" charset="0"/>
              </a:rPr>
              <a:t>end</a:t>
            </a:r>
            <a:r>
              <a:rPr lang="fi-FI" sz="2000" b="1" dirty="0">
                <a:cs typeface="Times New Roman" panose="02020603050405020304" pitchFamily="18" charset="0"/>
              </a:rPr>
              <a:t> of </a:t>
            </a:r>
            <a:r>
              <a:rPr lang="fi-FI" sz="2000" b="1" dirty="0" err="1">
                <a:cs typeface="Times New Roman" panose="02020603050405020304" pitchFamily="18" charset="0"/>
              </a:rPr>
              <a:t>the</a:t>
            </a:r>
            <a:r>
              <a:rPr lang="fi-FI" sz="2000" b="1" dirty="0"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cs typeface="Times New Roman" panose="02020603050405020304" pitchFamily="18" charset="0"/>
              </a:rPr>
              <a:t>process</a:t>
            </a:r>
            <a:r>
              <a:rPr lang="fi-FI" sz="2000" b="1" dirty="0">
                <a:cs typeface="Times New Roman" panose="02020603050405020304" pitchFamily="18" charset="0"/>
              </a:rPr>
              <a:t> is </a:t>
            </a:r>
            <a:r>
              <a:rPr lang="fi-FI" sz="2000" b="1" dirty="0" err="1">
                <a:cs typeface="Times New Roman" panose="02020603050405020304" pitchFamily="18" charset="0"/>
              </a:rPr>
              <a:t>important</a:t>
            </a:r>
            <a:endParaRPr lang="fi-FI" sz="2000" b="1" dirty="0">
              <a:cs typeface="Times New Roman" panose="02020603050405020304" pitchFamily="18" charset="0"/>
            </a:endParaRPr>
          </a:p>
          <a:p>
            <a:r>
              <a:rPr lang="fi-FI" sz="2000" b="1" dirty="0" err="1">
                <a:cs typeface="Times New Roman" panose="02020603050405020304" pitchFamily="18" charset="0"/>
              </a:rPr>
              <a:t>Work</a:t>
            </a:r>
            <a:r>
              <a:rPr lang="fi-FI" sz="2000" b="1" dirty="0"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cs typeface="Times New Roman" panose="02020603050405020304" pitchFamily="18" charset="0"/>
              </a:rPr>
              <a:t>packages</a:t>
            </a:r>
            <a:r>
              <a:rPr lang="fi-FI" sz="2000" b="1" dirty="0">
                <a:cs typeface="Times New Roman" panose="02020603050405020304" pitchFamily="18" charset="0"/>
              </a:rPr>
              <a:t>, </a:t>
            </a:r>
            <a:r>
              <a:rPr lang="fi-FI" sz="2000" b="1" dirty="0" err="1">
                <a:cs typeface="Times New Roman" panose="02020603050405020304" pitchFamily="18" charset="0"/>
              </a:rPr>
              <a:t>responsibilities</a:t>
            </a:r>
            <a:r>
              <a:rPr lang="fi-FI" sz="2000" b="1" dirty="0">
                <a:cs typeface="Times New Roman" panose="02020603050405020304" pitchFamily="18" charset="0"/>
              </a:rPr>
              <a:t>/</a:t>
            </a:r>
            <a:r>
              <a:rPr lang="fi-FI" sz="2000" b="1" dirty="0" err="1">
                <a:cs typeface="Times New Roman" panose="02020603050405020304" pitchFamily="18" charset="0"/>
              </a:rPr>
              <a:t>roles</a:t>
            </a:r>
            <a:r>
              <a:rPr lang="fi-FI" sz="2000" b="1" dirty="0">
                <a:cs typeface="Times New Roman" panose="02020603050405020304" pitchFamily="18" charset="0"/>
              </a:rPr>
              <a:t> of </a:t>
            </a:r>
            <a:r>
              <a:rPr lang="fi-FI" sz="2000" b="1" dirty="0" err="1">
                <a:cs typeface="Times New Roman" panose="02020603050405020304" pitchFamily="18" charset="0"/>
              </a:rPr>
              <a:t>each</a:t>
            </a:r>
            <a:r>
              <a:rPr lang="fi-FI" sz="2000" b="1" dirty="0"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cs typeface="Times New Roman" panose="02020603050405020304" pitchFamily="18" charset="0"/>
              </a:rPr>
              <a:t>participating</a:t>
            </a:r>
            <a:r>
              <a:rPr lang="fi-FI" sz="2000" b="1" dirty="0"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cs typeface="Times New Roman" panose="02020603050405020304" pitchFamily="18" charset="0"/>
              </a:rPr>
              <a:t>institution</a:t>
            </a:r>
            <a:r>
              <a:rPr lang="fi-FI" sz="2000" b="1" dirty="0"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cs typeface="Times New Roman" panose="02020603050405020304" pitchFamily="18" charset="0"/>
              </a:rPr>
              <a:t>are</a:t>
            </a:r>
            <a:r>
              <a:rPr lang="fi-FI" sz="2000" b="1" dirty="0"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cs typeface="Times New Roman" panose="02020603050405020304" pitchFamily="18" charset="0"/>
              </a:rPr>
              <a:t>clearly</a:t>
            </a:r>
            <a:r>
              <a:rPr lang="fi-FI" sz="2000" b="1" dirty="0"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cs typeface="Times New Roman" panose="02020603050405020304" pitchFamily="18" charset="0"/>
              </a:rPr>
              <a:t>defined</a:t>
            </a:r>
            <a:r>
              <a:rPr lang="fi-FI" sz="2000" b="1" dirty="0">
                <a:cs typeface="Times New Roman" panose="02020603050405020304" pitchFamily="18" charset="0"/>
              </a:rPr>
              <a:t> and </a:t>
            </a:r>
            <a:r>
              <a:rPr lang="fi-FI" sz="2000" b="1" dirty="0" err="1">
                <a:cs typeface="Times New Roman" panose="02020603050405020304" pitchFamily="18" charset="0"/>
              </a:rPr>
              <a:t>discussed</a:t>
            </a:r>
            <a:endParaRPr lang="fi-FI" sz="2000" b="1" dirty="0">
              <a:cs typeface="Times New Roman" panose="02020603050405020304" pitchFamily="18" charset="0"/>
            </a:endParaRPr>
          </a:p>
          <a:p>
            <a:r>
              <a:rPr lang="fi-FI" sz="2000" b="1" dirty="0" err="1">
                <a:cs typeface="Times New Roman" panose="02020603050405020304" pitchFamily="18" charset="0"/>
              </a:rPr>
              <a:t>Confirmation</a:t>
            </a:r>
            <a:r>
              <a:rPr lang="fi-FI" sz="2000" b="1" dirty="0">
                <a:cs typeface="Times New Roman" panose="02020603050405020304" pitchFamily="18" charset="0"/>
              </a:rPr>
              <a:t> of </a:t>
            </a:r>
            <a:r>
              <a:rPr lang="fi-FI" sz="2000" b="1" dirty="0" err="1">
                <a:cs typeface="Times New Roman" panose="02020603050405020304" pitchFamily="18" charset="0"/>
              </a:rPr>
              <a:t>administrative</a:t>
            </a:r>
            <a:r>
              <a:rPr lang="fi-FI" sz="2000" b="1" dirty="0"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cs typeface="Times New Roman" panose="02020603050405020304" pitchFamily="18" charset="0"/>
              </a:rPr>
              <a:t>support</a:t>
            </a:r>
            <a:r>
              <a:rPr lang="fi-FI" sz="2000" b="1" dirty="0">
                <a:cs typeface="Times New Roman" panose="02020603050405020304" pitchFamily="18" charset="0"/>
              </a:rPr>
              <a:t>, </a:t>
            </a:r>
            <a:r>
              <a:rPr lang="fi-FI" sz="2000" b="1" dirty="0" err="1">
                <a:cs typeface="Times New Roman" panose="02020603050405020304" pitchFamily="18" charset="0"/>
              </a:rPr>
              <a:t>especially</a:t>
            </a:r>
            <a:r>
              <a:rPr lang="fi-FI" sz="2000" b="1" dirty="0"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cs typeface="Times New Roman" panose="02020603050405020304" pitchFamily="18" charset="0"/>
              </a:rPr>
              <a:t>important</a:t>
            </a:r>
            <a:r>
              <a:rPr lang="fi-FI" sz="2000" b="1" dirty="0">
                <a:cs typeface="Times New Roman" panose="02020603050405020304" pitchFamily="18" charset="0"/>
              </a:rPr>
              <a:t> for </a:t>
            </a:r>
            <a:r>
              <a:rPr lang="fi-FI" sz="2000" b="1" dirty="0" err="1">
                <a:cs typeface="Times New Roman" panose="02020603050405020304" pitchFamily="18" charset="0"/>
              </a:rPr>
              <a:t>the</a:t>
            </a:r>
            <a:r>
              <a:rPr lang="fi-FI" sz="2000" b="1" dirty="0"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cs typeface="Times New Roman" panose="02020603050405020304" pitchFamily="18" charset="0"/>
              </a:rPr>
              <a:t>coordinating</a:t>
            </a:r>
            <a:r>
              <a:rPr lang="fi-FI" sz="2000" b="1" dirty="0"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cs typeface="Times New Roman" panose="02020603050405020304" pitchFamily="18" charset="0"/>
              </a:rPr>
              <a:t>institution</a:t>
            </a:r>
            <a:r>
              <a:rPr lang="fi-FI" sz="2000" b="1" dirty="0">
                <a:cs typeface="Times New Roman" panose="02020603050405020304" pitchFamily="18" charset="0"/>
              </a:rPr>
              <a:t>  </a:t>
            </a:r>
          </a:p>
          <a:p>
            <a:r>
              <a:rPr lang="fi-FI" sz="2000" b="1" dirty="0">
                <a:cs typeface="Times New Roman" panose="02020603050405020304" pitchFamily="18" charset="0"/>
              </a:rPr>
              <a:t>Project </a:t>
            </a:r>
            <a:r>
              <a:rPr lang="fi-FI" sz="2000" b="1" dirty="0" err="1">
                <a:cs typeface="Times New Roman" panose="02020603050405020304" pitchFamily="18" charset="0"/>
              </a:rPr>
              <a:t>members</a:t>
            </a:r>
            <a:r>
              <a:rPr lang="fi-FI" sz="2000" b="1" dirty="0">
                <a:cs typeface="Times New Roman" panose="02020603050405020304" pitchFamily="18" charset="0"/>
              </a:rPr>
              <a:t>’ </a:t>
            </a:r>
            <a:r>
              <a:rPr lang="fi-FI" sz="2000" b="1" dirty="0" err="1">
                <a:cs typeface="Times New Roman" panose="02020603050405020304" pitchFamily="18" charset="0"/>
              </a:rPr>
              <a:t>commitment</a:t>
            </a:r>
            <a:r>
              <a:rPr lang="fi-FI" sz="2000" b="1" dirty="0">
                <a:cs typeface="Times New Roman" panose="02020603050405020304" pitchFamily="18" charset="0"/>
              </a:rPr>
              <a:t> (</a:t>
            </a:r>
            <a:r>
              <a:rPr lang="fi-FI" sz="2000" b="1" dirty="0" err="1">
                <a:cs typeface="Times New Roman" panose="02020603050405020304" pitchFamily="18" charset="0"/>
              </a:rPr>
              <a:t>especially</a:t>
            </a:r>
            <a:r>
              <a:rPr lang="fi-FI" sz="2000" b="1" dirty="0"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cs typeface="Times New Roman" panose="02020603050405020304" pitchFamily="18" charset="0"/>
              </a:rPr>
              <a:t>important</a:t>
            </a:r>
            <a:r>
              <a:rPr lang="fi-FI" sz="2000" b="1" dirty="0"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cs typeface="Times New Roman" panose="02020603050405020304" pitchFamily="18" charset="0"/>
              </a:rPr>
              <a:t>if</a:t>
            </a:r>
            <a:r>
              <a:rPr lang="fi-FI" sz="2000" b="1" dirty="0"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cs typeface="Times New Roman" panose="02020603050405020304" pitchFamily="18" charset="0"/>
              </a:rPr>
              <a:t>the</a:t>
            </a:r>
            <a:r>
              <a:rPr lang="fi-FI" sz="2000" b="1" dirty="0"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cs typeface="Times New Roman" panose="02020603050405020304" pitchFamily="18" charset="0"/>
              </a:rPr>
              <a:t>three-year</a:t>
            </a:r>
            <a:r>
              <a:rPr lang="fi-FI" sz="2000" b="1" dirty="0"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cs typeface="Times New Roman" panose="02020603050405020304" pitchFamily="18" charset="0"/>
              </a:rPr>
              <a:t>project</a:t>
            </a:r>
            <a:r>
              <a:rPr lang="fi-FI" sz="2000" b="1" dirty="0"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061370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E841C55-0BD1-4B84-8FC1-FDA9B9B57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8861" b="4768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C2D6-253E-4CC2-A880-EABF58516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42" y="742122"/>
            <a:ext cx="10479157" cy="5434841"/>
          </a:xfrm>
        </p:spPr>
        <p:txBody>
          <a:bodyPr/>
          <a:lstStyle/>
          <a:p>
            <a:endParaRPr lang="fi-FI" dirty="0"/>
          </a:p>
          <a:p>
            <a:r>
              <a:rPr lang="fi-FI" dirty="0" err="1"/>
              <a:t>Consider</a:t>
            </a:r>
            <a:r>
              <a:rPr lang="fi-FI" dirty="0"/>
              <a:t> </a:t>
            </a:r>
            <a:r>
              <a:rPr lang="fi-FI" dirty="0" err="1"/>
              <a:t>ethical</a:t>
            </a:r>
            <a:r>
              <a:rPr lang="fi-FI" dirty="0"/>
              <a:t> </a:t>
            </a:r>
            <a:r>
              <a:rPr lang="fi-FI" dirty="0" err="1"/>
              <a:t>issues</a:t>
            </a:r>
            <a:r>
              <a:rPr lang="fi-FI" dirty="0"/>
              <a:t> </a:t>
            </a:r>
            <a:r>
              <a:rPr lang="fi-FI" dirty="0" err="1"/>
              <a:t>already</a:t>
            </a:r>
            <a:r>
              <a:rPr lang="fi-FI" dirty="0"/>
              <a:t>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starting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project</a:t>
            </a:r>
            <a:endParaRPr lang="fi-FI" dirty="0"/>
          </a:p>
          <a:p>
            <a:endParaRPr lang="fi-FI" dirty="0"/>
          </a:p>
          <a:p>
            <a:r>
              <a:rPr lang="fi-FI" dirty="0"/>
              <a:t>Plan </a:t>
            </a:r>
            <a:r>
              <a:rPr lang="fi-FI" dirty="0" err="1"/>
              <a:t>carefully</a:t>
            </a:r>
            <a:r>
              <a:rPr lang="fi-FI" dirty="0"/>
              <a:t> </a:t>
            </a:r>
            <a:r>
              <a:rPr lang="fi-FI" dirty="0" err="1"/>
              <a:t>measurement</a:t>
            </a:r>
            <a:r>
              <a:rPr lang="fi-FI" dirty="0"/>
              <a:t> </a:t>
            </a:r>
            <a:r>
              <a:rPr lang="fi-FI" dirty="0" err="1"/>
              <a:t>tools</a:t>
            </a:r>
            <a:r>
              <a:rPr lang="fi-FI" dirty="0"/>
              <a:t> for </a:t>
            </a:r>
            <a:r>
              <a:rPr lang="fi-FI" dirty="0" err="1"/>
              <a:t>evaluation</a:t>
            </a:r>
            <a:endParaRPr lang="fi-FI" dirty="0"/>
          </a:p>
          <a:p>
            <a:endParaRPr lang="fi-FI" dirty="0"/>
          </a:p>
          <a:p>
            <a:r>
              <a:rPr lang="fi-FI" dirty="0" err="1"/>
              <a:t>Use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international</a:t>
            </a:r>
            <a:r>
              <a:rPr lang="fi-FI" dirty="0"/>
              <a:t> </a:t>
            </a:r>
            <a:r>
              <a:rPr lang="fi-FI" dirty="0" err="1"/>
              <a:t>contacts</a:t>
            </a:r>
            <a:r>
              <a:rPr lang="fi-FI" dirty="0"/>
              <a:t>; </a:t>
            </a:r>
            <a:r>
              <a:rPr lang="fi-FI" dirty="0" err="1"/>
              <a:t>e.g</a:t>
            </a:r>
            <a:r>
              <a:rPr lang="fi-FI" dirty="0"/>
              <a:t>. </a:t>
            </a:r>
            <a:r>
              <a:rPr lang="fi-FI" dirty="0" err="1"/>
              <a:t>exchanges</a:t>
            </a:r>
            <a:r>
              <a:rPr lang="fi-FI" dirty="0"/>
              <a:t>, </a:t>
            </a:r>
            <a:r>
              <a:rPr lang="fi-FI" dirty="0" err="1"/>
              <a:t>earlier</a:t>
            </a:r>
            <a:r>
              <a:rPr lang="fi-FI" dirty="0"/>
              <a:t> </a:t>
            </a:r>
            <a:r>
              <a:rPr lang="fi-FI" dirty="0" err="1"/>
              <a:t>cooperatiion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5184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7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37162774-879A-45EA-A561-6C6D91332E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234"/>
          <a:stretch/>
        </p:blipFill>
        <p:spPr>
          <a:xfrm>
            <a:off x="20" y="10"/>
            <a:ext cx="9415145" cy="6857990"/>
          </a:xfrm>
          <a:custGeom>
            <a:avLst/>
            <a:gdLst>
              <a:gd name="connsiteX0" fmla="*/ 0 w 9415165"/>
              <a:gd name="connsiteY0" fmla="*/ 5940102 h 6858000"/>
              <a:gd name="connsiteX1" fmla="*/ 201903 w 9415165"/>
              <a:gd name="connsiteY1" fmla="*/ 5940608 h 6858000"/>
              <a:gd name="connsiteX2" fmla="*/ 1461907 w 9415165"/>
              <a:gd name="connsiteY2" fmla="*/ 5943766 h 6858000"/>
              <a:gd name="connsiteX3" fmla="*/ 1951874 w 9415165"/>
              <a:gd name="connsiteY3" fmla="*/ 6220822 h 6858000"/>
              <a:gd name="connsiteX4" fmla="*/ 2282833 w 9415165"/>
              <a:gd name="connsiteY4" fmla="*/ 6794059 h 6858000"/>
              <a:gd name="connsiteX5" fmla="*/ 2319750 w 9415165"/>
              <a:gd name="connsiteY5" fmla="*/ 6858000 h 6858000"/>
              <a:gd name="connsiteX6" fmla="*/ 0 w 9415165"/>
              <a:gd name="connsiteY6" fmla="*/ 6858000 h 6858000"/>
              <a:gd name="connsiteX7" fmla="*/ 751947 w 9415165"/>
              <a:gd name="connsiteY7" fmla="*/ 3830686 h 6858000"/>
              <a:gd name="connsiteX8" fmla="*/ 1719258 w 9415165"/>
              <a:gd name="connsiteY8" fmla="*/ 3833112 h 6858000"/>
              <a:gd name="connsiteX9" fmla="*/ 1869462 w 9415165"/>
              <a:gd name="connsiteY9" fmla="*/ 3918046 h 6858000"/>
              <a:gd name="connsiteX10" fmla="*/ 2354170 w 9415165"/>
              <a:gd name="connsiteY10" fmla="*/ 4757586 h 6858000"/>
              <a:gd name="connsiteX11" fmla="*/ 2353672 w 9415165"/>
              <a:gd name="connsiteY11" fmla="*/ 4931947 h 6858000"/>
              <a:gd name="connsiteX12" fmla="*/ 1871068 w 9415165"/>
              <a:gd name="connsiteY12" fmla="*/ 5769061 h 6858000"/>
              <a:gd name="connsiteX13" fmla="*/ 1722931 w 9415165"/>
              <a:gd name="connsiteY13" fmla="*/ 5854589 h 6858000"/>
              <a:gd name="connsiteX14" fmla="*/ 756668 w 9415165"/>
              <a:gd name="connsiteY14" fmla="*/ 5853977 h 6858000"/>
              <a:gd name="connsiteX15" fmla="*/ 605416 w 9415165"/>
              <a:gd name="connsiteY15" fmla="*/ 5767228 h 6858000"/>
              <a:gd name="connsiteX16" fmla="*/ 120708 w 9415165"/>
              <a:gd name="connsiteY16" fmla="*/ 4927690 h 6858000"/>
              <a:gd name="connsiteX17" fmla="*/ 122255 w 9415165"/>
              <a:gd name="connsiteY17" fmla="*/ 4755141 h 6858000"/>
              <a:gd name="connsiteX18" fmla="*/ 603810 w 9415165"/>
              <a:gd name="connsiteY18" fmla="*/ 3916214 h 6858000"/>
              <a:gd name="connsiteX19" fmla="*/ 751947 w 9415165"/>
              <a:gd name="connsiteY19" fmla="*/ 3830686 h 6858000"/>
              <a:gd name="connsiteX20" fmla="*/ 2140871 w 9415165"/>
              <a:gd name="connsiteY20" fmla="*/ 3416093 h 6858000"/>
              <a:gd name="connsiteX21" fmla="*/ 2485012 w 9415165"/>
              <a:gd name="connsiteY21" fmla="*/ 3416957 h 6858000"/>
              <a:gd name="connsiteX22" fmla="*/ 2538451 w 9415165"/>
              <a:gd name="connsiteY22" fmla="*/ 3447174 h 6858000"/>
              <a:gd name="connsiteX23" fmla="*/ 2710898 w 9415165"/>
              <a:gd name="connsiteY23" fmla="*/ 3745860 h 6858000"/>
              <a:gd name="connsiteX24" fmla="*/ 2710720 w 9415165"/>
              <a:gd name="connsiteY24" fmla="*/ 3807893 h 6858000"/>
              <a:gd name="connsiteX25" fmla="*/ 2539024 w 9415165"/>
              <a:gd name="connsiteY25" fmla="*/ 4105714 h 6858000"/>
              <a:gd name="connsiteX26" fmla="*/ 2486319 w 9415165"/>
              <a:gd name="connsiteY26" fmla="*/ 4136144 h 6858000"/>
              <a:gd name="connsiteX27" fmla="*/ 2142549 w 9415165"/>
              <a:gd name="connsiteY27" fmla="*/ 4135926 h 6858000"/>
              <a:gd name="connsiteX28" fmla="*/ 2088738 w 9415165"/>
              <a:gd name="connsiteY28" fmla="*/ 4105063 h 6858000"/>
              <a:gd name="connsiteX29" fmla="*/ 1916292 w 9415165"/>
              <a:gd name="connsiteY29" fmla="*/ 3806378 h 6858000"/>
              <a:gd name="connsiteX30" fmla="*/ 1916843 w 9415165"/>
              <a:gd name="connsiteY30" fmla="*/ 3744990 h 6858000"/>
              <a:gd name="connsiteX31" fmla="*/ 2088166 w 9415165"/>
              <a:gd name="connsiteY31" fmla="*/ 3446523 h 6858000"/>
              <a:gd name="connsiteX32" fmla="*/ 2140871 w 9415165"/>
              <a:gd name="connsiteY32" fmla="*/ 3416093 h 6858000"/>
              <a:gd name="connsiteX33" fmla="*/ 2309207 w 9415165"/>
              <a:gd name="connsiteY33" fmla="*/ 2943824 h 6858000"/>
              <a:gd name="connsiteX34" fmla="*/ 2490927 w 9415165"/>
              <a:gd name="connsiteY34" fmla="*/ 2944279 h 6858000"/>
              <a:gd name="connsiteX35" fmla="*/ 2519144 w 9415165"/>
              <a:gd name="connsiteY35" fmla="*/ 2960236 h 6858000"/>
              <a:gd name="connsiteX36" fmla="*/ 2610202 w 9415165"/>
              <a:gd name="connsiteY36" fmla="*/ 3117952 h 6858000"/>
              <a:gd name="connsiteX37" fmla="*/ 2610107 w 9415165"/>
              <a:gd name="connsiteY37" fmla="*/ 3150708 h 6858000"/>
              <a:gd name="connsiteX38" fmla="*/ 2519446 w 9415165"/>
              <a:gd name="connsiteY38" fmla="*/ 3307968 h 6858000"/>
              <a:gd name="connsiteX39" fmla="*/ 2491617 w 9415165"/>
              <a:gd name="connsiteY39" fmla="*/ 3324035 h 6858000"/>
              <a:gd name="connsiteX40" fmla="*/ 2310094 w 9415165"/>
              <a:gd name="connsiteY40" fmla="*/ 3323920 h 6858000"/>
              <a:gd name="connsiteX41" fmla="*/ 2281679 w 9415165"/>
              <a:gd name="connsiteY41" fmla="*/ 3307623 h 6858000"/>
              <a:gd name="connsiteX42" fmla="*/ 2190623 w 9415165"/>
              <a:gd name="connsiteY42" fmla="*/ 3149908 h 6858000"/>
              <a:gd name="connsiteX43" fmla="*/ 2190913 w 9415165"/>
              <a:gd name="connsiteY43" fmla="*/ 3117492 h 6858000"/>
              <a:gd name="connsiteX44" fmla="*/ 2281378 w 9415165"/>
              <a:gd name="connsiteY44" fmla="*/ 2959891 h 6858000"/>
              <a:gd name="connsiteX45" fmla="*/ 2309207 w 9415165"/>
              <a:gd name="connsiteY45" fmla="*/ 2943824 h 6858000"/>
              <a:gd name="connsiteX46" fmla="*/ 4112874 w 9415165"/>
              <a:gd name="connsiteY46" fmla="*/ 2635904 h 6858000"/>
              <a:gd name="connsiteX47" fmla="*/ 7268230 w 9415165"/>
              <a:gd name="connsiteY47" fmla="*/ 2643815 h 6858000"/>
              <a:gd name="connsiteX48" fmla="*/ 7758196 w 9415165"/>
              <a:gd name="connsiteY48" fmla="*/ 2920870 h 6858000"/>
              <a:gd name="connsiteX49" fmla="*/ 9339309 w 9415165"/>
              <a:gd name="connsiteY49" fmla="*/ 5659439 h 6858000"/>
              <a:gd name="connsiteX50" fmla="*/ 9337678 w 9415165"/>
              <a:gd name="connsiteY50" fmla="*/ 6228205 h 6858000"/>
              <a:gd name="connsiteX51" fmla="*/ 9008157 w 9415165"/>
              <a:gd name="connsiteY51" fmla="*/ 6799787 h 6858000"/>
              <a:gd name="connsiteX52" fmla="*/ 8974598 w 9415165"/>
              <a:gd name="connsiteY52" fmla="*/ 6858000 h 6858000"/>
              <a:gd name="connsiteX53" fmla="*/ 2425403 w 9415165"/>
              <a:gd name="connsiteY53" fmla="*/ 6858000 h 6858000"/>
              <a:gd name="connsiteX54" fmla="*/ 2332089 w 9415165"/>
              <a:gd name="connsiteY54" fmla="*/ 6696379 h 6858000"/>
              <a:gd name="connsiteX55" fmla="*/ 2053773 w 9415165"/>
              <a:gd name="connsiteY55" fmla="*/ 6214321 h 6858000"/>
              <a:gd name="connsiteX56" fmla="*/ 2058819 w 9415165"/>
              <a:gd name="connsiteY56" fmla="*/ 5651469 h 6858000"/>
              <a:gd name="connsiteX57" fmla="*/ 3629647 w 9415165"/>
              <a:gd name="connsiteY57" fmla="*/ 2914896 h 6858000"/>
              <a:gd name="connsiteX58" fmla="*/ 4112874 w 9415165"/>
              <a:gd name="connsiteY58" fmla="*/ 2635904 h 6858000"/>
              <a:gd name="connsiteX59" fmla="*/ 688133 w 9415165"/>
              <a:gd name="connsiteY59" fmla="*/ 2474638 h 6858000"/>
              <a:gd name="connsiteX60" fmla="*/ 1287544 w 9415165"/>
              <a:gd name="connsiteY60" fmla="*/ 2476142 h 6858000"/>
              <a:gd name="connsiteX61" fmla="*/ 1380621 w 9415165"/>
              <a:gd name="connsiteY61" fmla="*/ 2528772 h 6858000"/>
              <a:gd name="connsiteX62" fmla="*/ 1680979 w 9415165"/>
              <a:gd name="connsiteY62" fmla="*/ 3049008 h 6858000"/>
              <a:gd name="connsiteX63" fmla="*/ 1680670 w 9415165"/>
              <a:gd name="connsiteY63" fmla="*/ 3157054 h 6858000"/>
              <a:gd name="connsiteX64" fmla="*/ 1381617 w 9415165"/>
              <a:gd name="connsiteY64" fmla="*/ 3675787 h 6858000"/>
              <a:gd name="connsiteX65" fmla="*/ 1289821 w 9415165"/>
              <a:gd name="connsiteY65" fmla="*/ 3728785 h 6858000"/>
              <a:gd name="connsiteX66" fmla="*/ 691058 w 9415165"/>
              <a:gd name="connsiteY66" fmla="*/ 3728407 h 6858000"/>
              <a:gd name="connsiteX67" fmla="*/ 597332 w 9415165"/>
              <a:gd name="connsiteY67" fmla="*/ 3674651 h 6858000"/>
              <a:gd name="connsiteX68" fmla="*/ 296974 w 9415165"/>
              <a:gd name="connsiteY68" fmla="*/ 3154416 h 6858000"/>
              <a:gd name="connsiteX69" fmla="*/ 297933 w 9415165"/>
              <a:gd name="connsiteY69" fmla="*/ 3047494 h 6858000"/>
              <a:gd name="connsiteX70" fmla="*/ 596337 w 9415165"/>
              <a:gd name="connsiteY70" fmla="*/ 2527637 h 6858000"/>
              <a:gd name="connsiteX71" fmla="*/ 688133 w 9415165"/>
              <a:gd name="connsiteY71" fmla="*/ 2474638 h 6858000"/>
              <a:gd name="connsiteX72" fmla="*/ 2732571 w 9415165"/>
              <a:gd name="connsiteY72" fmla="*/ 2020011 h 6858000"/>
              <a:gd name="connsiteX73" fmla="*/ 3236024 w 9415165"/>
              <a:gd name="connsiteY73" fmla="*/ 2021272 h 6858000"/>
              <a:gd name="connsiteX74" fmla="*/ 3314200 w 9415165"/>
              <a:gd name="connsiteY74" fmla="*/ 2065479 h 6858000"/>
              <a:gd name="connsiteX75" fmla="*/ 3566473 w 9415165"/>
              <a:gd name="connsiteY75" fmla="*/ 2502430 h 6858000"/>
              <a:gd name="connsiteX76" fmla="*/ 3566214 w 9415165"/>
              <a:gd name="connsiteY76" fmla="*/ 2593179 h 6858000"/>
              <a:gd name="connsiteX77" fmla="*/ 3315036 w 9415165"/>
              <a:gd name="connsiteY77" fmla="*/ 3028868 h 6858000"/>
              <a:gd name="connsiteX78" fmla="*/ 3237935 w 9415165"/>
              <a:gd name="connsiteY78" fmla="*/ 3073382 h 6858000"/>
              <a:gd name="connsiteX79" fmla="*/ 2735028 w 9415165"/>
              <a:gd name="connsiteY79" fmla="*/ 3073064 h 6858000"/>
              <a:gd name="connsiteX80" fmla="*/ 2656307 w 9415165"/>
              <a:gd name="connsiteY80" fmla="*/ 3027915 h 6858000"/>
              <a:gd name="connsiteX81" fmla="*/ 2404033 w 9415165"/>
              <a:gd name="connsiteY81" fmla="*/ 2590963 h 6858000"/>
              <a:gd name="connsiteX82" fmla="*/ 2404839 w 9415165"/>
              <a:gd name="connsiteY82" fmla="*/ 2501157 h 6858000"/>
              <a:gd name="connsiteX83" fmla="*/ 2655471 w 9415165"/>
              <a:gd name="connsiteY83" fmla="*/ 2064525 h 6858000"/>
              <a:gd name="connsiteX84" fmla="*/ 2732571 w 9415165"/>
              <a:gd name="connsiteY84" fmla="*/ 2020011 h 6858000"/>
              <a:gd name="connsiteX85" fmla="*/ 3662925 w 9415165"/>
              <a:gd name="connsiteY85" fmla="*/ 0 h 6858000"/>
              <a:gd name="connsiteX86" fmla="*/ 5336547 w 9415165"/>
              <a:gd name="connsiteY86" fmla="*/ 0 h 6858000"/>
              <a:gd name="connsiteX87" fmla="*/ 5342959 w 9415165"/>
              <a:gd name="connsiteY87" fmla="*/ 11106 h 6858000"/>
              <a:gd name="connsiteX88" fmla="*/ 5970700 w 9415165"/>
              <a:gd name="connsiteY88" fmla="*/ 1098387 h 6858000"/>
              <a:gd name="connsiteX89" fmla="*/ 5970044 w 9415165"/>
              <a:gd name="connsiteY89" fmla="*/ 1327785 h 6858000"/>
              <a:gd name="connsiteX90" fmla="*/ 5335110 w 9415165"/>
              <a:gd name="connsiteY90" fmla="*/ 2429135 h 6858000"/>
              <a:gd name="connsiteX91" fmla="*/ 5140212 w 9415165"/>
              <a:gd name="connsiteY91" fmla="*/ 2541659 h 6858000"/>
              <a:gd name="connsiteX92" fmla="*/ 3868947 w 9415165"/>
              <a:gd name="connsiteY92" fmla="*/ 2540855 h 6858000"/>
              <a:gd name="connsiteX93" fmla="*/ 3669952 w 9415165"/>
              <a:gd name="connsiteY93" fmla="*/ 2426726 h 6858000"/>
              <a:gd name="connsiteX94" fmla="*/ 3032246 w 9415165"/>
              <a:gd name="connsiteY94" fmla="*/ 1322186 h 6858000"/>
              <a:gd name="connsiteX95" fmla="*/ 3034282 w 9415165"/>
              <a:gd name="connsiteY95" fmla="*/ 1095172 h 6858000"/>
              <a:gd name="connsiteX96" fmla="*/ 3556318 w 9415165"/>
              <a:gd name="connsiteY96" fmla="*/ 1857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9415165" h="6858000">
                <a:moveTo>
                  <a:pt x="0" y="5940102"/>
                </a:moveTo>
                <a:lnTo>
                  <a:pt x="201903" y="5940608"/>
                </a:lnTo>
                <a:cubicBezTo>
                  <a:pt x="552894" y="5941488"/>
                  <a:pt x="968883" y="5942531"/>
                  <a:pt x="1461907" y="5943766"/>
                </a:cubicBezTo>
                <a:cubicBezTo>
                  <a:pt x="1662934" y="5938113"/>
                  <a:pt x="1852841" y="6049291"/>
                  <a:pt x="1951874" y="6220822"/>
                </a:cubicBezTo>
                <a:cubicBezTo>
                  <a:pt x="1951874" y="6220822"/>
                  <a:pt x="1951874" y="6220822"/>
                  <a:pt x="2282833" y="6794059"/>
                </a:cubicBezTo>
                <a:lnTo>
                  <a:pt x="2319750" y="6858000"/>
                </a:lnTo>
                <a:lnTo>
                  <a:pt x="0" y="6858000"/>
                </a:lnTo>
                <a:close/>
                <a:moveTo>
                  <a:pt x="751947" y="3830686"/>
                </a:moveTo>
                <a:cubicBezTo>
                  <a:pt x="751947" y="3830686"/>
                  <a:pt x="751947" y="3830686"/>
                  <a:pt x="1719258" y="3833112"/>
                </a:cubicBezTo>
                <a:cubicBezTo>
                  <a:pt x="1780885" y="3831380"/>
                  <a:pt x="1839102" y="3865462"/>
                  <a:pt x="1869462" y="3918046"/>
                </a:cubicBezTo>
                <a:cubicBezTo>
                  <a:pt x="1869462" y="3918046"/>
                  <a:pt x="1869462" y="3918046"/>
                  <a:pt x="2354170" y="4757586"/>
                </a:cubicBezTo>
                <a:cubicBezTo>
                  <a:pt x="2385577" y="4811983"/>
                  <a:pt x="2384937" y="4877630"/>
                  <a:pt x="2353672" y="4931947"/>
                </a:cubicBezTo>
                <a:cubicBezTo>
                  <a:pt x="2353672" y="4931947"/>
                  <a:pt x="2353672" y="4931947"/>
                  <a:pt x="1871068" y="5769061"/>
                </a:cubicBezTo>
                <a:cubicBezTo>
                  <a:pt x="1841608" y="5822336"/>
                  <a:pt x="1783799" y="5855711"/>
                  <a:pt x="1722931" y="5854589"/>
                </a:cubicBezTo>
                <a:cubicBezTo>
                  <a:pt x="1722931" y="5854589"/>
                  <a:pt x="1722931" y="5854589"/>
                  <a:pt x="756668" y="5853977"/>
                </a:cubicBezTo>
                <a:cubicBezTo>
                  <a:pt x="693994" y="5853896"/>
                  <a:pt x="636823" y="5821628"/>
                  <a:pt x="605416" y="5767228"/>
                </a:cubicBezTo>
                <a:cubicBezTo>
                  <a:pt x="605416" y="5767228"/>
                  <a:pt x="605416" y="5767228"/>
                  <a:pt x="120708" y="4927690"/>
                </a:cubicBezTo>
                <a:cubicBezTo>
                  <a:pt x="90348" y="4875106"/>
                  <a:pt x="89942" y="4807646"/>
                  <a:pt x="122255" y="4755141"/>
                </a:cubicBezTo>
                <a:cubicBezTo>
                  <a:pt x="122255" y="4755141"/>
                  <a:pt x="122255" y="4755141"/>
                  <a:pt x="603810" y="3916214"/>
                </a:cubicBezTo>
                <a:cubicBezTo>
                  <a:pt x="633271" y="3862939"/>
                  <a:pt x="691080" y="3829563"/>
                  <a:pt x="751947" y="3830686"/>
                </a:cubicBezTo>
                <a:close/>
                <a:moveTo>
                  <a:pt x="2140871" y="3416093"/>
                </a:moveTo>
                <a:cubicBezTo>
                  <a:pt x="2140871" y="3416093"/>
                  <a:pt x="2140871" y="3416093"/>
                  <a:pt x="2485012" y="3416957"/>
                </a:cubicBezTo>
                <a:cubicBezTo>
                  <a:pt x="2506938" y="3416340"/>
                  <a:pt x="2527650" y="3428466"/>
                  <a:pt x="2538451" y="3447174"/>
                </a:cubicBezTo>
                <a:cubicBezTo>
                  <a:pt x="2538451" y="3447174"/>
                  <a:pt x="2538451" y="3447174"/>
                  <a:pt x="2710898" y="3745860"/>
                </a:cubicBezTo>
                <a:cubicBezTo>
                  <a:pt x="2722072" y="3765213"/>
                  <a:pt x="2721844" y="3788568"/>
                  <a:pt x="2710720" y="3807893"/>
                </a:cubicBezTo>
                <a:cubicBezTo>
                  <a:pt x="2710720" y="3807893"/>
                  <a:pt x="2710720" y="3807893"/>
                  <a:pt x="2539024" y="4105714"/>
                </a:cubicBezTo>
                <a:cubicBezTo>
                  <a:pt x="2528542" y="4124669"/>
                  <a:pt x="2507974" y="4136543"/>
                  <a:pt x="2486319" y="4136144"/>
                </a:cubicBezTo>
                <a:cubicBezTo>
                  <a:pt x="2486319" y="4136144"/>
                  <a:pt x="2486319" y="4136144"/>
                  <a:pt x="2142549" y="4135926"/>
                </a:cubicBezTo>
                <a:cubicBezTo>
                  <a:pt x="2120252" y="4135898"/>
                  <a:pt x="2099911" y="4124417"/>
                  <a:pt x="2088738" y="4105063"/>
                </a:cubicBezTo>
                <a:cubicBezTo>
                  <a:pt x="2088738" y="4105063"/>
                  <a:pt x="2088738" y="4105063"/>
                  <a:pt x="1916292" y="3806378"/>
                </a:cubicBezTo>
                <a:cubicBezTo>
                  <a:pt x="1905490" y="3787669"/>
                  <a:pt x="1905346" y="3763670"/>
                  <a:pt x="1916843" y="3744990"/>
                </a:cubicBezTo>
                <a:cubicBezTo>
                  <a:pt x="1916843" y="3744990"/>
                  <a:pt x="1916843" y="3744990"/>
                  <a:pt x="2088166" y="3446523"/>
                </a:cubicBezTo>
                <a:cubicBezTo>
                  <a:pt x="2098648" y="3427568"/>
                  <a:pt x="2119216" y="3415695"/>
                  <a:pt x="2140871" y="3416093"/>
                </a:cubicBezTo>
                <a:close/>
                <a:moveTo>
                  <a:pt x="2309207" y="2943824"/>
                </a:moveTo>
                <a:cubicBezTo>
                  <a:pt x="2309207" y="2943824"/>
                  <a:pt x="2309207" y="2943824"/>
                  <a:pt x="2490927" y="2944279"/>
                </a:cubicBezTo>
                <a:cubicBezTo>
                  <a:pt x="2502505" y="2943955"/>
                  <a:pt x="2513441" y="2950357"/>
                  <a:pt x="2519144" y="2960236"/>
                </a:cubicBezTo>
                <a:cubicBezTo>
                  <a:pt x="2519144" y="2960236"/>
                  <a:pt x="2519144" y="2960236"/>
                  <a:pt x="2610202" y="3117952"/>
                </a:cubicBezTo>
                <a:cubicBezTo>
                  <a:pt x="2616102" y="3128172"/>
                  <a:pt x="2615982" y="3140504"/>
                  <a:pt x="2610107" y="3150708"/>
                </a:cubicBezTo>
                <a:cubicBezTo>
                  <a:pt x="2610107" y="3150708"/>
                  <a:pt x="2610107" y="3150708"/>
                  <a:pt x="2519446" y="3307968"/>
                </a:cubicBezTo>
                <a:cubicBezTo>
                  <a:pt x="2513912" y="3317976"/>
                  <a:pt x="2503051" y="3324246"/>
                  <a:pt x="2491617" y="3324035"/>
                </a:cubicBezTo>
                <a:cubicBezTo>
                  <a:pt x="2491617" y="3324035"/>
                  <a:pt x="2491617" y="3324035"/>
                  <a:pt x="2310094" y="3323920"/>
                </a:cubicBezTo>
                <a:cubicBezTo>
                  <a:pt x="2298321" y="3323905"/>
                  <a:pt x="2287579" y="3317843"/>
                  <a:pt x="2281679" y="3307623"/>
                </a:cubicBezTo>
                <a:cubicBezTo>
                  <a:pt x="2281679" y="3307623"/>
                  <a:pt x="2281679" y="3307623"/>
                  <a:pt x="2190623" y="3149908"/>
                </a:cubicBezTo>
                <a:cubicBezTo>
                  <a:pt x="2184919" y="3140029"/>
                  <a:pt x="2184843" y="3127357"/>
                  <a:pt x="2190913" y="3117492"/>
                </a:cubicBezTo>
                <a:cubicBezTo>
                  <a:pt x="2190913" y="3117492"/>
                  <a:pt x="2190913" y="3117492"/>
                  <a:pt x="2281378" y="2959891"/>
                </a:cubicBezTo>
                <a:cubicBezTo>
                  <a:pt x="2286913" y="2949884"/>
                  <a:pt x="2297773" y="2943613"/>
                  <a:pt x="2309207" y="2943824"/>
                </a:cubicBezTo>
                <a:close/>
                <a:moveTo>
                  <a:pt x="4112874" y="2635904"/>
                </a:moveTo>
                <a:cubicBezTo>
                  <a:pt x="4112874" y="2635904"/>
                  <a:pt x="4112874" y="2635904"/>
                  <a:pt x="7268230" y="2643815"/>
                </a:cubicBezTo>
                <a:cubicBezTo>
                  <a:pt x="7469258" y="2638162"/>
                  <a:pt x="7659163" y="2749340"/>
                  <a:pt x="7758196" y="2920870"/>
                </a:cubicBezTo>
                <a:cubicBezTo>
                  <a:pt x="7758196" y="2920870"/>
                  <a:pt x="7758196" y="2920870"/>
                  <a:pt x="9339309" y="5659439"/>
                </a:cubicBezTo>
                <a:cubicBezTo>
                  <a:pt x="9441758" y="5836884"/>
                  <a:pt x="9439672" y="6051021"/>
                  <a:pt x="9337678" y="6228205"/>
                </a:cubicBezTo>
                <a:cubicBezTo>
                  <a:pt x="9337678" y="6228205"/>
                  <a:pt x="9337678" y="6228205"/>
                  <a:pt x="9008157" y="6799787"/>
                </a:cubicBezTo>
                <a:lnTo>
                  <a:pt x="8974598" y="6858000"/>
                </a:lnTo>
                <a:lnTo>
                  <a:pt x="2425403" y="6858000"/>
                </a:lnTo>
                <a:lnTo>
                  <a:pt x="2332089" y="6696379"/>
                </a:lnTo>
                <a:cubicBezTo>
                  <a:pt x="2245236" y="6545945"/>
                  <a:pt x="2152593" y="6385482"/>
                  <a:pt x="2053773" y="6214321"/>
                </a:cubicBezTo>
                <a:cubicBezTo>
                  <a:pt x="1954740" y="6042790"/>
                  <a:pt x="1953410" y="5822737"/>
                  <a:pt x="2058819" y="5651469"/>
                </a:cubicBezTo>
                <a:cubicBezTo>
                  <a:pt x="2058819" y="5651469"/>
                  <a:pt x="2058819" y="5651469"/>
                  <a:pt x="3629647" y="2914896"/>
                </a:cubicBezTo>
                <a:cubicBezTo>
                  <a:pt x="3725749" y="2741114"/>
                  <a:pt x="3914325" y="2632240"/>
                  <a:pt x="4112874" y="2635904"/>
                </a:cubicBezTo>
                <a:close/>
                <a:moveTo>
                  <a:pt x="688133" y="2474638"/>
                </a:moveTo>
                <a:cubicBezTo>
                  <a:pt x="688133" y="2474638"/>
                  <a:pt x="688133" y="2474638"/>
                  <a:pt x="1287544" y="2476142"/>
                </a:cubicBezTo>
                <a:cubicBezTo>
                  <a:pt x="1325733" y="2475067"/>
                  <a:pt x="1361809" y="2496187"/>
                  <a:pt x="1380621" y="2528772"/>
                </a:cubicBezTo>
                <a:cubicBezTo>
                  <a:pt x="1380621" y="2528772"/>
                  <a:pt x="1380621" y="2528772"/>
                  <a:pt x="1680979" y="3049008"/>
                </a:cubicBezTo>
                <a:cubicBezTo>
                  <a:pt x="1700441" y="3082716"/>
                  <a:pt x="1700045" y="3123395"/>
                  <a:pt x="1680670" y="3157054"/>
                </a:cubicBezTo>
                <a:cubicBezTo>
                  <a:pt x="1680670" y="3157054"/>
                  <a:pt x="1680670" y="3157054"/>
                  <a:pt x="1381617" y="3675787"/>
                </a:cubicBezTo>
                <a:cubicBezTo>
                  <a:pt x="1363361" y="3708799"/>
                  <a:pt x="1327537" y="3729482"/>
                  <a:pt x="1289821" y="3728785"/>
                </a:cubicBezTo>
                <a:cubicBezTo>
                  <a:pt x="1289821" y="3728785"/>
                  <a:pt x="1289821" y="3728785"/>
                  <a:pt x="691058" y="3728407"/>
                </a:cubicBezTo>
                <a:cubicBezTo>
                  <a:pt x="652221" y="3728357"/>
                  <a:pt x="616793" y="3708360"/>
                  <a:pt x="597332" y="3674651"/>
                </a:cubicBezTo>
                <a:cubicBezTo>
                  <a:pt x="597332" y="3674651"/>
                  <a:pt x="597332" y="3674651"/>
                  <a:pt x="296974" y="3154416"/>
                </a:cubicBezTo>
                <a:cubicBezTo>
                  <a:pt x="278161" y="3121831"/>
                  <a:pt x="277908" y="3080029"/>
                  <a:pt x="297933" y="3047494"/>
                </a:cubicBezTo>
                <a:cubicBezTo>
                  <a:pt x="297933" y="3047494"/>
                  <a:pt x="297933" y="3047494"/>
                  <a:pt x="596337" y="2527637"/>
                </a:cubicBezTo>
                <a:cubicBezTo>
                  <a:pt x="614593" y="2494625"/>
                  <a:pt x="650416" y="2473943"/>
                  <a:pt x="688133" y="2474638"/>
                </a:cubicBezTo>
                <a:close/>
                <a:moveTo>
                  <a:pt x="2732571" y="2020011"/>
                </a:moveTo>
                <a:cubicBezTo>
                  <a:pt x="2732571" y="2020011"/>
                  <a:pt x="2732571" y="2020011"/>
                  <a:pt x="3236024" y="2021272"/>
                </a:cubicBezTo>
                <a:cubicBezTo>
                  <a:pt x="3268098" y="2020370"/>
                  <a:pt x="3298399" y="2038110"/>
                  <a:pt x="3314200" y="2065479"/>
                </a:cubicBezTo>
                <a:cubicBezTo>
                  <a:pt x="3314200" y="2065479"/>
                  <a:pt x="3314200" y="2065479"/>
                  <a:pt x="3566473" y="2502430"/>
                </a:cubicBezTo>
                <a:cubicBezTo>
                  <a:pt x="3582820" y="2530741"/>
                  <a:pt x="3582487" y="2564907"/>
                  <a:pt x="3566214" y="2593179"/>
                </a:cubicBezTo>
                <a:cubicBezTo>
                  <a:pt x="3566214" y="2593179"/>
                  <a:pt x="3566214" y="2593179"/>
                  <a:pt x="3315036" y="3028868"/>
                </a:cubicBezTo>
                <a:cubicBezTo>
                  <a:pt x="3299702" y="3056596"/>
                  <a:pt x="3269615" y="3073966"/>
                  <a:pt x="3237935" y="3073382"/>
                </a:cubicBezTo>
                <a:cubicBezTo>
                  <a:pt x="3237935" y="3073382"/>
                  <a:pt x="3237935" y="3073382"/>
                  <a:pt x="2735028" y="3073064"/>
                </a:cubicBezTo>
                <a:cubicBezTo>
                  <a:pt x="2702409" y="3073021"/>
                  <a:pt x="2672652" y="3056226"/>
                  <a:pt x="2656307" y="3027915"/>
                </a:cubicBezTo>
                <a:cubicBezTo>
                  <a:pt x="2656307" y="3027915"/>
                  <a:pt x="2656307" y="3027915"/>
                  <a:pt x="2404033" y="2590963"/>
                </a:cubicBezTo>
                <a:cubicBezTo>
                  <a:pt x="2388231" y="2563595"/>
                  <a:pt x="2388020" y="2528484"/>
                  <a:pt x="2404839" y="2501157"/>
                </a:cubicBezTo>
                <a:cubicBezTo>
                  <a:pt x="2404839" y="2501157"/>
                  <a:pt x="2404839" y="2501157"/>
                  <a:pt x="2655471" y="2064525"/>
                </a:cubicBezTo>
                <a:cubicBezTo>
                  <a:pt x="2670804" y="2036797"/>
                  <a:pt x="2700892" y="2019426"/>
                  <a:pt x="2732571" y="2020011"/>
                </a:cubicBezTo>
                <a:close/>
                <a:moveTo>
                  <a:pt x="3662925" y="0"/>
                </a:moveTo>
                <a:lnTo>
                  <a:pt x="5336547" y="0"/>
                </a:lnTo>
                <a:lnTo>
                  <a:pt x="5342959" y="11106"/>
                </a:lnTo>
                <a:cubicBezTo>
                  <a:pt x="5372852" y="62881"/>
                  <a:pt x="5492421" y="269982"/>
                  <a:pt x="5970700" y="1098387"/>
                </a:cubicBezTo>
                <a:cubicBezTo>
                  <a:pt x="6012021" y="1169956"/>
                  <a:pt x="6011183" y="1256322"/>
                  <a:pt x="5970044" y="1327785"/>
                </a:cubicBezTo>
                <a:cubicBezTo>
                  <a:pt x="5970044" y="1327785"/>
                  <a:pt x="5970044" y="1327785"/>
                  <a:pt x="5335110" y="2429135"/>
                </a:cubicBezTo>
                <a:cubicBezTo>
                  <a:pt x="5296350" y="2499226"/>
                  <a:pt x="5220292" y="2543137"/>
                  <a:pt x="5140212" y="2541659"/>
                </a:cubicBezTo>
                <a:cubicBezTo>
                  <a:pt x="5140212" y="2541659"/>
                  <a:pt x="5140212" y="2541659"/>
                  <a:pt x="3868947" y="2540855"/>
                </a:cubicBezTo>
                <a:cubicBezTo>
                  <a:pt x="3786490" y="2540750"/>
                  <a:pt x="3711273" y="2498294"/>
                  <a:pt x="3669952" y="2426726"/>
                </a:cubicBezTo>
                <a:cubicBezTo>
                  <a:pt x="3669952" y="2426726"/>
                  <a:pt x="3669952" y="2426726"/>
                  <a:pt x="3032246" y="1322186"/>
                </a:cubicBezTo>
                <a:cubicBezTo>
                  <a:pt x="2992303" y="1253003"/>
                  <a:pt x="2991768" y="1164250"/>
                  <a:pt x="3034282" y="1095172"/>
                </a:cubicBezTo>
                <a:cubicBezTo>
                  <a:pt x="3034282" y="1095172"/>
                  <a:pt x="3034282" y="1095172"/>
                  <a:pt x="3556318" y="185723"/>
                </a:cubicBezTo>
                <a:close/>
              </a:path>
            </a:pathLst>
          </a:custGeom>
        </p:spPr>
      </p:pic>
      <p:grpSp>
        <p:nvGrpSpPr>
          <p:cNvPr id="46" name="Group 9">
            <a:extLst>
              <a:ext uri="{FF2B5EF4-FFF2-40B4-BE49-F238E27FC236}">
                <a16:creationId xmlns:a16="http://schemas.microsoft.com/office/drawing/2014/main" id="{FBB1362E-4699-426B-8D02-4F7CE6DA9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9039" y="1090549"/>
            <a:ext cx="5581001" cy="4278755"/>
            <a:chOff x="6169039" y="142050"/>
            <a:chExt cx="5581001" cy="427875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EFB93E7-8C93-4FE1-953B-9F55FCCE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820162" y="-509073"/>
              <a:ext cx="4278755" cy="5581001"/>
            </a:xfrm>
            <a:custGeom>
              <a:avLst/>
              <a:gdLst>
                <a:gd name="connsiteX0" fmla="*/ 4278755 w 4278755"/>
                <a:gd name="connsiteY0" fmla="*/ 309054 h 5581001"/>
                <a:gd name="connsiteX1" fmla="*/ 4278755 w 4278755"/>
                <a:gd name="connsiteY1" fmla="*/ 1005863 h 5581001"/>
                <a:gd name="connsiteX2" fmla="*/ 4278755 w 4278755"/>
                <a:gd name="connsiteY2" fmla="*/ 4575137 h 5581001"/>
                <a:gd name="connsiteX3" fmla="*/ 4278755 w 4278755"/>
                <a:gd name="connsiteY3" fmla="*/ 5271947 h 5581001"/>
                <a:gd name="connsiteX4" fmla="*/ 3969701 w 4278755"/>
                <a:gd name="connsiteY4" fmla="*/ 5581001 h 5581001"/>
                <a:gd name="connsiteX5" fmla="*/ 309054 w 4278755"/>
                <a:gd name="connsiteY5" fmla="*/ 5581001 h 5581001"/>
                <a:gd name="connsiteX6" fmla="*/ 0 w 4278755"/>
                <a:gd name="connsiteY6" fmla="*/ 5271946 h 5581001"/>
                <a:gd name="connsiteX7" fmla="*/ 0 w 4278755"/>
                <a:gd name="connsiteY7" fmla="*/ 4575136 h 5581001"/>
                <a:gd name="connsiteX8" fmla="*/ 0 w 4278755"/>
                <a:gd name="connsiteY8" fmla="*/ 1005863 h 5581001"/>
                <a:gd name="connsiteX9" fmla="*/ 0 w 4278755"/>
                <a:gd name="connsiteY9" fmla="*/ 309054 h 5581001"/>
                <a:gd name="connsiteX10" fmla="*/ 309054 w 4278755"/>
                <a:gd name="connsiteY10" fmla="*/ 0 h 5581001"/>
                <a:gd name="connsiteX11" fmla="*/ 3969701 w 4278755"/>
                <a:gd name="connsiteY11" fmla="*/ 0 h 558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8755" h="5581001">
                  <a:moveTo>
                    <a:pt x="4278755" y="309054"/>
                  </a:moveTo>
                  <a:lnTo>
                    <a:pt x="4278755" y="1005863"/>
                  </a:lnTo>
                  <a:lnTo>
                    <a:pt x="4278755" y="4575137"/>
                  </a:lnTo>
                  <a:lnTo>
                    <a:pt x="4278755" y="5271947"/>
                  </a:lnTo>
                  <a:lnTo>
                    <a:pt x="3969701" y="5581001"/>
                  </a:lnTo>
                  <a:lnTo>
                    <a:pt x="309054" y="5581001"/>
                  </a:lnTo>
                  <a:lnTo>
                    <a:pt x="0" y="5271946"/>
                  </a:lnTo>
                  <a:lnTo>
                    <a:pt x="0" y="4575136"/>
                  </a:lnTo>
                  <a:lnTo>
                    <a:pt x="0" y="1005863"/>
                  </a:lnTo>
                  <a:lnTo>
                    <a:pt x="0" y="309054"/>
                  </a:lnTo>
                  <a:lnTo>
                    <a:pt x="309054" y="0"/>
                  </a:lnTo>
                  <a:lnTo>
                    <a:pt x="396970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B60422C-70D6-488F-8CE4-C3299AD79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902139" y="-425197"/>
              <a:ext cx="4114800" cy="5413248"/>
            </a:xfrm>
            <a:custGeom>
              <a:avLst/>
              <a:gdLst>
                <a:gd name="connsiteX0" fmla="*/ 4278755 w 4278755"/>
                <a:gd name="connsiteY0" fmla="*/ 309054 h 5581001"/>
                <a:gd name="connsiteX1" fmla="*/ 4278755 w 4278755"/>
                <a:gd name="connsiteY1" fmla="*/ 1005863 h 5581001"/>
                <a:gd name="connsiteX2" fmla="*/ 4278755 w 4278755"/>
                <a:gd name="connsiteY2" fmla="*/ 4575137 h 5581001"/>
                <a:gd name="connsiteX3" fmla="*/ 4278755 w 4278755"/>
                <a:gd name="connsiteY3" fmla="*/ 5271947 h 5581001"/>
                <a:gd name="connsiteX4" fmla="*/ 3969701 w 4278755"/>
                <a:gd name="connsiteY4" fmla="*/ 5581001 h 5581001"/>
                <a:gd name="connsiteX5" fmla="*/ 309054 w 4278755"/>
                <a:gd name="connsiteY5" fmla="*/ 5581001 h 5581001"/>
                <a:gd name="connsiteX6" fmla="*/ 0 w 4278755"/>
                <a:gd name="connsiteY6" fmla="*/ 5271946 h 5581001"/>
                <a:gd name="connsiteX7" fmla="*/ 0 w 4278755"/>
                <a:gd name="connsiteY7" fmla="*/ 4575136 h 5581001"/>
                <a:gd name="connsiteX8" fmla="*/ 0 w 4278755"/>
                <a:gd name="connsiteY8" fmla="*/ 1005863 h 5581001"/>
                <a:gd name="connsiteX9" fmla="*/ 0 w 4278755"/>
                <a:gd name="connsiteY9" fmla="*/ 309054 h 5581001"/>
                <a:gd name="connsiteX10" fmla="*/ 309054 w 4278755"/>
                <a:gd name="connsiteY10" fmla="*/ 0 h 5581001"/>
                <a:gd name="connsiteX11" fmla="*/ 3969701 w 4278755"/>
                <a:gd name="connsiteY11" fmla="*/ 0 h 558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8755" h="5581001">
                  <a:moveTo>
                    <a:pt x="4278755" y="309054"/>
                  </a:moveTo>
                  <a:lnTo>
                    <a:pt x="4278755" y="1005863"/>
                  </a:lnTo>
                  <a:lnTo>
                    <a:pt x="4278755" y="4575137"/>
                  </a:lnTo>
                  <a:lnTo>
                    <a:pt x="4278755" y="5271947"/>
                  </a:lnTo>
                  <a:lnTo>
                    <a:pt x="3969701" y="5581001"/>
                  </a:lnTo>
                  <a:lnTo>
                    <a:pt x="309054" y="5581001"/>
                  </a:lnTo>
                  <a:lnTo>
                    <a:pt x="0" y="5271946"/>
                  </a:lnTo>
                  <a:lnTo>
                    <a:pt x="0" y="4575136"/>
                  </a:lnTo>
                  <a:lnTo>
                    <a:pt x="0" y="1005863"/>
                  </a:lnTo>
                  <a:lnTo>
                    <a:pt x="0" y="309054"/>
                  </a:lnTo>
                  <a:lnTo>
                    <a:pt x="309054" y="0"/>
                  </a:lnTo>
                  <a:lnTo>
                    <a:pt x="3969701" y="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A6CDE-A1D9-48AF-90E7-4A1F65A75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9826" y="2249743"/>
            <a:ext cx="4936350" cy="3713735"/>
          </a:xfrm>
        </p:spPr>
        <p:txBody>
          <a:bodyPr>
            <a:normAutofit/>
          </a:bodyPr>
          <a:lstStyle/>
          <a:p>
            <a:r>
              <a:rPr lang="fi-FI" sz="2000" b="1" dirty="0" err="1">
                <a:solidFill>
                  <a:schemeClr val="bg1"/>
                </a:solidFill>
              </a:rPr>
              <a:t>Choose</a:t>
            </a:r>
            <a:r>
              <a:rPr lang="fi-FI" sz="2000" b="1" dirty="0">
                <a:solidFill>
                  <a:schemeClr val="bg1"/>
                </a:solidFill>
              </a:rPr>
              <a:t> a ”</a:t>
            </a:r>
            <a:r>
              <a:rPr lang="fi-FI" sz="2000" b="1" dirty="0" err="1">
                <a:solidFill>
                  <a:schemeClr val="bg1"/>
                </a:solidFill>
              </a:rPr>
              <a:t>hot</a:t>
            </a:r>
            <a:r>
              <a:rPr lang="fi-FI" sz="2000" b="1" dirty="0">
                <a:solidFill>
                  <a:schemeClr val="bg1"/>
                </a:solidFill>
              </a:rPr>
              <a:t>”, </a:t>
            </a:r>
            <a:r>
              <a:rPr lang="fi-FI" sz="2000" b="1" dirty="0" err="1">
                <a:solidFill>
                  <a:schemeClr val="bg1"/>
                </a:solidFill>
              </a:rPr>
              <a:t>future-oriented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topic</a:t>
            </a:r>
            <a:endParaRPr lang="fi-FI" sz="2000" b="1" dirty="0">
              <a:solidFill>
                <a:schemeClr val="bg1"/>
              </a:solidFill>
            </a:endParaRPr>
          </a:p>
          <a:p>
            <a:r>
              <a:rPr lang="fi-FI" sz="2000" b="1" dirty="0" err="1">
                <a:solidFill>
                  <a:schemeClr val="bg1"/>
                </a:solidFill>
              </a:rPr>
              <a:t>Form</a:t>
            </a:r>
            <a:r>
              <a:rPr lang="fi-FI" sz="2000" b="1" dirty="0">
                <a:solidFill>
                  <a:schemeClr val="bg1"/>
                </a:solidFill>
              </a:rPr>
              <a:t> a team </a:t>
            </a:r>
            <a:r>
              <a:rPr lang="fi-FI" sz="2000" b="1" dirty="0" err="1">
                <a:solidFill>
                  <a:schemeClr val="bg1"/>
                </a:solidFill>
              </a:rPr>
              <a:t>with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versatile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competences</a:t>
            </a:r>
            <a:r>
              <a:rPr lang="fi-FI" sz="2000" b="1" dirty="0">
                <a:solidFill>
                  <a:schemeClr val="bg1"/>
                </a:solidFill>
              </a:rPr>
              <a:t>: at </a:t>
            </a:r>
            <a:r>
              <a:rPr lang="fi-FI" sz="2000" b="1" dirty="0" err="1">
                <a:solidFill>
                  <a:schemeClr val="bg1"/>
                </a:solidFill>
              </a:rPr>
              <a:t>least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one</a:t>
            </a:r>
            <a:r>
              <a:rPr lang="fi-FI" sz="2000" b="1" dirty="0">
                <a:solidFill>
                  <a:schemeClr val="bg1"/>
                </a:solidFill>
              </a:rPr>
              <a:t> person </a:t>
            </a:r>
            <a:r>
              <a:rPr lang="fi-FI" sz="2000" b="1" dirty="0" err="1">
                <a:solidFill>
                  <a:schemeClr val="bg1"/>
                </a:solidFill>
              </a:rPr>
              <a:t>with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earlier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experience</a:t>
            </a:r>
            <a:r>
              <a:rPr lang="fi-FI" sz="2000" b="1" dirty="0">
                <a:solidFill>
                  <a:schemeClr val="bg1"/>
                </a:solidFill>
              </a:rPr>
              <a:t> on </a:t>
            </a:r>
            <a:r>
              <a:rPr lang="fi-FI" sz="2000" b="1" dirty="0" err="1">
                <a:solidFill>
                  <a:schemeClr val="bg1"/>
                </a:solidFill>
              </a:rPr>
              <a:t>writing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the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application</a:t>
            </a:r>
            <a:r>
              <a:rPr lang="fi-FI" sz="2000" b="1" dirty="0">
                <a:solidFill>
                  <a:schemeClr val="bg1"/>
                </a:solidFill>
              </a:rPr>
              <a:t> (”</a:t>
            </a:r>
            <a:r>
              <a:rPr lang="fi-FI" sz="2000" b="1" dirty="0" err="1">
                <a:solidFill>
                  <a:schemeClr val="bg1"/>
                </a:solidFill>
              </a:rPr>
              <a:t>applic</a:t>
            </a:r>
            <a:r>
              <a:rPr lang="fi-FI" sz="2000" b="1" dirty="0">
                <a:solidFill>
                  <a:schemeClr val="bg1"/>
                </a:solidFill>
              </a:rPr>
              <a:t>. </a:t>
            </a:r>
            <a:r>
              <a:rPr lang="fi-FI" sz="2000" b="1" dirty="0" err="1">
                <a:solidFill>
                  <a:schemeClr val="bg1"/>
                </a:solidFill>
              </a:rPr>
              <a:t>literacy</a:t>
            </a:r>
            <a:r>
              <a:rPr lang="fi-FI" sz="2000" b="1" dirty="0">
                <a:solidFill>
                  <a:schemeClr val="bg1"/>
                </a:solidFill>
              </a:rPr>
              <a:t>”), English </a:t>
            </a:r>
            <a:r>
              <a:rPr lang="fi-FI" sz="2000" b="1" dirty="0" err="1">
                <a:solidFill>
                  <a:schemeClr val="bg1"/>
                </a:solidFill>
              </a:rPr>
              <a:t>language</a:t>
            </a:r>
            <a:r>
              <a:rPr lang="fi-FI" sz="2000" b="1" dirty="0">
                <a:solidFill>
                  <a:schemeClr val="bg1"/>
                </a:solidFill>
              </a:rPr>
              <a:t> (</a:t>
            </a:r>
            <a:r>
              <a:rPr lang="fi-FI" sz="2000" b="1" dirty="0" err="1">
                <a:solidFill>
                  <a:schemeClr val="bg1"/>
                </a:solidFill>
              </a:rPr>
              <a:t>or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other</a:t>
            </a:r>
            <a:r>
              <a:rPr lang="fi-FI" sz="2000" b="1" dirty="0">
                <a:solidFill>
                  <a:schemeClr val="bg1"/>
                </a:solidFill>
              </a:rPr>
              <a:t>) </a:t>
            </a:r>
            <a:r>
              <a:rPr lang="fi-FI" sz="2000" b="1" dirty="0" err="1">
                <a:solidFill>
                  <a:schemeClr val="bg1"/>
                </a:solidFill>
              </a:rPr>
              <a:t>skills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needed</a:t>
            </a:r>
            <a:endParaRPr lang="fi-FI" sz="2000" b="1" dirty="0">
              <a:solidFill>
                <a:schemeClr val="bg1"/>
              </a:solidFill>
            </a:endParaRPr>
          </a:p>
          <a:p>
            <a:r>
              <a:rPr lang="fi-FI" sz="2000" b="1" dirty="0" err="1">
                <a:solidFill>
                  <a:schemeClr val="bg1"/>
                </a:solidFill>
              </a:rPr>
              <a:t>Reserve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time</a:t>
            </a:r>
            <a:r>
              <a:rPr lang="fi-FI" sz="2000" b="1" dirty="0">
                <a:solidFill>
                  <a:schemeClr val="bg1"/>
                </a:solidFill>
              </a:rPr>
              <a:t> for </a:t>
            </a:r>
            <a:r>
              <a:rPr lang="fi-FI" sz="2000" b="1" dirty="0" err="1">
                <a:solidFill>
                  <a:schemeClr val="bg1"/>
                </a:solidFill>
              </a:rPr>
              <a:t>writing</a:t>
            </a:r>
            <a:r>
              <a:rPr lang="fi-FI" sz="2000" b="1" dirty="0">
                <a:solidFill>
                  <a:schemeClr val="bg1"/>
                </a:solidFill>
              </a:rPr>
              <a:t> and </a:t>
            </a:r>
            <a:r>
              <a:rPr lang="fi-FI" sz="2000" b="1" dirty="0" err="1">
                <a:solidFill>
                  <a:schemeClr val="bg1"/>
                </a:solidFill>
              </a:rPr>
              <a:t>reading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the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application</a:t>
            </a:r>
            <a:r>
              <a:rPr lang="fi-FI" sz="2000" b="1" dirty="0">
                <a:solidFill>
                  <a:schemeClr val="bg1"/>
                </a:solidFill>
              </a:rPr>
              <a:t>: </a:t>
            </a:r>
            <a:r>
              <a:rPr lang="fi-FI" sz="2000" b="1" dirty="0" err="1">
                <a:solidFill>
                  <a:schemeClr val="bg1"/>
                </a:solidFill>
              </a:rPr>
              <a:t>consult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your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Head</a:t>
            </a:r>
            <a:r>
              <a:rPr lang="fi-FI" sz="2000" b="1" dirty="0">
                <a:solidFill>
                  <a:schemeClr val="bg1"/>
                </a:solidFill>
              </a:rPr>
              <a:t> of </a:t>
            </a:r>
            <a:r>
              <a:rPr lang="fi-FI" sz="2000" b="1" dirty="0" err="1">
                <a:solidFill>
                  <a:schemeClr val="bg1"/>
                </a:solidFill>
              </a:rPr>
              <a:t>Education</a:t>
            </a:r>
            <a:r>
              <a:rPr lang="fi-FI" sz="2000" b="1" dirty="0">
                <a:solidFill>
                  <a:schemeClr val="bg1"/>
                </a:solidFill>
              </a:rPr>
              <a:t> (</a:t>
            </a:r>
            <a:r>
              <a:rPr lang="fi-FI" sz="2000" b="1" dirty="0" err="1">
                <a:solidFill>
                  <a:schemeClr val="bg1"/>
                </a:solidFill>
              </a:rPr>
              <a:t>usually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takes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more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time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than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you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have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expected</a:t>
            </a:r>
            <a:r>
              <a:rPr lang="fi-FI" sz="2000" b="1" dirty="0">
                <a:solidFill>
                  <a:schemeClr val="bg1"/>
                </a:solidFill>
              </a:rPr>
              <a:t>)</a:t>
            </a:r>
          </a:p>
          <a:p>
            <a:endParaRPr lang="fi-FI" sz="1800" dirty="0">
              <a:solidFill>
                <a:schemeClr val="bg1"/>
              </a:solidFill>
            </a:endParaRPr>
          </a:p>
          <a:p>
            <a:endParaRPr lang="fi-FI" sz="1800" dirty="0">
              <a:solidFill>
                <a:schemeClr val="bg1"/>
              </a:solidFill>
            </a:endParaRPr>
          </a:p>
          <a:p>
            <a:endParaRPr lang="fi-FI" sz="1800" dirty="0">
              <a:solidFill>
                <a:schemeClr val="bg1"/>
              </a:solidFill>
            </a:endParaRPr>
          </a:p>
          <a:p>
            <a:endParaRPr lang="fi-FI" sz="1000" dirty="0">
              <a:solidFill>
                <a:schemeClr val="bg1"/>
              </a:solidFill>
            </a:endParaRPr>
          </a:p>
          <a:p>
            <a:endParaRPr lang="fi-FI" sz="1000" dirty="0">
              <a:solidFill>
                <a:schemeClr val="bg1"/>
              </a:solidFill>
            </a:endParaRPr>
          </a:p>
          <a:p>
            <a:endParaRPr lang="fi-FI" sz="1000" dirty="0">
              <a:solidFill>
                <a:schemeClr val="bg1"/>
              </a:solidFill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DE6603E4-970E-40A3-9F0E-A8593252FAD5}"/>
              </a:ext>
            </a:extLst>
          </p:cNvPr>
          <p:cNvSpPr/>
          <p:nvPr/>
        </p:nvSpPr>
        <p:spPr>
          <a:xfrm>
            <a:off x="6491364" y="1106174"/>
            <a:ext cx="4936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3200" b="1" dirty="0" err="1">
                <a:solidFill>
                  <a:schemeClr val="bg1"/>
                </a:solidFill>
                <a:latin typeface="+mj-lt"/>
              </a:rPr>
              <a:t>Recommendations</a:t>
            </a:r>
            <a:r>
              <a:rPr lang="fi-FI" sz="3200" b="1" dirty="0">
                <a:solidFill>
                  <a:schemeClr val="bg1"/>
                </a:solidFill>
                <a:latin typeface="+mj-lt"/>
              </a:rPr>
              <a:t> for </a:t>
            </a:r>
            <a:r>
              <a:rPr lang="fi-FI" sz="3200" b="1" dirty="0" err="1">
                <a:solidFill>
                  <a:schemeClr val="bg1"/>
                </a:solidFill>
                <a:latin typeface="+mj-lt"/>
              </a:rPr>
              <a:t>the</a:t>
            </a:r>
            <a:r>
              <a:rPr lang="fi-FI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+mj-lt"/>
              </a:rPr>
              <a:t>application</a:t>
            </a:r>
            <a:r>
              <a:rPr lang="fi-FI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+mj-lt"/>
              </a:rPr>
              <a:t>preparation</a:t>
            </a:r>
            <a:r>
              <a:rPr lang="fi-FI" sz="3200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51947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46DBA-0E93-4278-8FD1-E5B57C92C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662609"/>
            <a:ext cx="10836965" cy="5514354"/>
          </a:xfrm>
        </p:spPr>
        <p:txBody>
          <a:bodyPr>
            <a:normAutofit/>
          </a:bodyPr>
          <a:lstStyle/>
          <a:p>
            <a:endParaRPr lang="fi-FI" dirty="0"/>
          </a:p>
          <a:p>
            <a:pPr marL="0" indent="0">
              <a:buNone/>
            </a:pPr>
            <a:r>
              <a:rPr lang="fi-FI" sz="3600" b="1" dirty="0" err="1">
                <a:latin typeface="+mj-lt"/>
              </a:rPr>
              <a:t>Links</a:t>
            </a:r>
            <a:endParaRPr lang="fi-FI" sz="3600" b="1" dirty="0">
              <a:latin typeface="+mj-lt"/>
            </a:endParaRPr>
          </a:p>
          <a:p>
            <a:endParaRPr lang="fi-FI" dirty="0"/>
          </a:p>
          <a:p>
            <a:r>
              <a:rPr lang="fi-FI" u="sng" dirty="0">
                <a:solidFill>
                  <a:srgbClr val="92D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https://projects.tuni.fi/diginurse/</a:t>
            </a:r>
            <a:endParaRPr lang="fi-FI" dirty="0">
              <a:solidFill>
                <a:srgbClr val="92D050"/>
              </a:solidFill>
            </a:endParaRPr>
          </a:p>
          <a:p>
            <a:endParaRPr lang="fi-FI" dirty="0">
              <a:solidFill>
                <a:srgbClr val="92D050"/>
              </a:solidFill>
            </a:endParaRPr>
          </a:p>
          <a:p>
            <a:r>
              <a:rPr lang="fi-FI" u="sng" dirty="0">
                <a:solidFill>
                  <a:srgbClr val="92D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https://www.facebook.com/groups/974533606222457/</a:t>
            </a:r>
            <a:endParaRPr lang="fi-FI" dirty="0">
              <a:solidFill>
                <a:srgbClr val="92D050"/>
              </a:solidFill>
            </a:endParaRPr>
          </a:p>
          <a:p>
            <a:endParaRPr lang="fi-FI" dirty="0">
              <a:solidFill>
                <a:srgbClr val="92D050"/>
              </a:solidFill>
            </a:endParaRPr>
          </a:p>
          <a:p>
            <a:r>
              <a:rPr lang="fi-FI" u="sng" dirty="0">
                <a:solidFill>
                  <a:srgbClr val="92D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https://projects.tuni.fi/digicareasia/</a:t>
            </a:r>
            <a:endParaRPr lang="fi-FI" dirty="0">
              <a:solidFill>
                <a:srgbClr val="92D050"/>
              </a:solidFill>
            </a:endParaRPr>
          </a:p>
          <a:p>
            <a:endParaRPr lang="fi-FI" dirty="0">
              <a:solidFill>
                <a:srgbClr val="92D050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2807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86E8BE41-D3D9-4E6C-BA26-F1B626E9B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88419" y="1219200"/>
            <a:ext cx="6838461" cy="51288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55D2B9-C32C-4915-AC0D-2C6DDC8EAC09}"/>
              </a:ext>
            </a:extLst>
          </p:cNvPr>
          <p:cNvSpPr txBox="1"/>
          <p:nvPr/>
        </p:nvSpPr>
        <p:spPr>
          <a:xfrm>
            <a:off x="3010486" y="6319932"/>
            <a:ext cx="63163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>
                <a:hlinkClick r:id="rId3" tooltip="https://en.wikipedia.org/wiki/List_of_early_spring_flowers"/>
              </a:rPr>
              <a:t>This Photo</a:t>
            </a:r>
            <a:r>
              <a:rPr lang="fi-FI" sz="900"/>
              <a:t> by Unknown Author is licensed under </a:t>
            </a:r>
            <a:r>
              <a:rPr lang="fi-FI" sz="900">
                <a:hlinkClick r:id="rId4" tooltip="https://creativecommons.org/licenses/by-sa/3.0/"/>
              </a:rPr>
              <a:t>CC BY-SA</a:t>
            </a:r>
            <a:endParaRPr lang="fi-FI" sz="9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2FEF1-2AA0-4A48-84FD-D8724B860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0"/>
            <a:ext cx="11072445" cy="6176963"/>
          </a:xfrm>
        </p:spPr>
        <p:txBody>
          <a:bodyPr>
            <a:prstTxWarp prst="textWave4">
              <a:avLst/>
            </a:prstTxWarp>
          </a:bodyPr>
          <a:lstStyle/>
          <a:p>
            <a:endParaRPr lang="fi-FI" dirty="0"/>
          </a:p>
          <a:p>
            <a:r>
              <a:rPr lang="fi-FI" b="1" dirty="0" err="1"/>
              <a:t>Enjoy</a:t>
            </a:r>
            <a:r>
              <a:rPr lang="fi-FI" b="1" dirty="0"/>
              <a:t>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project</a:t>
            </a:r>
            <a:r>
              <a:rPr lang="fi-FI" b="1" dirty="0"/>
              <a:t> </a:t>
            </a:r>
            <a:r>
              <a:rPr lang="fi-FI" b="1" dirty="0" err="1"/>
              <a:t>process</a:t>
            </a:r>
            <a:r>
              <a:rPr lang="fi-FI" b="1" dirty="0"/>
              <a:t> </a:t>
            </a:r>
            <a:r>
              <a:rPr lang="fi-FI" b="1" dirty="0" err="1"/>
              <a:t>with</a:t>
            </a:r>
            <a:r>
              <a:rPr lang="fi-FI" b="1" dirty="0"/>
              <a:t> </a:t>
            </a:r>
            <a:r>
              <a:rPr lang="fi-FI" b="1" dirty="0" err="1"/>
              <a:t>all</a:t>
            </a:r>
            <a:r>
              <a:rPr lang="fi-FI" b="1" dirty="0"/>
              <a:t> </a:t>
            </a:r>
            <a:r>
              <a:rPr lang="fi-FI" b="1" dirty="0" err="1"/>
              <a:t>its</a:t>
            </a:r>
            <a:r>
              <a:rPr lang="fi-FI" b="1" dirty="0"/>
              <a:t> </a:t>
            </a:r>
            <a:r>
              <a:rPr lang="fi-FI" b="1" dirty="0" err="1"/>
              <a:t>challenges</a:t>
            </a:r>
            <a:r>
              <a:rPr lang="fi-FI" b="1" dirty="0"/>
              <a:t> and </a:t>
            </a:r>
            <a:r>
              <a:rPr lang="fi-FI" b="1" dirty="0" err="1"/>
              <a:t>sometimes</a:t>
            </a:r>
            <a:r>
              <a:rPr lang="fi-FI" b="1" dirty="0"/>
              <a:t> ”</a:t>
            </a:r>
            <a:r>
              <a:rPr lang="fi-FI" b="1" dirty="0" err="1"/>
              <a:t>bumpy</a:t>
            </a:r>
            <a:r>
              <a:rPr lang="fi-FI" b="1" dirty="0"/>
              <a:t> </a:t>
            </a:r>
            <a:r>
              <a:rPr lang="fi-FI" b="1" dirty="0" err="1"/>
              <a:t>road</a:t>
            </a:r>
            <a:r>
              <a:rPr lang="fi-FI" b="1" dirty="0"/>
              <a:t>”! </a:t>
            </a:r>
            <a:r>
              <a:rPr lang="fi-FI" b="1" dirty="0" err="1"/>
              <a:t>It’s</a:t>
            </a:r>
            <a:r>
              <a:rPr lang="fi-FI" b="1" dirty="0"/>
              <a:t> </a:t>
            </a:r>
            <a:r>
              <a:rPr lang="fi-FI" b="1" dirty="0" err="1"/>
              <a:t>worth</a:t>
            </a:r>
            <a:r>
              <a:rPr lang="fi-FI" b="1" dirty="0"/>
              <a:t> it!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5552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88C2EC0-B3A3-4FCD-869F-67D949829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190" y="475598"/>
            <a:ext cx="3502855" cy="26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3597625-151A-4AD5-B71A-EFF0DC080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569" y="1181685"/>
            <a:ext cx="3941297" cy="120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4521984-66B9-4017-8CBF-53929D91D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566" y="3383280"/>
            <a:ext cx="3048000" cy="26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24842C4-C70B-4657-BAB0-0D84CE3E4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618" y="3773644"/>
            <a:ext cx="3048000" cy="221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0740A906-DD52-4793-9A8C-A7B0808A0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4" y="1181685"/>
            <a:ext cx="3048000" cy="171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482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5A285-0F49-43EE-942D-E167011EE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742" y="872197"/>
            <a:ext cx="10515600" cy="5134707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</p:txBody>
      </p:sp>
      <p:pic>
        <p:nvPicPr>
          <p:cNvPr id="5" name="Picture 4" descr="A picture containing various, items, different, covered&#10;&#10;Description automatically generated">
            <a:extLst>
              <a:ext uri="{FF2B5EF4-FFF2-40B4-BE49-F238E27FC236}">
                <a16:creationId xmlns:a16="http://schemas.microsoft.com/office/drawing/2014/main" id="{B50CC5FB-B66C-405D-BD98-C7BDBB9B4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5774" y="683993"/>
            <a:ext cx="11873948" cy="606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8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C1BF-13E1-4141-9791-FBA9FCD7D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635" y="583096"/>
            <a:ext cx="10532165" cy="5593867"/>
          </a:xfrm>
        </p:spPr>
        <p:txBody>
          <a:bodyPr/>
          <a:lstStyle/>
          <a:p>
            <a:endParaRPr lang="fi-FI" dirty="0"/>
          </a:p>
          <a:p>
            <a:pPr marL="0" indent="0">
              <a:buNone/>
            </a:pPr>
            <a:r>
              <a:rPr lang="fi-FI" sz="3600" dirty="0" err="1"/>
              <a:t>Title</a:t>
            </a:r>
            <a:r>
              <a:rPr lang="fi-FI" sz="3600" dirty="0"/>
              <a:t> of Presentation: </a:t>
            </a:r>
          </a:p>
          <a:p>
            <a:pPr marL="0" indent="0">
              <a:buNone/>
            </a:pPr>
            <a:r>
              <a:rPr lang="fi-FI" sz="3200" dirty="0" err="1"/>
              <a:t>Expreriences</a:t>
            </a:r>
            <a:r>
              <a:rPr lang="fi-FI" sz="3200" dirty="0"/>
              <a:t> on Strategic </a:t>
            </a:r>
            <a:r>
              <a:rPr lang="fi-FI" sz="3200" dirty="0" err="1"/>
              <a:t>Partnership</a:t>
            </a:r>
            <a:r>
              <a:rPr lang="fi-FI" sz="3200" dirty="0"/>
              <a:t> </a:t>
            </a:r>
            <a:r>
              <a:rPr lang="fi-FI" sz="3200" dirty="0" err="1"/>
              <a:t>project</a:t>
            </a:r>
            <a:r>
              <a:rPr lang="fi-FI" sz="3200" dirty="0"/>
              <a:t> 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dirty="0"/>
              <a:t>Content:</a:t>
            </a:r>
          </a:p>
          <a:p>
            <a:pPr marL="0" indent="0">
              <a:buNone/>
            </a:pPr>
            <a:r>
              <a:rPr lang="fi-FI" sz="3200" dirty="0"/>
              <a:t>- </a:t>
            </a:r>
            <a:r>
              <a:rPr lang="fi-FI" sz="3200" dirty="0" err="1"/>
              <a:t>Choice</a:t>
            </a:r>
            <a:r>
              <a:rPr lang="fi-FI" sz="3200" dirty="0"/>
              <a:t> of </a:t>
            </a:r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/>
              <a:t>project</a:t>
            </a:r>
            <a:r>
              <a:rPr lang="fi-FI" sz="3200" dirty="0"/>
              <a:t> (</a:t>
            </a:r>
            <a:r>
              <a:rPr lang="fi-FI" sz="3200" dirty="0" err="1"/>
              <a:t>topic</a:t>
            </a:r>
            <a:r>
              <a:rPr lang="fi-FI" sz="3200" dirty="0"/>
              <a:t>, </a:t>
            </a:r>
            <a:r>
              <a:rPr lang="fi-FI" sz="3200" dirty="0" err="1"/>
              <a:t>type</a:t>
            </a:r>
            <a:r>
              <a:rPr lang="fi-FI" sz="3200" dirty="0"/>
              <a:t>, </a:t>
            </a:r>
            <a:r>
              <a:rPr lang="fi-FI" sz="3200" dirty="0" err="1"/>
              <a:t>partners</a:t>
            </a:r>
            <a:r>
              <a:rPr lang="fi-FI" sz="3200" dirty="0"/>
              <a:t> etc.) </a:t>
            </a:r>
          </a:p>
          <a:p>
            <a:pPr>
              <a:buFontTx/>
              <a:buChar char="-"/>
            </a:pPr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/>
              <a:t>aim</a:t>
            </a:r>
            <a:r>
              <a:rPr lang="fi-FI" sz="3200" dirty="0"/>
              <a:t> of </a:t>
            </a:r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/>
              <a:t>project</a:t>
            </a:r>
            <a:endParaRPr lang="fi-FI" sz="3200" dirty="0"/>
          </a:p>
          <a:p>
            <a:pPr>
              <a:buFontTx/>
              <a:buChar char="-"/>
            </a:pPr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/>
              <a:t>progress</a:t>
            </a:r>
            <a:r>
              <a:rPr lang="fi-FI" sz="3200" dirty="0"/>
              <a:t> of </a:t>
            </a:r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/>
              <a:t>project</a:t>
            </a:r>
            <a:r>
              <a:rPr lang="fi-FI" sz="3200" dirty="0"/>
              <a:t> </a:t>
            </a:r>
          </a:p>
          <a:p>
            <a:pPr>
              <a:buFontTx/>
              <a:buChar char="-"/>
            </a:pPr>
            <a:r>
              <a:rPr lang="fi-FI" sz="3200" dirty="0" err="1"/>
              <a:t>Tips</a:t>
            </a:r>
            <a:r>
              <a:rPr lang="fi-FI" sz="3200" dirty="0"/>
              <a:t>  for </a:t>
            </a:r>
            <a:r>
              <a:rPr lang="fi-FI" sz="3200" dirty="0" err="1"/>
              <a:t>project</a:t>
            </a:r>
            <a:r>
              <a:rPr lang="fi-FI" sz="3200" dirty="0"/>
              <a:t> </a:t>
            </a:r>
            <a:r>
              <a:rPr lang="fi-FI" sz="3200" dirty="0" err="1"/>
              <a:t>applicants</a:t>
            </a:r>
            <a:r>
              <a:rPr lang="fi-FI" sz="3200" dirty="0"/>
              <a:t> of </a:t>
            </a:r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/>
              <a:t>year</a:t>
            </a:r>
            <a:r>
              <a:rPr lang="fi-FI" sz="3200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75792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47B8BC6-57A2-4AC8-A1F1-575E6A5AC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fi-FI" sz="3600" b="1" dirty="0" err="1"/>
              <a:t>Choice</a:t>
            </a:r>
            <a:r>
              <a:rPr lang="fi-FI" sz="3600" b="1" dirty="0"/>
              <a:t> of </a:t>
            </a:r>
            <a:r>
              <a:rPr lang="fi-FI" sz="3600" b="1" dirty="0" err="1"/>
              <a:t>the</a:t>
            </a:r>
            <a:r>
              <a:rPr lang="fi-FI" sz="3600" b="1" dirty="0"/>
              <a:t> </a:t>
            </a:r>
            <a:r>
              <a:rPr lang="fi-FI" sz="3600" b="1" dirty="0" err="1"/>
              <a:t>project</a:t>
            </a:r>
            <a:r>
              <a:rPr lang="fi-FI" sz="3600" b="1" dirty="0"/>
              <a:t> </a:t>
            </a:r>
            <a:r>
              <a:rPr lang="fi-FI" sz="3600" b="1" dirty="0" err="1"/>
              <a:t>type</a:t>
            </a:r>
            <a:r>
              <a:rPr lang="fi-FI" sz="3600" b="1" dirty="0"/>
              <a:t> and </a:t>
            </a:r>
            <a:r>
              <a:rPr lang="fi-FI" sz="3600" b="1" dirty="0" err="1"/>
              <a:t>topic</a:t>
            </a:r>
            <a:r>
              <a:rPr lang="fi-FI" sz="3600" b="1" dirty="0"/>
              <a:t> </a:t>
            </a:r>
            <a:endParaRPr lang="fi-FI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9BD5DEF-782C-48A7-993F-50734828E5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7" r="18509"/>
          <a:stretch/>
        </p:blipFill>
        <p:spPr>
          <a:xfrm>
            <a:off x="429768" y="1721922"/>
            <a:ext cx="6704891" cy="4520559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6B338EC-411C-4A8F-9B0B-F020CC0FA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4428" y="1721922"/>
            <a:ext cx="4197804" cy="45205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400" b="1" dirty="0" err="1"/>
              <a:t>Several</a:t>
            </a:r>
            <a:r>
              <a:rPr lang="fi-FI" sz="2400" b="1" dirty="0"/>
              <a:t> </a:t>
            </a:r>
            <a:r>
              <a:rPr lang="fi-FI" sz="2400" b="1" dirty="0" err="1"/>
              <a:t>options</a:t>
            </a:r>
            <a:r>
              <a:rPr lang="fi-FI" sz="2400" b="1" dirty="0"/>
              <a:t>; </a:t>
            </a:r>
            <a:r>
              <a:rPr lang="fi-FI" sz="2400" b="1" dirty="0" err="1"/>
              <a:t>why</a:t>
            </a:r>
            <a:r>
              <a:rPr lang="fi-FI" sz="2400" b="1" dirty="0"/>
              <a:t>  SP?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b="1" dirty="0" err="1"/>
              <a:t>Choice</a:t>
            </a:r>
            <a:r>
              <a:rPr lang="fi-FI" sz="2000" b="1" dirty="0"/>
              <a:t> of </a:t>
            </a:r>
            <a:r>
              <a:rPr lang="fi-FI" sz="2000" b="1" dirty="0" err="1"/>
              <a:t>the</a:t>
            </a:r>
            <a:r>
              <a:rPr lang="fi-FI" sz="2000" b="1" dirty="0"/>
              <a:t> </a:t>
            </a:r>
            <a:r>
              <a:rPr lang="fi-FI" sz="2000" b="1" dirty="0" err="1"/>
              <a:t>Topic</a:t>
            </a:r>
            <a:r>
              <a:rPr lang="fi-FI" sz="2000" b="1" dirty="0"/>
              <a:t>: </a:t>
            </a:r>
          </a:p>
          <a:p>
            <a:r>
              <a:rPr lang="fi-FI" sz="2000" b="1" dirty="0" err="1"/>
              <a:t>Idea:Erasmus</a:t>
            </a:r>
            <a:r>
              <a:rPr lang="fi-FI" sz="2000" b="1" dirty="0"/>
              <a:t> </a:t>
            </a:r>
            <a:r>
              <a:rPr lang="fi-FI" sz="2000" b="1" dirty="0" err="1"/>
              <a:t>teacher</a:t>
            </a:r>
            <a:r>
              <a:rPr lang="fi-FI" sz="2000" b="1" dirty="0"/>
              <a:t> </a:t>
            </a:r>
            <a:r>
              <a:rPr lang="fi-FI" sz="2000" b="1" dirty="0" err="1"/>
              <a:t>exchange</a:t>
            </a:r>
            <a:r>
              <a:rPr lang="fi-FI" sz="2000" b="1" dirty="0"/>
              <a:t> in </a:t>
            </a:r>
            <a:r>
              <a:rPr lang="fi-FI" sz="2000" b="1" dirty="0" err="1"/>
              <a:t>Northhumbria</a:t>
            </a:r>
            <a:r>
              <a:rPr lang="fi-FI" sz="2000" b="1" dirty="0"/>
              <a:t>, Great Britain </a:t>
            </a:r>
          </a:p>
          <a:p>
            <a:r>
              <a:rPr lang="fi-FI" sz="2000" b="1" dirty="0"/>
              <a:t>TAMK &amp; Karelia: idea </a:t>
            </a:r>
            <a:r>
              <a:rPr lang="fi-FI" sz="2000" b="1" dirty="0" err="1"/>
              <a:t>generation</a:t>
            </a:r>
            <a:r>
              <a:rPr lang="fi-FI" sz="2000" b="1" dirty="0"/>
              <a:t> </a:t>
            </a:r>
            <a:r>
              <a:rPr lang="fi-FI" sz="2000" b="1" dirty="0" err="1"/>
              <a:t>by</a:t>
            </a:r>
            <a:r>
              <a:rPr lang="fi-FI" sz="2000" b="1" dirty="0"/>
              <a:t> </a:t>
            </a:r>
            <a:r>
              <a:rPr lang="fi-FI" sz="2000" b="1" dirty="0" err="1"/>
              <a:t>two</a:t>
            </a:r>
            <a:r>
              <a:rPr lang="fi-FI" sz="2000" b="1" dirty="0"/>
              <a:t> </a:t>
            </a:r>
            <a:r>
              <a:rPr lang="fi-FI" sz="2000" b="1" dirty="0" err="1"/>
              <a:t>teachers</a:t>
            </a:r>
            <a:r>
              <a:rPr lang="fi-FI" sz="2000" b="1" dirty="0"/>
              <a:t> </a:t>
            </a:r>
            <a:r>
              <a:rPr lang="fi-FI" sz="2000" b="1" dirty="0" err="1"/>
              <a:t>from</a:t>
            </a:r>
            <a:r>
              <a:rPr lang="fi-FI" sz="2000" b="1" dirty="0"/>
              <a:t> Karelia </a:t>
            </a:r>
            <a:r>
              <a:rPr lang="fi-FI" sz="2000" b="1" dirty="0" err="1"/>
              <a:t>University</a:t>
            </a:r>
            <a:r>
              <a:rPr lang="fi-FI" sz="2000" b="1" dirty="0"/>
              <a:t> of </a:t>
            </a:r>
            <a:r>
              <a:rPr lang="fi-FI" sz="2000" b="1" dirty="0" err="1"/>
              <a:t>Applied</a:t>
            </a:r>
            <a:r>
              <a:rPr lang="fi-FI" sz="2000" b="1" dirty="0"/>
              <a:t> Sciences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428626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40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47F0880-DC26-4DBB-A8BB-2E74CC81A9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8984" b="522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A03B51B-CD41-49A6-BBDF-21B5E0224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fi-FI" sz="5000" b="1" dirty="0" err="1"/>
              <a:t>Aims</a:t>
            </a:r>
            <a:r>
              <a:rPr lang="fi-FI" sz="5000" b="1" dirty="0"/>
              <a:t> and </a:t>
            </a:r>
            <a:r>
              <a:rPr lang="fi-FI" sz="5000" b="1" dirty="0" err="1"/>
              <a:t>Objectives</a:t>
            </a:r>
            <a:r>
              <a:rPr lang="fi-FI" sz="5000" b="1" dirty="0"/>
              <a:t>:</a:t>
            </a:r>
          </a:p>
        </p:txBody>
      </p:sp>
      <p:sp>
        <p:nvSpPr>
          <p:cNvPr id="39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A0751C-0D7A-46D2-A1FC-083307083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3113862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To develop the </a:t>
            </a:r>
            <a:r>
              <a:rPr lang="en-US" sz="2400" b="1" dirty="0" err="1"/>
              <a:t>DigiNurse</a:t>
            </a:r>
            <a:r>
              <a:rPr lang="en-US" sz="2400" b="1" dirty="0"/>
              <a:t> Model for patients’ self-management of chronic conditions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To educate students, teachers, health care professionals, students’ mentors, clients/patients, representatives of the third sector for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The </a:t>
            </a:r>
            <a:r>
              <a:rPr lang="en-US" sz="2400" b="1" dirty="0" err="1"/>
              <a:t>utilisation</a:t>
            </a:r>
            <a:r>
              <a:rPr lang="en-US" sz="2400" b="1" dirty="0"/>
              <a:t> of the </a:t>
            </a:r>
            <a:r>
              <a:rPr lang="en-US" sz="2400" b="1" dirty="0" err="1"/>
              <a:t>DigiNurse</a:t>
            </a:r>
            <a:r>
              <a:rPr lang="en-US" sz="2400" b="1" dirty="0"/>
              <a:t>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To collaborate with national technological enterprises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To enhance the participants’ cooperation and network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To develop the guidelines of the application of the model for nursing education </a:t>
            </a:r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106871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E79DB8-FD39-490A-95B7-8FC5A266D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23" y="125693"/>
            <a:ext cx="3651467" cy="1676603"/>
          </a:xfrm>
        </p:spPr>
        <p:txBody>
          <a:bodyPr>
            <a:normAutofit/>
          </a:bodyPr>
          <a:lstStyle/>
          <a:p>
            <a:r>
              <a:rPr lang="en-US" sz="3600" b="1" dirty="0"/>
              <a:t>Innovative Character</a:t>
            </a:r>
            <a:endParaRPr lang="fi-FI" sz="3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EE2B9D-5932-4E61-BE56-D5FF91549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830" y="1895061"/>
            <a:ext cx="5133039" cy="471777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Digital chance has recently advanced fast and therefore curriculum, learning objectives, contents of courses, teaching and learning methods in nursing education need to be evaluated, updated and reconstructed.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The project process will emphasize learning of digital knowledge and skills in communication with all the participating partners and especially with the patients and representatives of the third sector.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The </a:t>
            </a:r>
            <a:r>
              <a:rPr lang="en-US" sz="2000" dirty="0" err="1"/>
              <a:t>DigiNurse</a:t>
            </a:r>
            <a:r>
              <a:rPr lang="en-US" sz="2000" dirty="0"/>
              <a:t> Model provides a lacking concept for developing the skills in nursing and coaching of patients' self-management with chronic conditions.</a:t>
            </a:r>
            <a:endParaRPr lang="fi-FI" sz="2000" dirty="0"/>
          </a:p>
          <a:p>
            <a:endParaRPr lang="en-US" sz="1800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EE76ECF6-07E8-4A5E-9C4E-2104C18618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14" r="22722" b="1"/>
          <a:stretch/>
        </p:blipFill>
        <p:spPr>
          <a:xfrm>
            <a:off x="7379455" y="251791"/>
            <a:ext cx="5655178" cy="660620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7547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6647BE0-7E7A-4C16-8042-EA3219FD7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alphaModFix amt="10000"/>
          </a:blip>
          <a:srcRect t="81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E7ABB-5C1B-47A1-A06F-FE2A09A06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1904890"/>
            <a:ext cx="10518913" cy="45886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b="1" dirty="0">
                <a:cs typeface="Times New Roman" panose="02020603050405020304" pitchFamily="18" charset="0"/>
              </a:rPr>
              <a:t>The </a:t>
            </a:r>
            <a:r>
              <a:rPr lang="en-US" sz="3800" b="1" dirty="0" err="1">
                <a:cs typeface="Times New Roman" panose="02020603050405020304" pitchFamily="18" charset="0"/>
              </a:rPr>
              <a:t>DigiNurse</a:t>
            </a:r>
            <a:r>
              <a:rPr lang="en-US" sz="3800" b="1" dirty="0">
                <a:cs typeface="Times New Roman" panose="02020603050405020304" pitchFamily="18" charset="0"/>
              </a:rPr>
              <a:t> Model is ready and it helps students to learn and apply their digital communication knowledge and skills while studying and taking care of their patients. </a:t>
            </a:r>
          </a:p>
          <a:p>
            <a:endParaRPr lang="en-US" sz="3800" b="1" dirty="0">
              <a:cs typeface="Times New Roman" panose="02020603050405020304" pitchFamily="18" charset="0"/>
            </a:endParaRPr>
          </a:p>
          <a:p>
            <a:r>
              <a:rPr lang="en-US" sz="3800" b="1" dirty="0" err="1">
                <a:cs typeface="Times New Roman" panose="02020603050405020304" pitchFamily="18" charset="0"/>
              </a:rPr>
              <a:t>DigiNurse</a:t>
            </a:r>
            <a:r>
              <a:rPr lang="en-US" sz="3800" b="1" dirty="0">
                <a:cs typeface="Times New Roman" panose="02020603050405020304" pitchFamily="18" charset="0"/>
              </a:rPr>
              <a:t> Community has grown beyond the partner consortium. </a:t>
            </a:r>
            <a:endParaRPr lang="fi-FI" sz="38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800" b="1" dirty="0">
                <a:cs typeface="Times New Roman" panose="02020603050405020304" pitchFamily="18" charset="0"/>
              </a:rPr>
              <a:t> </a:t>
            </a:r>
            <a:endParaRPr lang="fi-FI" sz="3800" b="1" dirty="0">
              <a:cs typeface="Times New Roman" panose="02020603050405020304" pitchFamily="18" charset="0"/>
            </a:endParaRPr>
          </a:p>
          <a:p>
            <a:r>
              <a:rPr lang="en-US" sz="3800" b="1" dirty="0">
                <a:cs typeface="Times New Roman" panose="02020603050405020304" pitchFamily="18" charset="0"/>
              </a:rPr>
              <a:t>Evaluation of the digital skills of nurses and student nurses shows improvement.</a:t>
            </a:r>
            <a:endParaRPr lang="fi-FI" sz="38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800" b="1" dirty="0">
                <a:cs typeface="Times New Roman" panose="02020603050405020304" pitchFamily="18" charset="0"/>
              </a:rPr>
              <a:t> </a:t>
            </a:r>
            <a:endParaRPr lang="fi-FI" sz="3800" b="1" dirty="0">
              <a:cs typeface="Times New Roman" panose="02020603050405020304" pitchFamily="18" charset="0"/>
            </a:endParaRPr>
          </a:p>
          <a:p>
            <a:r>
              <a:rPr lang="en-US" sz="3800" b="1" dirty="0">
                <a:cs typeface="Times New Roman" panose="02020603050405020304" pitchFamily="18" charset="0"/>
              </a:rPr>
              <a:t>The students gain better abilities to exploit digital skills in supporting and coaching self-management of the patients suffering from chronic conditions. </a:t>
            </a:r>
            <a:endParaRPr lang="fi-FI" sz="38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i-FI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i-FI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BD4996-221B-4833-8DAF-2CD59B347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9833541" cy="1676603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The expected results during and after the project are:</a:t>
            </a:r>
            <a:endParaRPr lang="fi-FI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03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2372D3C4-C46D-423B-B1B2-4036CE5E51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alphaModFix amt="10000"/>
          </a:blip>
          <a:srcRect t="8163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B1625-2309-4EAE-B14B-B7C7B6502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2412868"/>
            <a:ext cx="11338559" cy="3815866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2400" b="1" dirty="0">
                <a:cs typeface="Times New Roman" panose="02020603050405020304" pitchFamily="18" charset="0"/>
              </a:rPr>
              <a:t>The teachers gain an effective model to </a:t>
            </a:r>
            <a:r>
              <a:rPr lang="en-US" sz="2400" b="1" dirty="0" err="1">
                <a:cs typeface="Times New Roman" panose="02020603050405020304" pitchFamily="18" charset="0"/>
              </a:rPr>
              <a:t>organise</a:t>
            </a:r>
            <a:r>
              <a:rPr lang="en-US" sz="2400" b="1" dirty="0">
                <a:cs typeface="Times New Roman" panose="02020603050405020304" pitchFamily="18" charset="0"/>
              </a:rPr>
              <a:t> the inclusion of building digital awareness and competence of their nursing students.</a:t>
            </a:r>
          </a:p>
          <a:p>
            <a:pPr>
              <a:lnSpc>
                <a:spcPct val="70000"/>
              </a:lnSpc>
            </a:pPr>
            <a:endParaRPr lang="en-US" sz="2400" b="1" dirty="0"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en-US" sz="2400" b="1" dirty="0">
                <a:cs typeface="Times New Roman" panose="02020603050405020304" pitchFamily="18" charset="0"/>
              </a:rPr>
              <a:t>The working life receives new nurses with up-to-date skills in digital supporting aids and methods of nursing tasks with self-management of patients.</a:t>
            </a:r>
          </a:p>
          <a:p>
            <a:pPr>
              <a:lnSpc>
                <a:spcPct val="70000"/>
              </a:lnSpc>
            </a:pPr>
            <a:endParaRPr lang="en-US" sz="2400" b="1" dirty="0"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en-US" sz="2400" b="1" dirty="0">
                <a:cs typeface="Times New Roman" panose="02020603050405020304" pitchFamily="18" charset="0"/>
              </a:rPr>
              <a:t>The patients get better support for the self-management of their chronic condition when the nurses can coach and support them better with available digital tools. </a:t>
            </a:r>
          </a:p>
          <a:p>
            <a:pPr>
              <a:lnSpc>
                <a:spcPct val="70000"/>
              </a:lnSpc>
            </a:pPr>
            <a:endParaRPr lang="en-US" sz="2400" b="1" dirty="0"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en-US" sz="2400" b="1" dirty="0">
                <a:cs typeface="Times New Roman" panose="02020603050405020304" pitchFamily="18" charset="0"/>
              </a:rPr>
              <a:t>The digital health literacy among nursing students has increased. </a:t>
            </a:r>
          </a:p>
          <a:p>
            <a:pPr>
              <a:lnSpc>
                <a:spcPct val="70000"/>
              </a:lnSpc>
            </a:pPr>
            <a:endParaRPr lang="en-US" sz="2400" b="1" dirty="0"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en-US" sz="2400" b="1" dirty="0">
                <a:cs typeface="Times New Roman" panose="02020603050405020304" pitchFamily="18" charset="0"/>
              </a:rPr>
              <a:t>The European ICT companies get valuable feedback on their products.</a:t>
            </a:r>
            <a:endParaRPr lang="fi-FI" sz="2400" b="1" dirty="0"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401A56-CA10-4C8B-9E40-6B4CD987C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9833541" cy="1464577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The expected results during and after the project are:</a:t>
            </a:r>
            <a:endParaRPr lang="fi-FI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271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0F6D742-5E27-4770-815C-34A8054FD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8A981E-6C01-464B-9B2A-810AFEC27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68D2A91-F66E-41C6-B3B3-5F32CB6817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alphaModFix amt="10000"/>
          </a:blip>
          <a:srcRect t="81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C5C6B82D-6E45-49B4-A83E-F8F94F9AC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441" y="1821473"/>
            <a:ext cx="10533888" cy="921721"/>
          </a:xfrm>
        </p:spPr>
        <p:txBody>
          <a:bodyPr anchor="b">
            <a:normAutofit/>
          </a:bodyPr>
          <a:lstStyle/>
          <a:p>
            <a:r>
              <a:rPr lang="fi-FI" sz="3600" b="1" dirty="0" err="1">
                <a:solidFill>
                  <a:schemeClr val="tx2"/>
                </a:solidFill>
              </a:rPr>
              <a:t>DigiNurse</a:t>
            </a:r>
            <a:r>
              <a:rPr lang="fi-FI" sz="3600" b="1" dirty="0">
                <a:solidFill>
                  <a:schemeClr val="tx2"/>
                </a:solidFill>
              </a:rPr>
              <a:t> </a:t>
            </a:r>
            <a:r>
              <a:rPr lang="fi-FI" sz="3600" b="1" dirty="0" err="1">
                <a:solidFill>
                  <a:schemeClr val="tx2"/>
                </a:solidFill>
              </a:rPr>
              <a:t>Methodology</a:t>
            </a:r>
            <a:endParaRPr lang="fi-FI" sz="3600" b="1" dirty="0">
              <a:solidFill>
                <a:schemeClr val="tx2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A9A8322-122E-4010-9D4B-392D0496D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36731-5D29-4B42-AE89-140C0C7CA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569" y="2862471"/>
            <a:ext cx="10253484" cy="3538329"/>
          </a:xfrm>
        </p:spPr>
        <p:txBody>
          <a:bodyPr anchor="t">
            <a:normAutofit lnSpcReduction="10000"/>
          </a:bodyPr>
          <a:lstStyle/>
          <a:p>
            <a:r>
              <a:rPr lang="fi-FI" sz="2400" b="1" dirty="0" err="1">
                <a:solidFill>
                  <a:schemeClr val="tx2"/>
                </a:solidFill>
              </a:rPr>
              <a:t>Work</a:t>
            </a:r>
            <a:r>
              <a:rPr lang="fi-FI" sz="2400" b="1" dirty="0">
                <a:solidFill>
                  <a:schemeClr val="tx2"/>
                </a:solidFill>
              </a:rPr>
              <a:t> </a:t>
            </a:r>
            <a:r>
              <a:rPr lang="fi-FI" sz="2400" b="1" dirty="0" err="1">
                <a:solidFill>
                  <a:schemeClr val="tx2"/>
                </a:solidFill>
              </a:rPr>
              <a:t>packages</a:t>
            </a:r>
            <a:r>
              <a:rPr lang="fi-FI" sz="2400" b="1" dirty="0">
                <a:solidFill>
                  <a:schemeClr val="tx2"/>
                </a:solidFill>
              </a:rPr>
              <a:t> </a:t>
            </a:r>
          </a:p>
          <a:p>
            <a:r>
              <a:rPr lang="fi-FI" sz="2400" b="1" dirty="0" err="1">
                <a:solidFill>
                  <a:schemeClr val="tx2"/>
                </a:solidFill>
              </a:rPr>
              <a:t>Activities</a:t>
            </a:r>
            <a:r>
              <a:rPr lang="fi-FI" sz="2400" b="1" dirty="0">
                <a:solidFill>
                  <a:schemeClr val="tx2"/>
                </a:solidFill>
              </a:rPr>
              <a:t> in </a:t>
            </a:r>
            <a:r>
              <a:rPr lang="fi-FI" sz="2400" b="1" dirty="0" err="1">
                <a:solidFill>
                  <a:schemeClr val="tx2"/>
                </a:solidFill>
              </a:rPr>
              <a:t>each</a:t>
            </a:r>
            <a:r>
              <a:rPr lang="fi-FI" sz="2400" b="1" dirty="0">
                <a:solidFill>
                  <a:schemeClr val="tx2"/>
                </a:solidFill>
              </a:rPr>
              <a:t> </a:t>
            </a:r>
            <a:r>
              <a:rPr lang="fi-FI" sz="2400" b="1" dirty="0" err="1">
                <a:solidFill>
                  <a:schemeClr val="tx2"/>
                </a:solidFill>
              </a:rPr>
              <a:t>work</a:t>
            </a:r>
            <a:r>
              <a:rPr lang="fi-FI" sz="2400" b="1" dirty="0">
                <a:solidFill>
                  <a:schemeClr val="tx2"/>
                </a:solidFill>
              </a:rPr>
              <a:t> </a:t>
            </a:r>
            <a:r>
              <a:rPr lang="fi-FI" sz="2400" b="1" dirty="0" err="1">
                <a:solidFill>
                  <a:schemeClr val="tx2"/>
                </a:solidFill>
              </a:rPr>
              <a:t>package</a:t>
            </a:r>
            <a:endParaRPr lang="fi-FI" sz="2400" b="1" dirty="0">
              <a:solidFill>
                <a:schemeClr val="tx2"/>
              </a:solidFill>
            </a:endParaRPr>
          </a:p>
          <a:p>
            <a:r>
              <a:rPr lang="fi-FI" sz="2400" b="1" dirty="0">
                <a:solidFill>
                  <a:schemeClr val="tx2"/>
                </a:solidFill>
              </a:rPr>
              <a:t>International </a:t>
            </a:r>
            <a:r>
              <a:rPr lang="fi-FI" sz="2400" b="1" dirty="0" err="1">
                <a:solidFill>
                  <a:schemeClr val="tx2"/>
                </a:solidFill>
              </a:rPr>
              <a:t>Meetings</a:t>
            </a:r>
            <a:r>
              <a:rPr lang="fi-FI" sz="2400" b="1" dirty="0">
                <a:solidFill>
                  <a:schemeClr val="tx2"/>
                </a:solidFill>
              </a:rPr>
              <a:t>, </a:t>
            </a:r>
            <a:r>
              <a:rPr lang="fi-FI" sz="2400" b="1" dirty="0" err="1">
                <a:solidFill>
                  <a:schemeClr val="tx2"/>
                </a:solidFill>
              </a:rPr>
              <a:t>each</a:t>
            </a:r>
            <a:r>
              <a:rPr lang="fi-FI" sz="2400" b="1" dirty="0">
                <a:solidFill>
                  <a:schemeClr val="tx2"/>
                </a:solidFill>
              </a:rPr>
              <a:t> </a:t>
            </a:r>
            <a:r>
              <a:rPr lang="fi-FI" sz="2400" b="1" dirty="0" err="1">
                <a:solidFill>
                  <a:schemeClr val="tx2"/>
                </a:solidFill>
              </a:rPr>
              <a:t>partner</a:t>
            </a:r>
            <a:r>
              <a:rPr lang="fi-FI" sz="2400" b="1" dirty="0">
                <a:solidFill>
                  <a:schemeClr val="tx2"/>
                </a:solidFill>
              </a:rPr>
              <a:t> </a:t>
            </a:r>
            <a:r>
              <a:rPr lang="fi-FI" sz="2400" b="1" dirty="0" err="1">
                <a:solidFill>
                  <a:schemeClr val="tx2"/>
                </a:solidFill>
              </a:rPr>
              <a:t>works</a:t>
            </a:r>
            <a:r>
              <a:rPr lang="fi-FI" sz="2400" b="1" dirty="0">
                <a:solidFill>
                  <a:schemeClr val="tx2"/>
                </a:solidFill>
              </a:rPr>
              <a:t> as a </a:t>
            </a:r>
            <a:r>
              <a:rPr lang="fi-FI" sz="2400" b="1" dirty="0" err="1">
                <a:solidFill>
                  <a:schemeClr val="tx2"/>
                </a:solidFill>
              </a:rPr>
              <a:t>host</a:t>
            </a:r>
            <a:r>
              <a:rPr lang="fi-FI" sz="2400" b="1" dirty="0">
                <a:solidFill>
                  <a:schemeClr val="tx2"/>
                </a:solidFill>
              </a:rPr>
              <a:t> at </a:t>
            </a:r>
            <a:r>
              <a:rPr lang="fi-FI" sz="2400" b="1" dirty="0" err="1">
                <a:solidFill>
                  <a:schemeClr val="tx2"/>
                </a:solidFill>
              </a:rPr>
              <a:t>least</a:t>
            </a:r>
            <a:r>
              <a:rPr lang="fi-FI" sz="2400" b="1" dirty="0">
                <a:solidFill>
                  <a:schemeClr val="tx2"/>
                </a:solidFill>
              </a:rPr>
              <a:t> </a:t>
            </a:r>
            <a:r>
              <a:rPr lang="fi-FI" sz="2400" b="1" dirty="0" err="1">
                <a:solidFill>
                  <a:schemeClr val="tx2"/>
                </a:solidFill>
              </a:rPr>
              <a:t>once</a:t>
            </a:r>
            <a:endParaRPr lang="fi-FI" sz="2400" b="1" dirty="0">
              <a:solidFill>
                <a:schemeClr val="tx2"/>
              </a:solidFill>
            </a:endParaRPr>
          </a:p>
          <a:p>
            <a:r>
              <a:rPr lang="fi-FI" sz="2400" b="1" dirty="0" err="1">
                <a:solidFill>
                  <a:schemeClr val="tx2"/>
                </a:solidFill>
              </a:rPr>
              <a:t>Multiplyer</a:t>
            </a:r>
            <a:r>
              <a:rPr lang="fi-FI" sz="2400" b="1" dirty="0">
                <a:solidFill>
                  <a:schemeClr val="tx2"/>
                </a:solidFill>
              </a:rPr>
              <a:t> </a:t>
            </a:r>
            <a:r>
              <a:rPr lang="fi-FI" sz="2400" b="1" dirty="0" err="1">
                <a:solidFill>
                  <a:schemeClr val="tx2"/>
                </a:solidFill>
              </a:rPr>
              <a:t>Events</a:t>
            </a:r>
            <a:endParaRPr lang="fi-FI" sz="2400" b="1" dirty="0">
              <a:solidFill>
                <a:schemeClr val="tx2"/>
              </a:solidFill>
            </a:endParaRPr>
          </a:p>
          <a:p>
            <a:r>
              <a:rPr lang="fi-FI" sz="2400" b="1" dirty="0" err="1">
                <a:solidFill>
                  <a:schemeClr val="tx2"/>
                </a:solidFill>
              </a:rPr>
              <a:t>Monthly</a:t>
            </a:r>
            <a:r>
              <a:rPr lang="fi-FI" sz="2400" b="1" dirty="0">
                <a:solidFill>
                  <a:schemeClr val="tx2"/>
                </a:solidFill>
              </a:rPr>
              <a:t> Status </a:t>
            </a:r>
            <a:r>
              <a:rPr lang="fi-FI" sz="2400" b="1" dirty="0" err="1">
                <a:solidFill>
                  <a:schemeClr val="tx2"/>
                </a:solidFill>
              </a:rPr>
              <a:t>Meetings</a:t>
            </a:r>
            <a:r>
              <a:rPr lang="fi-FI" sz="2400" b="1" dirty="0">
                <a:solidFill>
                  <a:schemeClr val="tx2"/>
                </a:solidFill>
              </a:rPr>
              <a:t>: (Skype), </a:t>
            </a:r>
            <a:r>
              <a:rPr lang="fi-FI" sz="2400" b="1" dirty="0" err="1">
                <a:solidFill>
                  <a:schemeClr val="tx2"/>
                </a:solidFill>
              </a:rPr>
              <a:t>Zooms</a:t>
            </a:r>
            <a:r>
              <a:rPr lang="fi-FI" sz="2400" b="1" dirty="0">
                <a:solidFill>
                  <a:schemeClr val="tx2"/>
                </a:solidFill>
              </a:rPr>
              <a:t> </a:t>
            </a:r>
            <a:r>
              <a:rPr lang="fi-FI" sz="2400" b="1" dirty="0" err="1">
                <a:solidFill>
                  <a:schemeClr val="tx2"/>
                </a:solidFill>
              </a:rPr>
              <a:t>with</a:t>
            </a:r>
            <a:r>
              <a:rPr lang="fi-FI" sz="2400" b="1" dirty="0">
                <a:solidFill>
                  <a:schemeClr val="tx2"/>
                </a:solidFill>
              </a:rPr>
              <a:t> </a:t>
            </a:r>
            <a:r>
              <a:rPr lang="fi-FI" sz="2400" b="1" dirty="0" err="1">
                <a:solidFill>
                  <a:schemeClr val="tx2"/>
                </a:solidFill>
              </a:rPr>
              <a:t>the</a:t>
            </a:r>
            <a:r>
              <a:rPr lang="fi-FI" sz="2400" b="1" dirty="0">
                <a:solidFill>
                  <a:schemeClr val="tx2"/>
                </a:solidFill>
              </a:rPr>
              <a:t> </a:t>
            </a:r>
            <a:r>
              <a:rPr lang="fi-FI" sz="2400" b="1" dirty="0" err="1">
                <a:solidFill>
                  <a:schemeClr val="tx2"/>
                </a:solidFill>
              </a:rPr>
              <a:t>partners</a:t>
            </a:r>
            <a:endParaRPr lang="fi-FI" sz="2400" b="1" dirty="0">
              <a:solidFill>
                <a:schemeClr val="tx2"/>
              </a:solidFill>
            </a:endParaRPr>
          </a:p>
          <a:p>
            <a:r>
              <a:rPr lang="fi-FI" sz="2400" b="1" dirty="0">
                <a:solidFill>
                  <a:schemeClr val="tx2"/>
                </a:solidFill>
              </a:rPr>
              <a:t>Extra </a:t>
            </a:r>
            <a:r>
              <a:rPr lang="fi-FI" sz="2400" b="1" dirty="0" err="1">
                <a:solidFill>
                  <a:schemeClr val="tx2"/>
                </a:solidFill>
              </a:rPr>
              <a:t>Zooms</a:t>
            </a:r>
            <a:r>
              <a:rPr lang="fi-FI" sz="2400" b="1" dirty="0">
                <a:solidFill>
                  <a:schemeClr val="tx2"/>
                </a:solidFill>
              </a:rPr>
              <a:t> </a:t>
            </a:r>
            <a:r>
              <a:rPr lang="fi-FI" sz="2400" b="1" dirty="0" err="1">
                <a:solidFill>
                  <a:schemeClr val="tx2"/>
                </a:solidFill>
              </a:rPr>
              <a:t>with</a:t>
            </a:r>
            <a:r>
              <a:rPr lang="fi-FI" sz="2400" b="1" dirty="0">
                <a:solidFill>
                  <a:schemeClr val="tx2"/>
                </a:solidFill>
              </a:rPr>
              <a:t> </a:t>
            </a:r>
            <a:r>
              <a:rPr lang="fi-FI" sz="2400" b="1" dirty="0" err="1">
                <a:solidFill>
                  <a:schemeClr val="tx2"/>
                </a:solidFill>
              </a:rPr>
              <a:t>two</a:t>
            </a:r>
            <a:r>
              <a:rPr lang="fi-FI" sz="2400" b="1" dirty="0">
                <a:solidFill>
                  <a:schemeClr val="tx2"/>
                </a:solidFill>
              </a:rPr>
              <a:t> </a:t>
            </a:r>
            <a:r>
              <a:rPr lang="fi-FI" sz="2400" b="1" dirty="0" err="1">
                <a:solidFill>
                  <a:schemeClr val="tx2"/>
                </a:solidFill>
              </a:rPr>
              <a:t>or</a:t>
            </a:r>
            <a:r>
              <a:rPr lang="fi-FI" sz="2400" b="1" dirty="0">
                <a:solidFill>
                  <a:schemeClr val="tx2"/>
                </a:solidFill>
              </a:rPr>
              <a:t> </a:t>
            </a:r>
            <a:r>
              <a:rPr lang="fi-FI" sz="2400" b="1" dirty="0" err="1">
                <a:solidFill>
                  <a:schemeClr val="tx2"/>
                </a:solidFill>
              </a:rPr>
              <a:t>three</a:t>
            </a:r>
            <a:r>
              <a:rPr lang="fi-FI" sz="2400" b="1" dirty="0">
                <a:solidFill>
                  <a:schemeClr val="tx2"/>
                </a:solidFill>
              </a:rPr>
              <a:t> </a:t>
            </a:r>
            <a:r>
              <a:rPr lang="fi-FI" sz="2400" b="1" dirty="0" err="1">
                <a:solidFill>
                  <a:schemeClr val="tx2"/>
                </a:solidFill>
              </a:rPr>
              <a:t>partners</a:t>
            </a:r>
            <a:r>
              <a:rPr lang="fi-FI" sz="2400" b="1" dirty="0">
                <a:solidFill>
                  <a:schemeClr val="tx2"/>
                </a:solidFill>
              </a:rPr>
              <a:t>  </a:t>
            </a:r>
          </a:p>
          <a:p>
            <a:r>
              <a:rPr lang="fi-FI" sz="2400" b="1" dirty="0">
                <a:solidFill>
                  <a:schemeClr val="tx2"/>
                </a:solidFill>
              </a:rPr>
              <a:t>Evaluation</a:t>
            </a:r>
          </a:p>
          <a:p>
            <a:r>
              <a:rPr lang="fi-FI" sz="2400" b="1" dirty="0" err="1">
                <a:solidFill>
                  <a:schemeClr val="tx2"/>
                </a:solidFill>
              </a:rPr>
              <a:t>Dissemination</a:t>
            </a:r>
            <a:endParaRPr lang="fi-FI" sz="2400" b="1" dirty="0">
              <a:solidFill>
                <a:schemeClr val="tx2"/>
              </a:solidFill>
            </a:endParaRPr>
          </a:p>
          <a:p>
            <a:endParaRPr lang="fi-FI" sz="2400" dirty="0">
              <a:solidFill>
                <a:schemeClr val="tx2"/>
              </a:solidFill>
            </a:endParaRPr>
          </a:p>
          <a:p>
            <a:endParaRPr lang="fi-FI" sz="2400" dirty="0">
              <a:solidFill>
                <a:schemeClr val="tx2"/>
              </a:solidFill>
            </a:endParaRPr>
          </a:p>
          <a:p>
            <a:endParaRPr lang="fi-FI" sz="2400" dirty="0">
              <a:solidFill>
                <a:schemeClr val="tx2"/>
              </a:solidFill>
            </a:endParaRPr>
          </a:p>
          <a:p>
            <a:endParaRPr lang="fi-FI" sz="2400" dirty="0">
              <a:solidFill>
                <a:schemeClr val="tx2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105340-22AC-40E0-8167-915C9267A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7CA12E-1C57-4ACE-A7E7-D354C3A86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1BC7BA3-237F-487F-9ED7-B4FA6FFEF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7EF731D-772B-4739-912F-450E4BB21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8143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ukautettu 1">
      <a:dk1>
        <a:srgbClr val="62129E"/>
      </a:dk1>
      <a:lt1>
        <a:sysClr val="window" lastClr="FFFFFF"/>
      </a:lt1>
      <a:dk2>
        <a:srgbClr val="92D050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SecurityGroups xmlns="b588390b-05f1-4583-8526-cd1b25bd3ccb" xsi:nil="true"/>
    <MigrationWizId xmlns="b588390b-05f1-4583-8526-cd1b25bd3ccb" xsi:nil="true"/>
    <MigrationWizIdDocumentLibraryPermissions xmlns="b588390b-05f1-4583-8526-cd1b25bd3ccb" xsi:nil="true"/>
    <MigrationWizIdPermissions xmlns="b588390b-05f1-4583-8526-cd1b25bd3ccb" xsi:nil="true"/>
    <MigrationWizIdPermissionLevels xmlns="b588390b-05f1-4583-8526-cd1b25bd3cc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0138AB120284A4BA6C261F7D46A2726" ma:contentTypeVersion="18" ma:contentTypeDescription="Luo uusi asiakirja." ma:contentTypeScope="" ma:versionID="b57e899677d88da54289ed603cdd9b64">
  <xsd:schema xmlns:xsd="http://www.w3.org/2001/XMLSchema" xmlns:xs="http://www.w3.org/2001/XMLSchema" xmlns:p="http://schemas.microsoft.com/office/2006/metadata/properties" xmlns:ns3="b588390b-05f1-4583-8526-cd1b25bd3ccb" xmlns:ns4="129e7407-851f-438e-80b3-cce030a55148" targetNamespace="http://schemas.microsoft.com/office/2006/metadata/properties" ma:root="true" ma:fieldsID="2f70319235d83974aff21ec4eba0f7da" ns3:_="" ns4:_="">
    <xsd:import namespace="b588390b-05f1-4583-8526-cd1b25bd3ccb"/>
    <xsd:import namespace="129e7407-851f-438e-80b3-cce030a55148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8390b-05f1-4583-8526-cd1b25bd3ccb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9e7407-851f-438e-80b3-cce030a5514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9F1965-10DE-4EBC-AC32-EAFF4B735969}">
  <ds:schemaRefs>
    <ds:schemaRef ds:uri="http://schemas.microsoft.com/office/2006/documentManagement/types"/>
    <ds:schemaRef ds:uri="http://schemas.openxmlformats.org/package/2006/metadata/core-properties"/>
    <ds:schemaRef ds:uri="b588390b-05f1-4583-8526-cd1b25bd3ccb"/>
    <ds:schemaRef ds:uri="http://purl.org/dc/elements/1.1/"/>
    <ds:schemaRef ds:uri="http://schemas.microsoft.com/office/infopath/2007/PartnerControls"/>
    <ds:schemaRef ds:uri="129e7407-851f-438e-80b3-cce030a55148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1898E65-AA06-4E62-8DC4-FDB66755DF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88390b-05f1-4583-8526-cd1b25bd3ccb"/>
    <ds:schemaRef ds:uri="129e7407-851f-438e-80b3-cce030a551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6D9A9C-E7CA-4411-80F0-01C8D191E5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0</TotalTime>
  <Words>986</Words>
  <Application>Microsoft Office PowerPoint</Application>
  <PresentationFormat>Widescreen</PresentationFormat>
  <Paragraphs>133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Helvetica Neue Medium</vt:lpstr>
      <vt:lpstr>Times New Roman</vt:lpstr>
      <vt:lpstr>Office Theme</vt:lpstr>
      <vt:lpstr>Project:  DigiNurse:  ICT Supported Self-Management of Patients 1.9.2017-31.8.2020 </vt:lpstr>
      <vt:lpstr>PowerPoint Presentation</vt:lpstr>
      <vt:lpstr>PowerPoint Presentation</vt:lpstr>
      <vt:lpstr>Choice of the project type and topic </vt:lpstr>
      <vt:lpstr>Aims and Objectives:</vt:lpstr>
      <vt:lpstr>Innovative Character</vt:lpstr>
      <vt:lpstr>The expected results during and after the project are:</vt:lpstr>
      <vt:lpstr>The expected results during and after the project are:</vt:lpstr>
      <vt:lpstr>DigiNurse Methodology</vt:lpstr>
      <vt:lpstr>About the Working Process</vt:lpstr>
      <vt:lpstr>During the process</vt:lpstr>
      <vt:lpstr>Afterwards:  Local Impact</vt:lpstr>
      <vt:lpstr>Afterwards: International Impact :</vt:lpstr>
      <vt:lpstr>Afterwards: International Impact:</vt:lpstr>
      <vt:lpstr>Writing the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the  Project:  DigiNurse:  ICT Supported Self-Management of Patients 1.9.2017-31.8.2020</dc:title>
  <dc:creator>Nina Smolander</dc:creator>
  <cp:lastModifiedBy>Raija Kokko (TAMK)</cp:lastModifiedBy>
  <cp:revision>103</cp:revision>
  <dcterms:created xsi:type="dcterms:W3CDTF">2020-01-27T17:25:44Z</dcterms:created>
  <dcterms:modified xsi:type="dcterms:W3CDTF">2020-06-10T07:46:55Z</dcterms:modified>
</cp:coreProperties>
</file>