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62" r:id="rId3"/>
    <p:sldId id="264" r:id="rId4"/>
    <p:sldId id="259" r:id="rId5"/>
    <p:sldId id="281" r:id="rId6"/>
    <p:sldId id="284" r:id="rId7"/>
    <p:sldId id="285" r:id="rId8"/>
    <p:sldId id="286" r:id="rId9"/>
    <p:sldId id="287" r:id="rId10"/>
    <p:sldId id="288" r:id="rId11"/>
    <p:sldId id="290" r:id="rId12"/>
    <p:sldId id="289" r:id="rId13"/>
    <p:sldId id="293" r:id="rId14"/>
    <p:sldId id="291" r:id="rId15"/>
    <p:sldId id="283" r:id="rId16"/>
    <p:sldId id="292" r:id="rId17"/>
    <p:sldId id="280" r:id="rId18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7876"/>
    <a:srgbClr val="008080"/>
    <a:srgbClr val="2C8B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7426" autoAdjust="0"/>
  </p:normalViewPr>
  <p:slideViewPr>
    <p:cSldViewPr snapToGrid="0">
      <p:cViewPr varScale="1">
        <p:scale>
          <a:sx n="75" d="100"/>
          <a:sy n="75" d="100"/>
        </p:scale>
        <p:origin x="1651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h68411\Documents\Satu\Ty&#246;t\TSR%20Pirstoutuvatko%20ty&#246;urat\Analyysit\STEM-naisten%20palkat\Analyysit%2011.2019\naisten%20ja%20miesten%20ty&#246;tulot%20STEM-aloilla%2030-40-vuotiaina,%20valmis%204.11.1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h68411\Documents\Satu\Ty&#246;t\TSR%20Pirstoutuvatko%20ty&#246;urat\Analyysit\STEM-naisten%20palkat\Analyysit%2011.2019\naisten%20ja%20miesten%20ammatit%20STEM-aloilla%2030-%20ja%2040-vuotiaina,%20valmis%204.11.19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h68411\Documents\Satu\Ty&#246;t\TSR%20Pirstoutuvatko%20ty&#246;urat\Analyysit\STEM-naisten%20palkat\Analyysit%2011.2019\naisten%20ja%20miesten%20ammatit%20STEM-aloilla%2030-%20ja%2040-vuotiaina,%20valmis%204.11.19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6"/>
          <c:order val="0"/>
          <c:tx>
            <c:strRef>
              <c:f>Sheet1!$F$61</c:f>
              <c:strCache>
                <c:ptCount val="1"/>
                <c:pt idx="0">
                  <c:v>1975, man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Sheet1!$G$54:$S$54</c:f>
              <c:numCache>
                <c:formatCode>General</c:formatCode>
                <c:ptCount val="13"/>
                <c:pt idx="0">
                  <c:v>28</c:v>
                </c:pt>
                <c:pt idx="1">
                  <c:v>29</c:v>
                </c:pt>
                <c:pt idx="2">
                  <c:v>30</c:v>
                </c:pt>
                <c:pt idx="3">
                  <c:v>31</c:v>
                </c:pt>
                <c:pt idx="4">
                  <c:v>32</c:v>
                </c:pt>
                <c:pt idx="5">
                  <c:v>33</c:v>
                </c:pt>
                <c:pt idx="6">
                  <c:v>34</c:v>
                </c:pt>
                <c:pt idx="7">
                  <c:v>35</c:v>
                </c:pt>
                <c:pt idx="8">
                  <c:v>36</c:v>
                </c:pt>
                <c:pt idx="9">
                  <c:v>37</c:v>
                </c:pt>
                <c:pt idx="10">
                  <c:v>38</c:v>
                </c:pt>
                <c:pt idx="11">
                  <c:v>39</c:v>
                </c:pt>
                <c:pt idx="12">
                  <c:v>40</c:v>
                </c:pt>
              </c:numCache>
            </c:numRef>
          </c:cat>
          <c:val>
            <c:numRef>
              <c:f>Sheet1!$G$61:$S$61</c:f>
              <c:numCache>
                <c:formatCode>###0.0000</c:formatCode>
                <c:ptCount val="13"/>
                <c:pt idx="0">
                  <c:v>39638.266499999998</c:v>
                </c:pt>
                <c:pt idx="1">
                  <c:v>41120.786</c:v>
                </c:pt>
                <c:pt idx="2">
                  <c:v>43233.281999999999</c:v>
                </c:pt>
                <c:pt idx="3">
                  <c:v>44942.315000000002</c:v>
                </c:pt>
                <c:pt idx="4">
                  <c:v>47058.021999999997</c:v>
                </c:pt>
                <c:pt idx="5">
                  <c:v>49493.675000000003</c:v>
                </c:pt>
                <c:pt idx="6">
                  <c:v>47412.54</c:v>
                </c:pt>
                <c:pt idx="7">
                  <c:v>48089.699000000001</c:v>
                </c:pt>
                <c:pt idx="8">
                  <c:v>51117.87</c:v>
                </c:pt>
                <c:pt idx="9">
                  <c:v>52422.444000000003</c:v>
                </c:pt>
                <c:pt idx="10">
                  <c:v>52961.97</c:v>
                </c:pt>
                <c:pt idx="11">
                  <c:v>54657.752</c:v>
                </c:pt>
                <c:pt idx="12">
                  <c:v>55415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DC3-4A18-B211-9A710073555C}"/>
            </c:ext>
          </c:extLst>
        </c:ser>
        <c:ser>
          <c:idx val="4"/>
          <c:order val="1"/>
          <c:tx>
            <c:strRef>
              <c:f>Sheet1!$F$59</c:f>
              <c:strCache>
                <c:ptCount val="1"/>
                <c:pt idx="0">
                  <c:v>1970, man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Sheet1!$G$54:$S$54</c:f>
              <c:numCache>
                <c:formatCode>General</c:formatCode>
                <c:ptCount val="13"/>
                <c:pt idx="0">
                  <c:v>28</c:v>
                </c:pt>
                <c:pt idx="1">
                  <c:v>29</c:v>
                </c:pt>
                <c:pt idx="2">
                  <c:v>30</c:v>
                </c:pt>
                <c:pt idx="3">
                  <c:v>31</c:v>
                </c:pt>
                <c:pt idx="4">
                  <c:v>32</c:v>
                </c:pt>
                <c:pt idx="5">
                  <c:v>33</c:v>
                </c:pt>
                <c:pt idx="6">
                  <c:v>34</c:v>
                </c:pt>
                <c:pt idx="7">
                  <c:v>35</c:v>
                </c:pt>
                <c:pt idx="8">
                  <c:v>36</c:v>
                </c:pt>
                <c:pt idx="9">
                  <c:v>37</c:v>
                </c:pt>
                <c:pt idx="10">
                  <c:v>38</c:v>
                </c:pt>
                <c:pt idx="11">
                  <c:v>39</c:v>
                </c:pt>
                <c:pt idx="12">
                  <c:v>40</c:v>
                </c:pt>
              </c:numCache>
            </c:numRef>
          </c:cat>
          <c:val>
            <c:numRef>
              <c:f>Sheet1!$G$59:$S$59</c:f>
              <c:numCache>
                <c:formatCode>###0.0000</c:formatCode>
                <c:ptCount val="13"/>
                <c:pt idx="0">
                  <c:v>33336.408000000003</c:v>
                </c:pt>
                <c:pt idx="1">
                  <c:v>35652.42</c:v>
                </c:pt>
                <c:pt idx="2">
                  <c:v>39541.137999999999</c:v>
                </c:pt>
                <c:pt idx="3">
                  <c:v>42415</c:v>
                </c:pt>
                <c:pt idx="4">
                  <c:v>43273.836000000003</c:v>
                </c:pt>
                <c:pt idx="5">
                  <c:v>44539.826999999997</c:v>
                </c:pt>
                <c:pt idx="6">
                  <c:v>44974.048000000003</c:v>
                </c:pt>
                <c:pt idx="7">
                  <c:v>46374.822</c:v>
                </c:pt>
                <c:pt idx="8">
                  <c:v>48051.608</c:v>
                </c:pt>
                <c:pt idx="9">
                  <c:v>50888.987000000001</c:v>
                </c:pt>
                <c:pt idx="10">
                  <c:v>52177.894999999997</c:v>
                </c:pt>
                <c:pt idx="11">
                  <c:v>49752.345999999998</c:v>
                </c:pt>
                <c:pt idx="12">
                  <c:v>50950.788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DC3-4A18-B211-9A710073555C}"/>
            </c:ext>
          </c:extLst>
        </c:ser>
        <c:ser>
          <c:idx val="0"/>
          <c:order val="2"/>
          <c:tx>
            <c:strRef>
              <c:f>Sheet1!$F$55</c:f>
              <c:strCache>
                <c:ptCount val="1"/>
                <c:pt idx="0">
                  <c:v>1960, man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Sheet1!$G$54:$S$54</c:f>
              <c:numCache>
                <c:formatCode>General</c:formatCode>
                <c:ptCount val="13"/>
                <c:pt idx="0">
                  <c:v>28</c:v>
                </c:pt>
                <c:pt idx="1">
                  <c:v>29</c:v>
                </c:pt>
                <c:pt idx="2">
                  <c:v>30</c:v>
                </c:pt>
                <c:pt idx="3">
                  <c:v>31</c:v>
                </c:pt>
                <c:pt idx="4">
                  <c:v>32</c:v>
                </c:pt>
                <c:pt idx="5">
                  <c:v>33</c:v>
                </c:pt>
                <c:pt idx="6">
                  <c:v>34</c:v>
                </c:pt>
                <c:pt idx="7">
                  <c:v>35</c:v>
                </c:pt>
                <c:pt idx="8">
                  <c:v>36</c:v>
                </c:pt>
                <c:pt idx="9">
                  <c:v>37</c:v>
                </c:pt>
                <c:pt idx="10">
                  <c:v>38</c:v>
                </c:pt>
                <c:pt idx="11">
                  <c:v>39</c:v>
                </c:pt>
                <c:pt idx="12">
                  <c:v>40</c:v>
                </c:pt>
              </c:numCache>
            </c:numRef>
          </c:cat>
          <c:val>
            <c:numRef>
              <c:f>Sheet1!$G$55:$S$55</c:f>
              <c:numCache>
                <c:formatCode>###0.0000</c:formatCode>
                <c:ptCount val="13"/>
                <c:pt idx="0">
                  <c:v>26167.08</c:v>
                </c:pt>
                <c:pt idx="1">
                  <c:v>29518.055</c:v>
                </c:pt>
                <c:pt idx="2">
                  <c:v>31553.367999999999</c:v>
                </c:pt>
                <c:pt idx="3">
                  <c:v>31862.225999999999</c:v>
                </c:pt>
                <c:pt idx="4">
                  <c:v>32509.133999999998</c:v>
                </c:pt>
                <c:pt idx="5">
                  <c:v>33493.688000000002</c:v>
                </c:pt>
                <c:pt idx="6">
                  <c:v>35407.19</c:v>
                </c:pt>
                <c:pt idx="7">
                  <c:v>37875.595000000001</c:v>
                </c:pt>
                <c:pt idx="8">
                  <c:v>38659</c:v>
                </c:pt>
                <c:pt idx="9">
                  <c:v>40232.152499999997</c:v>
                </c:pt>
                <c:pt idx="10">
                  <c:v>42448.455000000002</c:v>
                </c:pt>
                <c:pt idx="11">
                  <c:v>42258.565999999999</c:v>
                </c:pt>
                <c:pt idx="12">
                  <c:v>45146.737999999998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DC3-4A18-B211-9A710073555C}"/>
            </c:ext>
          </c:extLst>
        </c:ser>
        <c:ser>
          <c:idx val="2"/>
          <c:order val="3"/>
          <c:tx>
            <c:strRef>
              <c:f>Sheet1!$F$57</c:f>
              <c:strCache>
                <c:ptCount val="1"/>
                <c:pt idx="0">
                  <c:v>1965, man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Sheet1!$G$54:$S$54</c:f>
              <c:numCache>
                <c:formatCode>General</c:formatCode>
                <c:ptCount val="13"/>
                <c:pt idx="0">
                  <c:v>28</c:v>
                </c:pt>
                <c:pt idx="1">
                  <c:v>29</c:v>
                </c:pt>
                <c:pt idx="2">
                  <c:v>30</c:v>
                </c:pt>
                <c:pt idx="3">
                  <c:v>31</c:v>
                </c:pt>
                <c:pt idx="4">
                  <c:v>32</c:v>
                </c:pt>
                <c:pt idx="5">
                  <c:v>33</c:v>
                </c:pt>
                <c:pt idx="6">
                  <c:v>34</c:v>
                </c:pt>
                <c:pt idx="7">
                  <c:v>35</c:v>
                </c:pt>
                <c:pt idx="8">
                  <c:v>36</c:v>
                </c:pt>
                <c:pt idx="9">
                  <c:v>37</c:v>
                </c:pt>
                <c:pt idx="10">
                  <c:v>38</c:v>
                </c:pt>
                <c:pt idx="11">
                  <c:v>39</c:v>
                </c:pt>
                <c:pt idx="12">
                  <c:v>40</c:v>
                </c:pt>
              </c:numCache>
            </c:numRef>
          </c:cat>
          <c:val>
            <c:numRef>
              <c:f>Sheet1!$G$57:$S$57</c:f>
              <c:numCache>
                <c:formatCode>###0.0000</c:formatCode>
                <c:ptCount val="13"/>
                <c:pt idx="0">
                  <c:v>26370.975999999999</c:v>
                </c:pt>
                <c:pt idx="1">
                  <c:v>30288.544999999998</c:v>
                </c:pt>
                <c:pt idx="2">
                  <c:v>33497.61</c:v>
                </c:pt>
                <c:pt idx="3">
                  <c:v>35243.339999999997</c:v>
                </c:pt>
                <c:pt idx="4">
                  <c:v>37461.851999999999</c:v>
                </c:pt>
                <c:pt idx="5">
                  <c:v>40154.330999999998</c:v>
                </c:pt>
                <c:pt idx="6">
                  <c:v>41082.972000000002</c:v>
                </c:pt>
                <c:pt idx="7">
                  <c:v>43411.55</c:v>
                </c:pt>
                <c:pt idx="8">
                  <c:v>45505</c:v>
                </c:pt>
                <c:pt idx="9">
                  <c:v>45994.708500000001</c:v>
                </c:pt>
                <c:pt idx="10">
                  <c:v>46425.18</c:v>
                </c:pt>
                <c:pt idx="11">
                  <c:v>47154.1</c:v>
                </c:pt>
                <c:pt idx="12">
                  <c:v>47980.188000000002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DC3-4A18-B211-9A710073555C}"/>
            </c:ext>
          </c:extLst>
        </c:ser>
        <c:ser>
          <c:idx val="1"/>
          <c:order val="4"/>
          <c:tx>
            <c:strRef>
              <c:f>Sheet1!$F$56</c:f>
              <c:strCache>
                <c:ptCount val="1"/>
                <c:pt idx="0">
                  <c:v>1960, woman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Sheet1!$G$54:$S$54</c:f>
              <c:numCache>
                <c:formatCode>General</c:formatCode>
                <c:ptCount val="13"/>
                <c:pt idx="0">
                  <c:v>28</c:v>
                </c:pt>
                <c:pt idx="1">
                  <c:v>29</c:v>
                </c:pt>
                <c:pt idx="2">
                  <c:v>30</c:v>
                </c:pt>
                <c:pt idx="3">
                  <c:v>31</c:v>
                </c:pt>
                <c:pt idx="4">
                  <c:v>32</c:v>
                </c:pt>
                <c:pt idx="5">
                  <c:v>33</c:v>
                </c:pt>
                <c:pt idx="6">
                  <c:v>34</c:v>
                </c:pt>
                <c:pt idx="7">
                  <c:v>35</c:v>
                </c:pt>
                <c:pt idx="8">
                  <c:v>36</c:v>
                </c:pt>
                <c:pt idx="9">
                  <c:v>37</c:v>
                </c:pt>
                <c:pt idx="10">
                  <c:v>38</c:v>
                </c:pt>
                <c:pt idx="11">
                  <c:v>39</c:v>
                </c:pt>
                <c:pt idx="12">
                  <c:v>40</c:v>
                </c:pt>
              </c:numCache>
            </c:numRef>
          </c:cat>
          <c:val>
            <c:numRef>
              <c:f>Sheet1!$G$56:$S$56</c:f>
              <c:numCache>
                <c:formatCode>###0.0000</c:formatCode>
                <c:ptCount val="13"/>
                <c:pt idx="0">
                  <c:v>20650.2</c:v>
                </c:pt>
                <c:pt idx="1">
                  <c:v>23001.628000000001</c:v>
                </c:pt>
                <c:pt idx="2">
                  <c:v>27607.567999999999</c:v>
                </c:pt>
                <c:pt idx="3">
                  <c:v>23934.273000000001</c:v>
                </c:pt>
                <c:pt idx="4">
                  <c:v>24460.212</c:v>
                </c:pt>
                <c:pt idx="5">
                  <c:v>26457.856</c:v>
                </c:pt>
                <c:pt idx="6">
                  <c:v>26692.435000000001</c:v>
                </c:pt>
                <c:pt idx="7">
                  <c:v>26345.47</c:v>
                </c:pt>
                <c:pt idx="8">
                  <c:v>30594.880000000001</c:v>
                </c:pt>
                <c:pt idx="9">
                  <c:v>32613.66</c:v>
                </c:pt>
                <c:pt idx="10">
                  <c:v>34230.881999999998</c:v>
                </c:pt>
                <c:pt idx="11">
                  <c:v>36028.046000000002</c:v>
                </c:pt>
                <c:pt idx="12">
                  <c:v>38836.616000000002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DC3-4A18-B211-9A710073555C}"/>
            </c:ext>
          </c:extLst>
        </c:ser>
        <c:ser>
          <c:idx val="7"/>
          <c:order val="5"/>
          <c:tx>
            <c:strRef>
              <c:f>Sheet1!$F$62</c:f>
              <c:strCache>
                <c:ptCount val="1"/>
                <c:pt idx="0">
                  <c:v>1975, woman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Sheet1!$G$54:$S$54</c:f>
              <c:numCache>
                <c:formatCode>General</c:formatCode>
                <c:ptCount val="13"/>
                <c:pt idx="0">
                  <c:v>28</c:v>
                </c:pt>
                <c:pt idx="1">
                  <c:v>29</c:v>
                </c:pt>
                <c:pt idx="2">
                  <c:v>30</c:v>
                </c:pt>
                <c:pt idx="3">
                  <c:v>31</c:v>
                </c:pt>
                <c:pt idx="4">
                  <c:v>32</c:v>
                </c:pt>
                <c:pt idx="5">
                  <c:v>33</c:v>
                </c:pt>
                <c:pt idx="6">
                  <c:v>34</c:v>
                </c:pt>
                <c:pt idx="7">
                  <c:v>35</c:v>
                </c:pt>
                <c:pt idx="8">
                  <c:v>36</c:v>
                </c:pt>
                <c:pt idx="9">
                  <c:v>37</c:v>
                </c:pt>
                <c:pt idx="10">
                  <c:v>38</c:v>
                </c:pt>
                <c:pt idx="11">
                  <c:v>39</c:v>
                </c:pt>
                <c:pt idx="12">
                  <c:v>40</c:v>
                </c:pt>
              </c:numCache>
            </c:numRef>
          </c:cat>
          <c:val>
            <c:numRef>
              <c:f>Sheet1!$G$62:$S$62</c:f>
              <c:numCache>
                <c:formatCode>###0.0000</c:formatCode>
                <c:ptCount val="13"/>
                <c:pt idx="0">
                  <c:v>32994.868499999997</c:v>
                </c:pt>
                <c:pt idx="1">
                  <c:v>33455.016000000003</c:v>
                </c:pt>
                <c:pt idx="2">
                  <c:v>31776.984</c:v>
                </c:pt>
                <c:pt idx="3">
                  <c:v>33522.839999999997</c:v>
                </c:pt>
                <c:pt idx="4">
                  <c:v>35713.228499999997</c:v>
                </c:pt>
                <c:pt idx="5">
                  <c:v>36183.07</c:v>
                </c:pt>
                <c:pt idx="6">
                  <c:v>34809.599999999999</c:v>
                </c:pt>
                <c:pt idx="7">
                  <c:v>35750.582000000002</c:v>
                </c:pt>
                <c:pt idx="8">
                  <c:v>40074.21</c:v>
                </c:pt>
                <c:pt idx="9">
                  <c:v>41591.474999999999</c:v>
                </c:pt>
                <c:pt idx="10">
                  <c:v>42510.54</c:v>
                </c:pt>
                <c:pt idx="11">
                  <c:v>41467.023999999998</c:v>
                </c:pt>
                <c:pt idx="12">
                  <c:v>40541.5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2DC3-4A18-B211-9A710073555C}"/>
            </c:ext>
          </c:extLst>
        </c:ser>
        <c:ser>
          <c:idx val="5"/>
          <c:order val="6"/>
          <c:tx>
            <c:strRef>
              <c:f>Sheet1!$F$60</c:f>
              <c:strCache>
                <c:ptCount val="1"/>
                <c:pt idx="0">
                  <c:v>1970, woman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Sheet1!$G$54:$S$54</c:f>
              <c:numCache>
                <c:formatCode>General</c:formatCode>
                <c:ptCount val="13"/>
                <c:pt idx="0">
                  <c:v>28</c:v>
                </c:pt>
                <c:pt idx="1">
                  <c:v>29</c:v>
                </c:pt>
                <c:pt idx="2">
                  <c:v>30</c:v>
                </c:pt>
                <c:pt idx="3">
                  <c:v>31</c:v>
                </c:pt>
                <c:pt idx="4">
                  <c:v>32</c:v>
                </c:pt>
                <c:pt idx="5">
                  <c:v>33</c:v>
                </c:pt>
                <c:pt idx="6">
                  <c:v>34</c:v>
                </c:pt>
                <c:pt idx="7">
                  <c:v>35</c:v>
                </c:pt>
                <c:pt idx="8">
                  <c:v>36</c:v>
                </c:pt>
                <c:pt idx="9">
                  <c:v>37</c:v>
                </c:pt>
                <c:pt idx="10">
                  <c:v>38</c:v>
                </c:pt>
                <c:pt idx="11">
                  <c:v>39</c:v>
                </c:pt>
                <c:pt idx="12">
                  <c:v>40</c:v>
                </c:pt>
              </c:numCache>
            </c:numRef>
          </c:cat>
          <c:val>
            <c:numRef>
              <c:f>Sheet1!$G$60:$S$60</c:f>
              <c:numCache>
                <c:formatCode>###0.0000</c:formatCode>
                <c:ptCount val="13"/>
                <c:pt idx="0">
                  <c:v>27133.028999999999</c:v>
                </c:pt>
                <c:pt idx="1">
                  <c:v>28421.298999999999</c:v>
                </c:pt>
                <c:pt idx="2">
                  <c:v>30542.239000000001</c:v>
                </c:pt>
                <c:pt idx="3">
                  <c:v>32841.25</c:v>
                </c:pt>
                <c:pt idx="4">
                  <c:v>33364.584000000003</c:v>
                </c:pt>
                <c:pt idx="5">
                  <c:v>33365.864999999998</c:v>
                </c:pt>
                <c:pt idx="6">
                  <c:v>32879.294000000002</c:v>
                </c:pt>
                <c:pt idx="7">
                  <c:v>33026.904000000002</c:v>
                </c:pt>
                <c:pt idx="8">
                  <c:v>33021.43</c:v>
                </c:pt>
                <c:pt idx="9">
                  <c:v>35172.74</c:v>
                </c:pt>
                <c:pt idx="10">
                  <c:v>38615.038</c:v>
                </c:pt>
                <c:pt idx="11">
                  <c:v>38628.296000000002</c:v>
                </c:pt>
                <c:pt idx="12">
                  <c:v>38072.565999999999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2DC3-4A18-B211-9A710073555C}"/>
            </c:ext>
          </c:extLst>
        </c:ser>
        <c:ser>
          <c:idx val="3"/>
          <c:order val="7"/>
          <c:tx>
            <c:strRef>
              <c:f>Sheet1!$F$58</c:f>
              <c:strCache>
                <c:ptCount val="1"/>
                <c:pt idx="0">
                  <c:v>1965, women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Sheet1!$G$54:$S$54</c:f>
              <c:numCache>
                <c:formatCode>General</c:formatCode>
                <c:ptCount val="13"/>
                <c:pt idx="0">
                  <c:v>28</c:v>
                </c:pt>
                <c:pt idx="1">
                  <c:v>29</c:v>
                </c:pt>
                <c:pt idx="2">
                  <c:v>30</c:v>
                </c:pt>
                <c:pt idx="3">
                  <c:v>31</c:v>
                </c:pt>
                <c:pt idx="4">
                  <c:v>32</c:v>
                </c:pt>
                <c:pt idx="5">
                  <c:v>33</c:v>
                </c:pt>
                <c:pt idx="6">
                  <c:v>34</c:v>
                </c:pt>
                <c:pt idx="7">
                  <c:v>35</c:v>
                </c:pt>
                <c:pt idx="8">
                  <c:v>36</c:v>
                </c:pt>
                <c:pt idx="9">
                  <c:v>37</c:v>
                </c:pt>
                <c:pt idx="10">
                  <c:v>38</c:v>
                </c:pt>
                <c:pt idx="11">
                  <c:v>39</c:v>
                </c:pt>
                <c:pt idx="12">
                  <c:v>40</c:v>
                </c:pt>
              </c:numCache>
            </c:numRef>
          </c:cat>
          <c:val>
            <c:numRef>
              <c:f>Sheet1!$G$58:$S$58</c:f>
              <c:numCache>
                <c:formatCode>###0.0000</c:formatCode>
                <c:ptCount val="13"/>
                <c:pt idx="0">
                  <c:v>21382.616000000002</c:v>
                </c:pt>
                <c:pt idx="1">
                  <c:v>24242.89</c:v>
                </c:pt>
                <c:pt idx="2">
                  <c:v>26664.02</c:v>
                </c:pt>
                <c:pt idx="3">
                  <c:v>28580.86</c:v>
                </c:pt>
                <c:pt idx="4">
                  <c:v>30527.13</c:v>
                </c:pt>
                <c:pt idx="5">
                  <c:v>34199.633999999998</c:v>
                </c:pt>
                <c:pt idx="6">
                  <c:v>34003.767999999996</c:v>
                </c:pt>
                <c:pt idx="7">
                  <c:v>33884.578000000001</c:v>
                </c:pt>
                <c:pt idx="8">
                  <c:v>36533.75</c:v>
                </c:pt>
                <c:pt idx="9">
                  <c:v>37459.696499999998</c:v>
                </c:pt>
                <c:pt idx="10">
                  <c:v>37379.535000000003</c:v>
                </c:pt>
                <c:pt idx="11">
                  <c:v>37597</c:v>
                </c:pt>
                <c:pt idx="12">
                  <c:v>36969.732000000004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2DC3-4A18-B211-9A71007355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56310048"/>
        <c:axId val="856309064"/>
      </c:lineChart>
      <c:catAx>
        <c:axId val="856310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56309064"/>
        <c:crosses val="autoZero"/>
        <c:auto val="1"/>
        <c:lblAlgn val="ctr"/>
        <c:lblOffset val="100"/>
        <c:noMultiLvlLbl val="0"/>
      </c:catAx>
      <c:valAx>
        <c:axId val="856309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.00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56310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4"/>
          <c:order val="0"/>
          <c:tx>
            <c:strRef>
              <c:f>Sheet1!$F$78</c:f>
              <c:strCache>
                <c:ptCount val="1"/>
                <c:pt idx="0">
                  <c:v>1970, man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Sheet1!$G$73:$S$73</c:f>
              <c:numCache>
                <c:formatCode>General</c:formatCode>
                <c:ptCount val="13"/>
                <c:pt idx="0">
                  <c:v>28</c:v>
                </c:pt>
                <c:pt idx="1">
                  <c:v>29</c:v>
                </c:pt>
                <c:pt idx="2">
                  <c:v>30</c:v>
                </c:pt>
                <c:pt idx="3">
                  <c:v>31</c:v>
                </c:pt>
                <c:pt idx="4">
                  <c:v>32</c:v>
                </c:pt>
                <c:pt idx="5">
                  <c:v>33</c:v>
                </c:pt>
                <c:pt idx="6">
                  <c:v>34</c:v>
                </c:pt>
                <c:pt idx="7">
                  <c:v>35</c:v>
                </c:pt>
                <c:pt idx="8">
                  <c:v>36</c:v>
                </c:pt>
                <c:pt idx="9">
                  <c:v>37</c:v>
                </c:pt>
                <c:pt idx="10">
                  <c:v>38</c:v>
                </c:pt>
                <c:pt idx="11">
                  <c:v>39</c:v>
                </c:pt>
                <c:pt idx="12">
                  <c:v>40</c:v>
                </c:pt>
              </c:numCache>
            </c:numRef>
          </c:cat>
          <c:val>
            <c:numRef>
              <c:f>Sheet1!$G$78:$S$78</c:f>
              <c:numCache>
                <c:formatCode>###0.0000</c:formatCode>
                <c:ptCount val="13"/>
                <c:pt idx="0">
                  <c:v>38218.908000000003</c:v>
                </c:pt>
                <c:pt idx="1">
                  <c:v>42495.735999999997</c:v>
                </c:pt>
                <c:pt idx="2">
                  <c:v>49494.9</c:v>
                </c:pt>
                <c:pt idx="3">
                  <c:v>53842.5</c:v>
                </c:pt>
                <c:pt idx="4">
                  <c:v>54340.148999999998</c:v>
                </c:pt>
                <c:pt idx="5">
                  <c:v>57337.122000000003</c:v>
                </c:pt>
                <c:pt idx="6">
                  <c:v>59340.694000000003</c:v>
                </c:pt>
                <c:pt idx="7">
                  <c:v>61964.226000000002</c:v>
                </c:pt>
                <c:pt idx="8">
                  <c:v>64365.065000000002</c:v>
                </c:pt>
                <c:pt idx="9">
                  <c:v>69158.482000000004</c:v>
                </c:pt>
                <c:pt idx="10">
                  <c:v>71666.517999999996</c:v>
                </c:pt>
                <c:pt idx="11">
                  <c:v>69080.479999999996</c:v>
                </c:pt>
                <c:pt idx="12">
                  <c:v>68359.535999999993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86D-4DF8-A18D-A69725BF1E71}"/>
            </c:ext>
          </c:extLst>
        </c:ser>
        <c:ser>
          <c:idx val="2"/>
          <c:order val="1"/>
          <c:tx>
            <c:strRef>
              <c:f>Sheet1!$F$76</c:f>
              <c:strCache>
                <c:ptCount val="1"/>
                <c:pt idx="0">
                  <c:v>1965, man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Sheet1!$G$73:$S$73</c:f>
              <c:numCache>
                <c:formatCode>General</c:formatCode>
                <c:ptCount val="13"/>
                <c:pt idx="0">
                  <c:v>28</c:v>
                </c:pt>
                <c:pt idx="1">
                  <c:v>29</c:v>
                </c:pt>
                <c:pt idx="2">
                  <c:v>30</c:v>
                </c:pt>
                <c:pt idx="3">
                  <c:v>31</c:v>
                </c:pt>
                <c:pt idx="4">
                  <c:v>32</c:v>
                </c:pt>
                <c:pt idx="5">
                  <c:v>33</c:v>
                </c:pt>
                <c:pt idx="6">
                  <c:v>34</c:v>
                </c:pt>
                <c:pt idx="7">
                  <c:v>35</c:v>
                </c:pt>
                <c:pt idx="8">
                  <c:v>36</c:v>
                </c:pt>
                <c:pt idx="9">
                  <c:v>37</c:v>
                </c:pt>
                <c:pt idx="10">
                  <c:v>38</c:v>
                </c:pt>
                <c:pt idx="11">
                  <c:v>39</c:v>
                </c:pt>
                <c:pt idx="12">
                  <c:v>40</c:v>
                </c:pt>
              </c:numCache>
            </c:numRef>
          </c:cat>
          <c:val>
            <c:numRef>
              <c:f>Sheet1!$G$76:$S$76</c:f>
              <c:numCache>
                <c:formatCode>###0.0000</c:formatCode>
                <c:ptCount val="13"/>
                <c:pt idx="0">
                  <c:v>31386.124</c:v>
                </c:pt>
                <c:pt idx="1">
                  <c:v>37089.01</c:v>
                </c:pt>
                <c:pt idx="2">
                  <c:v>41976.58</c:v>
                </c:pt>
                <c:pt idx="3">
                  <c:v>43702.76</c:v>
                </c:pt>
                <c:pt idx="4">
                  <c:v>47509.091999999997</c:v>
                </c:pt>
                <c:pt idx="5">
                  <c:v>52375.553999999996</c:v>
                </c:pt>
                <c:pt idx="6">
                  <c:v>53037.622000000003</c:v>
                </c:pt>
                <c:pt idx="7">
                  <c:v>58439.017</c:v>
                </c:pt>
                <c:pt idx="8">
                  <c:v>62811.875</c:v>
                </c:pt>
                <c:pt idx="9">
                  <c:v>63401.544000000002</c:v>
                </c:pt>
                <c:pt idx="10">
                  <c:v>64747.523999999998</c:v>
                </c:pt>
                <c:pt idx="11">
                  <c:v>66766.532000000007</c:v>
                </c:pt>
                <c:pt idx="12">
                  <c:v>68737.788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86D-4DF8-A18D-A69725BF1E71}"/>
            </c:ext>
          </c:extLst>
        </c:ser>
        <c:ser>
          <c:idx val="6"/>
          <c:order val="2"/>
          <c:tx>
            <c:strRef>
              <c:f>Sheet1!$F$80</c:f>
              <c:strCache>
                <c:ptCount val="1"/>
                <c:pt idx="0">
                  <c:v>1975, man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Sheet1!$G$73:$S$73</c:f>
              <c:numCache>
                <c:formatCode>General</c:formatCode>
                <c:ptCount val="13"/>
                <c:pt idx="0">
                  <c:v>28</c:v>
                </c:pt>
                <c:pt idx="1">
                  <c:v>29</c:v>
                </c:pt>
                <c:pt idx="2">
                  <c:v>30</c:v>
                </c:pt>
                <c:pt idx="3">
                  <c:v>31</c:v>
                </c:pt>
                <c:pt idx="4">
                  <c:v>32</c:v>
                </c:pt>
                <c:pt idx="5">
                  <c:v>33</c:v>
                </c:pt>
                <c:pt idx="6">
                  <c:v>34</c:v>
                </c:pt>
                <c:pt idx="7">
                  <c:v>35</c:v>
                </c:pt>
                <c:pt idx="8">
                  <c:v>36</c:v>
                </c:pt>
                <c:pt idx="9">
                  <c:v>37</c:v>
                </c:pt>
                <c:pt idx="10">
                  <c:v>38</c:v>
                </c:pt>
                <c:pt idx="11">
                  <c:v>39</c:v>
                </c:pt>
                <c:pt idx="12">
                  <c:v>40</c:v>
                </c:pt>
              </c:numCache>
            </c:numRef>
          </c:cat>
          <c:val>
            <c:numRef>
              <c:f>Sheet1!$G$80:$S$80</c:f>
              <c:numCache>
                <c:formatCode>###0.0000</c:formatCode>
                <c:ptCount val="13"/>
                <c:pt idx="0">
                  <c:v>43785.923999999999</c:v>
                </c:pt>
                <c:pt idx="1">
                  <c:v>46195.519999999997</c:v>
                </c:pt>
                <c:pt idx="2">
                  <c:v>50679.233999999997</c:v>
                </c:pt>
                <c:pt idx="3">
                  <c:v>52044.154000000002</c:v>
                </c:pt>
                <c:pt idx="4">
                  <c:v>55243.499000000003</c:v>
                </c:pt>
                <c:pt idx="5">
                  <c:v>58512.222999999998</c:v>
                </c:pt>
                <c:pt idx="6">
                  <c:v>56085.932000000001</c:v>
                </c:pt>
                <c:pt idx="7">
                  <c:v>57983.17</c:v>
                </c:pt>
                <c:pt idx="8">
                  <c:v>61864.89</c:v>
                </c:pt>
                <c:pt idx="9">
                  <c:v>65742.489000000001</c:v>
                </c:pt>
                <c:pt idx="10">
                  <c:v>63869.34</c:v>
                </c:pt>
                <c:pt idx="11">
                  <c:v>64164.464</c:v>
                </c:pt>
                <c:pt idx="12">
                  <c:v>67319.5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86D-4DF8-A18D-A69725BF1E71}"/>
            </c:ext>
          </c:extLst>
        </c:ser>
        <c:ser>
          <c:idx val="0"/>
          <c:order val="3"/>
          <c:tx>
            <c:strRef>
              <c:f>Sheet1!$F$74</c:f>
              <c:strCache>
                <c:ptCount val="1"/>
                <c:pt idx="0">
                  <c:v>1960, man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Sheet1!$G$73:$S$73</c:f>
              <c:numCache>
                <c:formatCode>General</c:formatCode>
                <c:ptCount val="13"/>
                <c:pt idx="0">
                  <c:v>28</c:v>
                </c:pt>
                <c:pt idx="1">
                  <c:v>29</c:v>
                </c:pt>
                <c:pt idx="2">
                  <c:v>30</c:v>
                </c:pt>
                <c:pt idx="3">
                  <c:v>31</c:v>
                </c:pt>
                <c:pt idx="4">
                  <c:v>32</c:v>
                </c:pt>
                <c:pt idx="5">
                  <c:v>33</c:v>
                </c:pt>
                <c:pt idx="6">
                  <c:v>34</c:v>
                </c:pt>
                <c:pt idx="7">
                  <c:v>35</c:v>
                </c:pt>
                <c:pt idx="8">
                  <c:v>36</c:v>
                </c:pt>
                <c:pt idx="9">
                  <c:v>37</c:v>
                </c:pt>
                <c:pt idx="10">
                  <c:v>38</c:v>
                </c:pt>
                <c:pt idx="11">
                  <c:v>39</c:v>
                </c:pt>
                <c:pt idx="12">
                  <c:v>40</c:v>
                </c:pt>
              </c:numCache>
            </c:numRef>
          </c:cat>
          <c:val>
            <c:numRef>
              <c:f>Sheet1!$G$74:$S$74</c:f>
              <c:numCache>
                <c:formatCode>###0.0000</c:formatCode>
                <c:ptCount val="13"/>
                <c:pt idx="0">
                  <c:v>30902.148000000001</c:v>
                </c:pt>
                <c:pt idx="1">
                  <c:v>35918.828000000001</c:v>
                </c:pt>
                <c:pt idx="2">
                  <c:v>40070.504000000001</c:v>
                </c:pt>
                <c:pt idx="3">
                  <c:v>42084.701999999997</c:v>
                </c:pt>
                <c:pt idx="4">
                  <c:v>43879.584000000003</c:v>
                </c:pt>
                <c:pt idx="5">
                  <c:v>46495.28</c:v>
                </c:pt>
                <c:pt idx="6">
                  <c:v>48583.360000000001</c:v>
                </c:pt>
                <c:pt idx="7">
                  <c:v>52163.254999999997</c:v>
                </c:pt>
                <c:pt idx="8">
                  <c:v>53394.98</c:v>
                </c:pt>
                <c:pt idx="9">
                  <c:v>56994.165000000001</c:v>
                </c:pt>
                <c:pt idx="10">
                  <c:v>60504.591</c:v>
                </c:pt>
                <c:pt idx="11">
                  <c:v>60932.819000000003</c:v>
                </c:pt>
                <c:pt idx="12">
                  <c:v>64470.77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86D-4DF8-A18D-A69725BF1E71}"/>
            </c:ext>
          </c:extLst>
        </c:ser>
        <c:ser>
          <c:idx val="5"/>
          <c:order val="4"/>
          <c:tx>
            <c:strRef>
              <c:f>Sheet1!$F$79</c:f>
              <c:strCache>
                <c:ptCount val="1"/>
                <c:pt idx="0">
                  <c:v>1970, woman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Sheet1!$G$73:$S$73</c:f>
              <c:numCache>
                <c:formatCode>General</c:formatCode>
                <c:ptCount val="13"/>
                <c:pt idx="0">
                  <c:v>28</c:v>
                </c:pt>
                <c:pt idx="1">
                  <c:v>29</c:v>
                </c:pt>
                <c:pt idx="2">
                  <c:v>30</c:v>
                </c:pt>
                <c:pt idx="3">
                  <c:v>31</c:v>
                </c:pt>
                <c:pt idx="4">
                  <c:v>32</c:v>
                </c:pt>
                <c:pt idx="5">
                  <c:v>33</c:v>
                </c:pt>
                <c:pt idx="6">
                  <c:v>34</c:v>
                </c:pt>
                <c:pt idx="7">
                  <c:v>35</c:v>
                </c:pt>
                <c:pt idx="8">
                  <c:v>36</c:v>
                </c:pt>
                <c:pt idx="9">
                  <c:v>37</c:v>
                </c:pt>
                <c:pt idx="10">
                  <c:v>38</c:v>
                </c:pt>
                <c:pt idx="11">
                  <c:v>39</c:v>
                </c:pt>
                <c:pt idx="12">
                  <c:v>40</c:v>
                </c:pt>
              </c:numCache>
            </c:numRef>
          </c:cat>
          <c:val>
            <c:numRef>
              <c:f>Sheet1!$G$79:$S$79</c:f>
              <c:numCache>
                <c:formatCode>###0.0000</c:formatCode>
                <c:ptCount val="13"/>
                <c:pt idx="0">
                  <c:v>33130.040999999997</c:v>
                </c:pt>
                <c:pt idx="1">
                  <c:v>38589.482000000004</c:v>
                </c:pt>
                <c:pt idx="2">
                  <c:v>44196.334000000003</c:v>
                </c:pt>
                <c:pt idx="3">
                  <c:v>45222.5</c:v>
                </c:pt>
                <c:pt idx="4">
                  <c:v>45828.45</c:v>
                </c:pt>
                <c:pt idx="5">
                  <c:v>45359.235000000001</c:v>
                </c:pt>
                <c:pt idx="6">
                  <c:v>46975.012000000002</c:v>
                </c:pt>
                <c:pt idx="7">
                  <c:v>49154.777999999998</c:v>
                </c:pt>
                <c:pt idx="8">
                  <c:v>51025.906000000003</c:v>
                </c:pt>
                <c:pt idx="9">
                  <c:v>54851.112000000001</c:v>
                </c:pt>
                <c:pt idx="10">
                  <c:v>54973.148999999998</c:v>
                </c:pt>
                <c:pt idx="11">
                  <c:v>55084.12</c:v>
                </c:pt>
                <c:pt idx="12">
                  <c:v>55244.21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C86D-4DF8-A18D-A69725BF1E71}"/>
            </c:ext>
          </c:extLst>
        </c:ser>
        <c:ser>
          <c:idx val="7"/>
          <c:order val="5"/>
          <c:tx>
            <c:strRef>
              <c:f>Sheet1!$F$81</c:f>
              <c:strCache>
                <c:ptCount val="1"/>
                <c:pt idx="0">
                  <c:v>1975, woman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Sheet1!$G$73:$S$73</c:f>
              <c:numCache>
                <c:formatCode>General</c:formatCode>
                <c:ptCount val="13"/>
                <c:pt idx="0">
                  <c:v>28</c:v>
                </c:pt>
                <c:pt idx="1">
                  <c:v>29</c:v>
                </c:pt>
                <c:pt idx="2">
                  <c:v>30</c:v>
                </c:pt>
                <c:pt idx="3">
                  <c:v>31</c:v>
                </c:pt>
                <c:pt idx="4">
                  <c:v>32</c:v>
                </c:pt>
                <c:pt idx="5">
                  <c:v>33</c:v>
                </c:pt>
                <c:pt idx="6">
                  <c:v>34</c:v>
                </c:pt>
                <c:pt idx="7">
                  <c:v>35</c:v>
                </c:pt>
                <c:pt idx="8">
                  <c:v>36</c:v>
                </c:pt>
                <c:pt idx="9">
                  <c:v>37</c:v>
                </c:pt>
                <c:pt idx="10">
                  <c:v>38</c:v>
                </c:pt>
                <c:pt idx="11">
                  <c:v>39</c:v>
                </c:pt>
                <c:pt idx="12">
                  <c:v>40</c:v>
                </c:pt>
              </c:numCache>
            </c:numRef>
          </c:cat>
          <c:val>
            <c:numRef>
              <c:f>Sheet1!$G$81:$S$81</c:f>
              <c:numCache>
                <c:formatCode>###0.0000</c:formatCode>
                <c:ptCount val="13"/>
                <c:pt idx="0">
                  <c:v>41777.898000000001</c:v>
                </c:pt>
                <c:pt idx="1">
                  <c:v>42525.364000000001</c:v>
                </c:pt>
                <c:pt idx="2">
                  <c:v>42698.718000000001</c:v>
                </c:pt>
                <c:pt idx="3">
                  <c:v>44226.014999999999</c:v>
                </c:pt>
                <c:pt idx="4">
                  <c:v>45723.468999999997</c:v>
                </c:pt>
                <c:pt idx="5">
                  <c:v>46998.644</c:v>
                </c:pt>
                <c:pt idx="6">
                  <c:v>43546.705999999998</c:v>
                </c:pt>
                <c:pt idx="7">
                  <c:v>44093.678999999996</c:v>
                </c:pt>
                <c:pt idx="8">
                  <c:v>49313.824999999997</c:v>
                </c:pt>
                <c:pt idx="9">
                  <c:v>51871.482000000004</c:v>
                </c:pt>
                <c:pt idx="10">
                  <c:v>53058.36</c:v>
                </c:pt>
                <c:pt idx="11">
                  <c:v>54776.116000000002</c:v>
                </c:pt>
                <c:pt idx="12">
                  <c:v>55118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C86D-4DF8-A18D-A69725BF1E71}"/>
            </c:ext>
          </c:extLst>
        </c:ser>
        <c:ser>
          <c:idx val="3"/>
          <c:order val="6"/>
          <c:tx>
            <c:strRef>
              <c:f>Sheet1!$F$77</c:f>
              <c:strCache>
                <c:ptCount val="1"/>
                <c:pt idx="0">
                  <c:v>1965, woman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Sheet1!$G$73:$S$73</c:f>
              <c:numCache>
                <c:formatCode>General</c:formatCode>
                <c:ptCount val="13"/>
                <c:pt idx="0">
                  <c:v>28</c:v>
                </c:pt>
                <c:pt idx="1">
                  <c:v>29</c:v>
                </c:pt>
                <c:pt idx="2">
                  <c:v>30</c:v>
                </c:pt>
                <c:pt idx="3">
                  <c:v>31</c:v>
                </c:pt>
                <c:pt idx="4">
                  <c:v>32</c:v>
                </c:pt>
                <c:pt idx="5">
                  <c:v>33</c:v>
                </c:pt>
                <c:pt idx="6">
                  <c:v>34</c:v>
                </c:pt>
                <c:pt idx="7">
                  <c:v>35</c:v>
                </c:pt>
                <c:pt idx="8">
                  <c:v>36</c:v>
                </c:pt>
                <c:pt idx="9">
                  <c:v>37</c:v>
                </c:pt>
                <c:pt idx="10">
                  <c:v>38</c:v>
                </c:pt>
                <c:pt idx="11">
                  <c:v>39</c:v>
                </c:pt>
                <c:pt idx="12">
                  <c:v>40</c:v>
                </c:pt>
              </c:numCache>
            </c:numRef>
          </c:cat>
          <c:val>
            <c:numRef>
              <c:f>Sheet1!$G$77:$S$77</c:f>
              <c:numCache>
                <c:formatCode>###0.0000</c:formatCode>
                <c:ptCount val="13"/>
                <c:pt idx="0">
                  <c:v>30994.44</c:v>
                </c:pt>
                <c:pt idx="1">
                  <c:v>35405.754999999997</c:v>
                </c:pt>
                <c:pt idx="2">
                  <c:v>36616.629999999997</c:v>
                </c:pt>
                <c:pt idx="3">
                  <c:v>36580.660000000003</c:v>
                </c:pt>
                <c:pt idx="4">
                  <c:v>40062.705000000002</c:v>
                </c:pt>
                <c:pt idx="5">
                  <c:v>42343.644</c:v>
                </c:pt>
                <c:pt idx="6">
                  <c:v>42932.898000000001</c:v>
                </c:pt>
                <c:pt idx="7">
                  <c:v>45913.686000000002</c:v>
                </c:pt>
                <c:pt idx="8">
                  <c:v>52844.375</c:v>
                </c:pt>
                <c:pt idx="9">
                  <c:v>51114.366000000002</c:v>
                </c:pt>
                <c:pt idx="10">
                  <c:v>51519.087</c:v>
                </c:pt>
                <c:pt idx="11">
                  <c:v>54061.042000000001</c:v>
                </c:pt>
                <c:pt idx="12">
                  <c:v>52835.345999999998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C86D-4DF8-A18D-A69725BF1E71}"/>
            </c:ext>
          </c:extLst>
        </c:ser>
        <c:ser>
          <c:idx val="1"/>
          <c:order val="7"/>
          <c:tx>
            <c:strRef>
              <c:f>Sheet1!$F$75</c:f>
              <c:strCache>
                <c:ptCount val="1"/>
                <c:pt idx="0">
                  <c:v>1960, woman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Sheet1!$G$73:$S$73</c:f>
              <c:numCache>
                <c:formatCode>General</c:formatCode>
                <c:ptCount val="13"/>
                <c:pt idx="0">
                  <c:v>28</c:v>
                </c:pt>
                <c:pt idx="1">
                  <c:v>29</c:v>
                </c:pt>
                <c:pt idx="2">
                  <c:v>30</c:v>
                </c:pt>
                <c:pt idx="3">
                  <c:v>31</c:v>
                </c:pt>
                <c:pt idx="4">
                  <c:v>32</c:v>
                </c:pt>
                <c:pt idx="5">
                  <c:v>33</c:v>
                </c:pt>
                <c:pt idx="6">
                  <c:v>34</c:v>
                </c:pt>
                <c:pt idx="7">
                  <c:v>35</c:v>
                </c:pt>
                <c:pt idx="8">
                  <c:v>36</c:v>
                </c:pt>
                <c:pt idx="9">
                  <c:v>37</c:v>
                </c:pt>
                <c:pt idx="10">
                  <c:v>38</c:v>
                </c:pt>
                <c:pt idx="11">
                  <c:v>39</c:v>
                </c:pt>
                <c:pt idx="12">
                  <c:v>40</c:v>
                </c:pt>
              </c:numCache>
            </c:numRef>
          </c:cat>
          <c:val>
            <c:numRef>
              <c:f>Sheet1!$G$75:$S$75</c:f>
              <c:numCache>
                <c:formatCode>###0.0000</c:formatCode>
                <c:ptCount val="13"/>
                <c:pt idx="0">
                  <c:v>27883.103999999999</c:v>
                </c:pt>
                <c:pt idx="1">
                  <c:v>29761.379000000001</c:v>
                </c:pt>
                <c:pt idx="2">
                  <c:v>34773.72</c:v>
                </c:pt>
                <c:pt idx="3">
                  <c:v>35169.915000000001</c:v>
                </c:pt>
                <c:pt idx="4">
                  <c:v>35252.322</c:v>
                </c:pt>
                <c:pt idx="5">
                  <c:v>36656.120000000003</c:v>
                </c:pt>
                <c:pt idx="6">
                  <c:v>39690.665000000001</c:v>
                </c:pt>
                <c:pt idx="7">
                  <c:v>43716.14</c:v>
                </c:pt>
                <c:pt idx="8">
                  <c:v>40810.370000000003</c:v>
                </c:pt>
                <c:pt idx="9">
                  <c:v>42110.694000000003</c:v>
                </c:pt>
                <c:pt idx="10">
                  <c:v>42168.525000000001</c:v>
                </c:pt>
                <c:pt idx="11">
                  <c:v>45311.008000000002</c:v>
                </c:pt>
                <c:pt idx="12">
                  <c:v>49533.120000000003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C86D-4DF8-A18D-A69725BF1E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59018824"/>
        <c:axId val="559019152"/>
      </c:lineChart>
      <c:catAx>
        <c:axId val="559018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59019152"/>
        <c:crosses val="autoZero"/>
        <c:auto val="1"/>
        <c:lblAlgn val="ctr"/>
        <c:lblOffset val="100"/>
        <c:noMultiLvlLbl val="0"/>
      </c:catAx>
      <c:valAx>
        <c:axId val="559019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0.00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59018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fi-FI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200428331990564E-2"/>
          <c:y val="8.3090570740117761E-2"/>
          <c:w val="0.6090673574818336"/>
          <c:h val="0.6033041266634499"/>
        </c:manualLayout>
      </c:layout>
      <c:barChart>
        <c:barDir val="col"/>
        <c:grouping val="percentStacked"/>
        <c:varyColors val="0"/>
        <c:ser>
          <c:idx val="4"/>
          <c:order val="0"/>
          <c:tx>
            <c:strRef>
              <c:f>Sheet1!$E$61</c:f>
              <c:strCache>
                <c:ptCount val="1"/>
                <c:pt idx="0">
                  <c:v>Not employed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multiLvlStrRef>
              <c:f>Sheet1!$F$54:$I$56</c:f>
              <c:multiLvlStrCache>
                <c:ptCount val="4"/>
                <c:lvl>
                  <c:pt idx="0">
                    <c:v>Age 30</c:v>
                  </c:pt>
                  <c:pt idx="1">
                    <c:v>Age 40</c:v>
                  </c:pt>
                  <c:pt idx="2">
                    <c:v>Age 30</c:v>
                  </c:pt>
                  <c:pt idx="3">
                    <c:v>Age 40</c:v>
                  </c:pt>
                </c:lvl>
                <c:lvl>
                  <c:pt idx="0">
                    <c:v>Men</c:v>
                  </c:pt>
                  <c:pt idx="2">
                    <c:v>Women</c:v>
                  </c:pt>
                </c:lvl>
                <c:lvl>
                  <c:pt idx="0">
                    <c:v>Bachelors'degree</c:v>
                  </c:pt>
                </c:lvl>
              </c:multiLvlStrCache>
            </c:multiLvlStrRef>
          </c:cat>
          <c:val>
            <c:numRef>
              <c:f>Sheet1!$F$61:$I$61</c:f>
              <c:numCache>
                <c:formatCode>###0%</c:formatCode>
                <c:ptCount val="4"/>
                <c:pt idx="1">
                  <c:v>5.1821862348178101E-2</c:v>
                </c:pt>
                <c:pt idx="3">
                  <c:v>7.7881619937694699E-2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FF-4FCE-B55A-8D7EC3115B82}"/>
            </c:ext>
          </c:extLst>
        </c:ser>
        <c:ser>
          <c:idx val="3"/>
          <c:order val="1"/>
          <c:tx>
            <c:strRef>
              <c:f>Sheet1!$E$60</c:f>
              <c:strCache>
                <c:ptCount val="1"/>
                <c:pt idx="0">
                  <c:v>4–9 Other positions (Plant  machine operators, Clerical workers)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Sheet1!$F$54:$I$56</c:f>
              <c:multiLvlStrCache>
                <c:ptCount val="4"/>
                <c:lvl>
                  <c:pt idx="0">
                    <c:v>Age 30</c:v>
                  </c:pt>
                  <c:pt idx="1">
                    <c:v>Age 40</c:v>
                  </c:pt>
                  <c:pt idx="2">
                    <c:v>Age 30</c:v>
                  </c:pt>
                  <c:pt idx="3">
                    <c:v>Age 40</c:v>
                  </c:pt>
                </c:lvl>
                <c:lvl>
                  <c:pt idx="0">
                    <c:v>Men</c:v>
                  </c:pt>
                  <c:pt idx="2">
                    <c:v>Women</c:v>
                  </c:pt>
                </c:lvl>
                <c:lvl>
                  <c:pt idx="0">
                    <c:v>Bachelors'degree</c:v>
                  </c:pt>
                </c:lvl>
              </c:multiLvlStrCache>
            </c:multiLvlStrRef>
          </c:cat>
          <c:val>
            <c:numRef>
              <c:f>Sheet1!$F$60:$I$60</c:f>
              <c:numCache>
                <c:formatCode>###0%</c:formatCode>
                <c:ptCount val="4"/>
                <c:pt idx="0">
                  <c:v>0.16548902937895099</c:v>
                </c:pt>
                <c:pt idx="1">
                  <c:v>0.138461538461538</c:v>
                </c:pt>
                <c:pt idx="2">
                  <c:v>0.19273743016759801</c:v>
                </c:pt>
                <c:pt idx="3">
                  <c:v>0.14953271028037399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DFF-4FCE-B55A-8D7EC3115B82}"/>
            </c:ext>
          </c:extLst>
        </c:ser>
        <c:ser>
          <c:idx val="2"/>
          <c:order val="2"/>
          <c:tx>
            <c:strRef>
              <c:f>Sheet1!$E$59</c:f>
              <c:strCache>
                <c:ptCount val="1"/>
                <c:pt idx="0">
                  <c:v>3 Technicians and associate professionals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Sheet1!$F$54:$I$56</c:f>
              <c:multiLvlStrCache>
                <c:ptCount val="4"/>
                <c:lvl>
                  <c:pt idx="0">
                    <c:v>Age 30</c:v>
                  </c:pt>
                  <c:pt idx="1">
                    <c:v>Age 40</c:v>
                  </c:pt>
                  <c:pt idx="2">
                    <c:v>Age 30</c:v>
                  </c:pt>
                  <c:pt idx="3">
                    <c:v>Age 40</c:v>
                  </c:pt>
                </c:lvl>
                <c:lvl>
                  <c:pt idx="0">
                    <c:v>Men</c:v>
                  </c:pt>
                  <c:pt idx="2">
                    <c:v>Women</c:v>
                  </c:pt>
                </c:lvl>
                <c:lvl>
                  <c:pt idx="0">
                    <c:v>Bachelors'degree</c:v>
                  </c:pt>
                </c:lvl>
              </c:multiLvlStrCache>
            </c:multiLvlStrRef>
          </c:cat>
          <c:val>
            <c:numRef>
              <c:f>Sheet1!$F$59:$I$59</c:f>
              <c:numCache>
                <c:formatCode>###0%</c:formatCode>
                <c:ptCount val="4"/>
                <c:pt idx="0">
                  <c:v>0.43733730011156602</c:v>
                </c:pt>
                <c:pt idx="1">
                  <c:v>0.28421052631578902</c:v>
                </c:pt>
                <c:pt idx="2">
                  <c:v>0.50279329608938605</c:v>
                </c:pt>
                <c:pt idx="3">
                  <c:v>0.370716510903427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DFF-4FCE-B55A-8D7EC3115B82}"/>
            </c:ext>
          </c:extLst>
        </c:ser>
        <c:ser>
          <c:idx val="1"/>
          <c:order val="3"/>
          <c:tx>
            <c:strRef>
              <c:f>Sheet1!$E$58</c:f>
              <c:strCache>
                <c:ptCount val="1"/>
                <c:pt idx="0">
                  <c:v>2 Professionals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Sheet1!$F$54:$I$56</c:f>
              <c:multiLvlStrCache>
                <c:ptCount val="4"/>
                <c:lvl>
                  <c:pt idx="0">
                    <c:v>Age 30</c:v>
                  </c:pt>
                  <c:pt idx="1">
                    <c:v>Age 40</c:v>
                  </c:pt>
                  <c:pt idx="2">
                    <c:v>Age 30</c:v>
                  </c:pt>
                  <c:pt idx="3">
                    <c:v>Age 40</c:v>
                  </c:pt>
                </c:lvl>
                <c:lvl>
                  <c:pt idx="0">
                    <c:v>Men</c:v>
                  </c:pt>
                  <c:pt idx="2">
                    <c:v>Women</c:v>
                  </c:pt>
                </c:lvl>
                <c:lvl>
                  <c:pt idx="0">
                    <c:v>Bachelors'degree</c:v>
                  </c:pt>
                </c:lvl>
              </c:multiLvlStrCache>
            </c:multiLvlStrRef>
          </c:cat>
          <c:val>
            <c:numRef>
              <c:f>Sheet1!$F$58:$I$58</c:f>
              <c:numCache>
                <c:formatCode>###0%</c:formatCode>
                <c:ptCount val="4"/>
                <c:pt idx="0">
                  <c:v>0.36816660468575702</c:v>
                </c:pt>
                <c:pt idx="1">
                  <c:v>0.43603238866396798</c:v>
                </c:pt>
                <c:pt idx="2">
                  <c:v>0.28770949720670402</c:v>
                </c:pt>
                <c:pt idx="3">
                  <c:v>0.36448598130841098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DFF-4FCE-B55A-8D7EC3115B82}"/>
            </c:ext>
          </c:extLst>
        </c:ser>
        <c:ser>
          <c:idx val="0"/>
          <c:order val="4"/>
          <c:tx>
            <c:strRef>
              <c:f>Sheet1!$E$57</c:f>
              <c:strCache>
                <c:ptCount val="1"/>
                <c:pt idx="0">
                  <c:v>1 Managers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Sheet1!$F$54:$I$56</c:f>
              <c:multiLvlStrCache>
                <c:ptCount val="4"/>
                <c:lvl>
                  <c:pt idx="0">
                    <c:v>Age 30</c:v>
                  </c:pt>
                  <c:pt idx="1">
                    <c:v>Age 40</c:v>
                  </c:pt>
                  <c:pt idx="2">
                    <c:v>Age 30</c:v>
                  </c:pt>
                  <c:pt idx="3">
                    <c:v>Age 40</c:v>
                  </c:pt>
                </c:lvl>
                <c:lvl>
                  <c:pt idx="0">
                    <c:v>Men</c:v>
                  </c:pt>
                  <c:pt idx="2">
                    <c:v>Women</c:v>
                  </c:pt>
                </c:lvl>
                <c:lvl>
                  <c:pt idx="0">
                    <c:v>Bachelors'degree</c:v>
                  </c:pt>
                </c:lvl>
              </c:multiLvlStrCache>
            </c:multiLvlStrRef>
          </c:cat>
          <c:val>
            <c:numRef>
              <c:f>Sheet1!$F$57:$I$57</c:f>
              <c:numCache>
                <c:formatCode>###0%</c:formatCode>
                <c:ptCount val="4"/>
                <c:pt idx="0">
                  <c:v>2.9007065823726301E-2</c:v>
                </c:pt>
                <c:pt idx="1">
                  <c:v>8.9473684210526302E-2</c:v>
                </c:pt>
                <c:pt idx="2">
                  <c:v>1.6759776536312901E-2</c:v>
                </c:pt>
                <c:pt idx="3">
                  <c:v>3.7383177570093497E-2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DFF-4FCE-B55A-8D7EC3115B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10111784"/>
        <c:axId val="410110800"/>
      </c:barChart>
      <c:catAx>
        <c:axId val="410111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10110800"/>
        <c:crosses val="autoZero"/>
        <c:auto val="1"/>
        <c:lblAlgn val="ctr"/>
        <c:lblOffset val="100"/>
        <c:noMultiLvlLbl val="0"/>
      </c:catAx>
      <c:valAx>
        <c:axId val="410110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10111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67936999713268154"/>
          <c:y val="5.7270927563550435E-2"/>
          <c:w val="0.31147668588903271"/>
          <c:h val="0.7489000524607709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 sz="1050"/>
      </a:pPr>
      <a:endParaRPr lang="fi-FI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88521114494556E-2"/>
          <c:y val="7.7803175623641641E-2"/>
          <c:w val="0.61912526952437585"/>
          <c:h val="0.65974930728506553"/>
        </c:manualLayout>
      </c:layout>
      <c:barChart>
        <c:barDir val="col"/>
        <c:grouping val="percentStacked"/>
        <c:varyColors val="0"/>
        <c:ser>
          <c:idx val="4"/>
          <c:order val="0"/>
          <c:tx>
            <c:strRef>
              <c:f>Sheet1!$K$61</c:f>
              <c:strCache>
                <c:ptCount val="1"/>
                <c:pt idx="0">
                  <c:v>Not employed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Sheet1!$L$54:$O$56</c:f>
              <c:multiLvlStrCache>
                <c:ptCount val="4"/>
                <c:lvl>
                  <c:pt idx="0">
                    <c:v>Age 30</c:v>
                  </c:pt>
                  <c:pt idx="1">
                    <c:v>Age 40</c:v>
                  </c:pt>
                  <c:pt idx="2">
                    <c:v>Age 30</c:v>
                  </c:pt>
                  <c:pt idx="3">
                    <c:v>Age 40</c:v>
                  </c:pt>
                </c:lvl>
                <c:lvl>
                  <c:pt idx="0">
                    <c:v>Men</c:v>
                  </c:pt>
                  <c:pt idx="2">
                    <c:v>Women</c:v>
                  </c:pt>
                </c:lvl>
                <c:lvl>
                  <c:pt idx="0">
                    <c:v>Master's, PhD Degrees</c:v>
                  </c:pt>
                </c:lvl>
              </c:multiLvlStrCache>
            </c:multiLvlStrRef>
          </c:cat>
          <c:val>
            <c:numRef>
              <c:f>Sheet1!$L$61:$O$61</c:f>
              <c:numCache>
                <c:formatCode>###0%</c:formatCode>
                <c:ptCount val="4"/>
                <c:pt idx="1">
                  <c:v>5.1261187957689199E-2</c:v>
                </c:pt>
                <c:pt idx="3">
                  <c:v>7.2784810126582306E-2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3F-46F1-9FB5-DBD74CBC1059}"/>
            </c:ext>
          </c:extLst>
        </c:ser>
        <c:ser>
          <c:idx val="3"/>
          <c:order val="1"/>
          <c:tx>
            <c:strRef>
              <c:f>Sheet1!$K$60</c:f>
              <c:strCache>
                <c:ptCount val="1"/>
                <c:pt idx="0">
                  <c:v>4–9 Other positions (Plant  machine operators, Clerical workers)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Sheet1!$L$54:$O$56</c:f>
              <c:multiLvlStrCache>
                <c:ptCount val="4"/>
                <c:lvl>
                  <c:pt idx="0">
                    <c:v>Age 30</c:v>
                  </c:pt>
                  <c:pt idx="1">
                    <c:v>Age 40</c:v>
                  </c:pt>
                  <c:pt idx="2">
                    <c:v>Age 30</c:v>
                  </c:pt>
                  <c:pt idx="3">
                    <c:v>Age 40</c:v>
                  </c:pt>
                </c:lvl>
                <c:lvl>
                  <c:pt idx="0">
                    <c:v>Men</c:v>
                  </c:pt>
                  <c:pt idx="2">
                    <c:v>Women</c:v>
                  </c:pt>
                </c:lvl>
                <c:lvl>
                  <c:pt idx="0">
                    <c:v>Master's, PhD Degrees</c:v>
                  </c:pt>
                </c:lvl>
              </c:multiLvlStrCache>
            </c:multiLvlStrRef>
          </c:cat>
          <c:val>
            <c:numRef>
              <c:f>Sheet1!$L$60:$O$60</c:f>
              <c:numCache>
                <c:formatCode>###0%</c:formatCode>
                <c:ptCount val="4"/>
                <c:pt idx="0">
                  <c:v>3.9396479463537297E-2</c:v>
                </c:pt>
                <c:pt idx="1">
                  <c:v>9.7640358014646107E-3</c:v>
                </c:pt>
                <c:pt idx="2">
                  <c:v>3.4482758620689703E-2</c:v>
                </c:pt>
                <c:pt idx="3">
                  <c:v>2.8481012658227799E-2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73F-46F1-9FB5-DBD74CBC1059}"/>
            </c:ext>
          </c:extLst>
        </c:ser>
        <c:ser>
          <c:idx val="2"/>
          <c:order val="2"/>
          <c:tx>
            <c:strRef>
              <c:f>Sheet1!$K$59</c:f>
              <c:strCache>
                <c:ptCount val="1"/>
                <c:pt idx="0">
                  <c:v>3 Technicians and associate professionals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Sheet1!$L$54:$O$56</c:f>
              <c:multiLvlStrCache>
                <c:ptCount val="4"/>
                <c:lvl>
                  <c:pt idx="0">
                    <c:v>Age 30</c:v>
                  </c:pt>
                  <c:pt idx="1">
                    <c:v>Age 40</c:v>
                  </c:pt>
                  <c:pt idx="2">
                    <c:v>Age 30</c:v>
                  </c:pt>
                  <c:pt idx="3">
                    <c:v>Age 40</c:v>
                  </c:pt>
                </c:lvl>
                <c:lvl>
                  <c:pt idx="0">
                    <c:v>Men</c:v>
                  </c:pt>
                  <c:pt idx="2">
                    <c:v>Women</c:v>
                  </c:pt>
                </c:lvl>
                <c:lvl>
                  <c:pt idx="0">
                    <c:v>Master's, PhD Degrees</c:v>
                  </c:pt>
                </c:lvl>
              </c:multiLvlStrCache>
            </c:multiLvlStrRef>
          </c:cat>
          <c:val>
            <c:numRef>
              <c:f>Sheet1!$L$59:$O$59</c:f>
              <c:numCache>
                <c:formatCode>###0%</c:formatCode>
                <c:ptCount val="4"/>
                <c:pt idx="0">
                  <c:v>0.283319362950545</c:v>
                </c:pt>
                <c:pt idx="1">
                  <c:v>0.12855980471928399</c:v>
                </c:pt>
                <c:pt idx="2">
                  <c:v>0.31661442006269602</c:v>
                </c:pt>
                <c:pt idx="3">
                  <c:v>0.15506329113924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73F-46F1-9FB5-DBD74CBC1059}"/>
            </c:ext>
          </c:extLst>
        </c:ser>
        <c:ser>
          <c:idx val="1"/>
          <c:order val="3"/>
          <c:tx>
            <c:strRef>
              <c:f>Sheet1!$K$58</c:f>
              <c:strCache>
                <c:ptCount val="1"/>
                <c:pt idx="0">
                  <c:v>2 Professionals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Sheet1!$L$54:$O$56</c:f>
              <c:multiLvlStrCache>
                <c:ptCount val="4"/>
                <c:lvl>
                  <c:pt idx="0">
                    <c:v>Age 30</c:v>
                  </c:pt>
                  <c:pt idx="1">
                    <c:v>Age 40</c:v>
                  </c:pt>
                  <c:pt idx="2">
                    <c:v>Age 30</c:v>
                  </c:pt>
                  <c:pt idx="3">
                    <c:v>Age 40</c:v>
                  </c:pt>
                </c:lvl>
                <c:lvl>
                  <c:pt idx="0">
                    <c:v>Men</c:v>
                  </c:pt>
                  <c:pt idx="2">
                    <c:v>Women</c:v>
                  </c:pt>
                </c:lvl>
                <c:lvl>
                  <c:pt idx="0">
                    <c:v>Master's, PhD Degrees</c:v>
                  </c:pt>
                </c:lvl>
              </c:multiLvlStrCache>
            </c:multiLvlStrRef>
          </c:cat>
          <c:val>
            <c:numRef>
              <c:f>Sheet1!$L$58:$O$58</c:f>
              <c:numCache>
                <c:formatCode>###0%</c:formatCode>
                <c:ptCount val="4"/>
                <c:pt idx="0">
                  <c:v>0.613579212070411</c:v>
                </c:pt>
                <c:pt idx="1">
                  <c:v>0.55980471928397102</c:v>
                </c:pt>
                <c:pt idx="2">
                  <c:v>0.58934169278996895</c:v>
                </c:pt>
                <c:pt idx="3">
                  <c:v>0.636075949367089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73F-46F1-9FB5-DBD74CBC1059}"/>
            </c:ext>
          </c:extLst>
        </c:ser>
        <c:ser>
          <c:idx val="0"/>
          <c:order val="4"/>
          <c:tx>
            <c:strRef>
              <c:f>Sheet1!$K$57</c:f>
              <c:strCache>
                <c:ptCount val="1"/>
                <c:pt idx="0">
                  <c:v>1 Managers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Sheet1!$L$54:$O$56</c:f>
              <c:multiLvlStrCache>
                <c:ptCount val="4"/>
                <c:lvl>
                  <c:pt idx="0">
                    <c:v>Age 30</c:v>
                  </c:pt>
                  <c:pt idx="1">
                    <c:v>Age 40</c:v>
                  </c:pt>
                  <c:pt idx="2">
                    <c:v>Age 30</c:v>
                  </c:pt>
                  <c:pt idx="3">
                    <c:v>Age 40</c:v>
                  </c:pt>
                </c:lvl>
                <c:lvl>
                  <c:pt idx="0">
                    <c:v>Men</c:v>
                  </c:pt>
                  <c:pt idx="2">
                    <c:v>Women</c:v>
                  </c:pt>
                </c:lvl>
                <c:lvl>
                  <c:pt idx="0">
                    <c:v>Master's, PhD Degrees</c:v>
                  </c:pt>
                </c:lvl>
              </c:multiLvlStrCache>
            </c:multiLvlStrRef>
          </c:cat>
          <c:val>
            <c:numRef>
              <c:f>Sheet1!$L$57:$O$57</c:f>
              <c:numCache>
                <c:formatCode>###0%</c:formatCode>
                <c:ptCount val="4"/>
                <c:pt idx="0">
                  <c:v>6.3704945515507094E-2</c:v>
                </c:pt>
                <c:pt idx="1">
                  <c:v>0.25061025223759198</c:v>
                </c:pt>
                <c:pt idx="2">
                  <c:v>5.9561128526645801E-2</c:v>
                </c:pt>
                <c:pt idx="3">
                  <c:v>0.107594936708861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73F-46F1-9FB5-DBD74CBC10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70257872"/>
        <c:axId val="670265416"/>
      </c:barChart>
      <c:catAx>
        <c:axId val="670257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0265416"/>
        <c:crosses val="autoZero"/>
        <c:auto val="1"/>
        <c:lblAlgn val="ctr"/>
        <c:lblOffset val="100"/>
        <c:noMultiLvlLbl val="0"/>
      </c:catAx>
      <c:valAx>
        <c:axId val="670265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70257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68903848117383493"/>
          <c:y val="4.6360686138154847E-2"/>
          <c:w val="0.29166819822579387"/>
          <c:h val="0.8941054243219597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 sz="1050"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9835E-0D0A-4FD0-A8DE-D86B5486A3AC}" type="datetimeFigureOut">
              <a:rPr lang="fi-FI" smtClean="0"/>
              <a:t>7.11.2019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7A9F45-AD38-4CA8-AA40-4C0A983CE5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900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A9F45-AD38-4CA8-AA40-4C0A983CE579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40409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A9F45-AD38-4CA8-AA40-4C0A983CE579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81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A9F45-AD38-4CA8-AA40-4C0A983CE579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75575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A9F45-AD38-4CA8-AA40-4C0A983CE579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33220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A9F45-AD38-4CA8-AA40-4C0A983CE579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07566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How </a:t>
            </a:r>
            <a:r>
              <a:rPr lang="fi-FI" dirty="0" err="1"/>
              <a:t>does</a:t>
            </a:r>
            <a:r>
              <a:rPr lang="fi-FI" dirty="0"/>
              <a:t> </a:t>
            </a:r>
            <a:r>
              <a:rPr lang="fi-FI" dirty="0" err="1"/>
              <a:t>gender</a:t>
            </a:r>
            <a:r>
              <a:rPr lang="fi-FI" dirty="0"/>
              <a:t> </a:t>
            </a:r>
            <a:r>
              <a:rPr lang="fi-FI" dirty="0" err="1"/>
              <a:t>compare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other</a:t>
            </a:r>
            <a:r>
              <a:rPr lang="fi-FI" dirty="0"/>
              <a:t> </a:t>
            </a:r>
            <a:r>
              <a:rPr lang="fi-FI" dirty="0" err="1"/>
              <a:t>sources</a:t>
            </a:r>
            <a:r>
              <a:rPr lang="fi-FI" dirty="0"/>
              <a:t> of </a:t>
            </a:r>
            <a:r>
              <a:rPr lang="fi-FI" dirty="0" err="1"/>
              <a:t>income</a:t>
            </a:r>
            <a:r>
              <a:rPr lang="fi-FI" dirty="0"/>
              <a:t> </a:t>
            </a:r>
            <a:r>
              <a:rPr lang="fi-FI" dirty="0" err="1"/>
              <a:t>differentials</a:t>
            </a:r>
            <a:r>
              <a:rPr lang="fi-FI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A9F45-AD38-4CA8-AA40-4C0A983CE579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91742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One </a:t>
            </a:r>
            <a:r>
              <a:rPr lang="fi-FI" dirty="0" err="1"/>
              <a:t>explanation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A9F45-AD38-4CA8-AA40-4C0A983CE579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4662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gender revolution is by no means complete in Finnish families’ (</a:t>
            </a:r>
            <a:r>
              <a:rPr lang="en-US" dirty="0" err="1"/>
              <a:t>Miettinen</a:t>
            </a:r>
            <a:r>
              <a:rPr lang="en-US" dirty="0"/>
              <a:t> </a:t>
            </a:r>
            <a:r>
              <a:rPr lang="en-US" i="1" dirty="0"/>
              <a:t>et al</a:t>
            </a:r>
            <a:r>
              <a:rPr lang="en-US" dirty="0"/>
              <a:t>. 2011, p. 474)</a:t>
            </a:r>
          </a:p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A9F45-AD38-4CA8-AA40-4C0A983CE579}" type="slidenum">
              <a:rPr lang="fi-FI" smtClean="0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24516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A9F45-AD38-4CA8-AA40-4C0A983CE579}" type="slidenum">
              <a:rPr lang="fi-FI" smtClean="0"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5651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A9F45-AD38-4CA8-AA40-4C0A983CE579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29857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/>
              <a:t>Why</a:t>
            </a:r>
            <a:r>
              <a:rPr lang="fi-FI" dirty="0"/>
              <a:t> I </a:t>
            </a:r>
            <a:r>
              <a:rPr lang="fi-FI" dirty="0" err="1"/>
              <a:t>formulated</a:t>
            </a:r>
            <a:r>
              <a:rPr lang="fi-FI" dirty="0"/>
              <a:t> it </a:t>
            </a:r>
            <a:r>
              <a:rPr lang="fi-FI" dirty="0" err="1"/>
              <a:t>his</a:t>
            </a:r>
            <a:r>
              <a:rPr lang="fi-FI" dirty="0"/>
              <a:t> </a:t>
            </a:r>
            <a:r>
              <a:rPr lang="fi-FI" dirty="0" err="1"/>
              <a:t>way</a:t>
            </a:r>
            <a:r>
              <a:rPr lang="fi-FI" dirty="0"/>
              <a:t> is </a:t>
            </a:r>
            <a:r>
              <a:rPr lang="fi-FI" dirty="0" err="1"/>
              <a:t>that</a:t>
            </a:r>
            <a:r>
              <a:rPr lang="fi-FI" dirty="0"/>
              <a:t> for </a:t>
            </a:r>
            <a:r>
              <a:rPr lang="fi-FI" dirty="0" err="1"/>
              <a:t>example</a:t>
            </a:r>
            <a:r>
              <a:rPr lang="fi-FI" dirty="0"/>
              <a:t> for Finland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outstanding</a:t>
            </a:r>
            <a:r>
              <a:rPr lang="fi-FI" dirty="0"/>
              <a:t> </a:t>
            </a:r>
            <a:r>
              <a:rPr lang="fi-FI" dirty="0" err="1"/>
              <a:t>register</a:t>
            </a:r>
            <a:r>
              <a:rPr lang="fi-FI" dirty="0"/>
              <a:t> </a:t>
            </a:r>
            <a:r>
              <a:rPr lang="fi-FI" dirty="0" err="1"/>
              <a:t>material</a:t>
            </a:r>
            <a:r>
              <a:rPr lang="fi-FI" dirty="0"/>
              <a:t> as </a:t>
            </a:r>
            <a:r>
              <a:rPr lang="fi-FI" dirty="0" err="1"/>
              <a:t>well</a:t>
            </a:r>
            <a:r>
              <a:rPr lang="fi-FI" dirty="0"/>
              <a:t> as </a:t>
            </a:r>
            <a:r>
              <a:rPr lang="fi-FI" dirty="0" err="1"/>
              <a:t>more</a:t>
            </a:r>
            <a:r>
              <a:rPr lang="fi-FI" dirty="0"/>
              <a:t> and </a:t>
            </a:r>
            <a:r>
              <a:rPr lang="fi-FI" dirty="0" err="1"/>
              <a:t>more</a:t>
            </a:r>
            <a:r>
              <a:rPr lang="fi-FI" dirty="0"/>
              <a:t> </a:t>
            </a:r>
            <a:r>
              <a:rPr lang="fi-FI" dirty="0" err="1"/>
              <a:t>research</a:t>
            </a:r>
            <a:r>
              <a:rPr lang="fi-FI" dirty="0"/>
              <a:t> on </a:t>
            </a:r>
            <a:r>
              <a:rPr lang="fi-FI" dirty="0" err="1"/>
              <a:t>careers</a:t>
            </a:r>
            <a:r>
              <a:rPr lang="fi-FI" dirty="0"/>
              <a:t> and </a:t>
            </a:r>
            <a:r>
              <a:rPr lang="fi-FI" dirty="0" err="1"/>
              <a:t>it’s</a:t>
            </a:r>
            <a:r>
              <a:rPr lang="fi-FI" dirty="0"/>
              <a:t> </a:t>
            </a:r>
            <a:r>
              <a:rPr lang="fi-FI" dirty="0" err="1"/>
              <a:t>quite</a:t>
            </a:r>
            <a:r>
              <a:rPr lang="fi-FI" dirty="0"/>
              <a:t> </a:t>
            </a:r>
            <a:r>
              <a:rPr lang="fi-FI" dirty="0" err="1"/>
              <a:t>clear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theres</a:t>
            </a:r>
            <a:r>
              <a:rPr lang="fi-FI" dirty="0"/>
              <a:t>’ a </a:t>
            </a:r>
            <a:r>
              <a:rPr lang="fi-FI" dirty="0" err="1"/>
              <a:t>lot</a:t>
            </a:r>
            <a:r>
              <a:rPr lang="fi-FI" dirty="0"/>
              <a:t> of </a:t>
            </a:r>
            <a:r>
              <a:rPr lang="fi-FI" dirty="0" err="1"/>
              <a:t>continuity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even</a:t>
            </a:r>
            <a:r>
              <a:rPr lang="fi-FI" dirty="0"/>
              <a:t> </a:t>
            </a:r>
            <a:r>
              <a:rPr lang="fi-FI" dirty="0" err="1"/>
              <a:t>improvement</a:t>
            </a:r>
            <a:r>
              <a:rPr lang="fi-FI" dirty="0"/>
              <a:t> in </a:t>
            </a:r>
            <a:r>
              <a:rPr lang="fi-FI" dirty="0" err="1"/>
              <a:t>work</a:t>
            </a:r>
            <a:r>
              <a:rPr lang="fi-FI" dirty="0"/>
              <a:t> </a:t>
            </a:r>
            <a:r>
              <a:rPr lang="fi-FI" dirty="0" err="1"/>
              <a:t>careers</a:t>
            </a:r>
            <a:r>
              <a:rPr lang="fi-FI" dirty="0"/>
              <a:t> </a:t>
            </a:r>
            <a:r>
              <a:rPr lang="fi-FI" dirty="0" err="1"/>
              <a:t>also</a:t>
            </a:r>
            <a:r>
              <a:rPr lang="fi-FI" dirty="0"/>
              <a:t> </a:t>
            </a:r>
            <a:r>
              <a:rPr lang="fi-FI" dirty="0" err="1"/>
              <a:t>internationally</a:t>
            </a:r>
            <a:r>
              <a:rPr lang="fi-FI" dirty="0"/>
              <a:t> </a:t>
            </a:r>
            <a:r>
              <a:rPr lang="fi-FI" dirty="0" err="1"/>
              <a:t>but</a:t>
            </a:r>
            <a:r>
              <a:rPr lang="fi-FI" dirty="0"/>
              <a:t> 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same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almost</a:t>
            </a:r>
            <a:r>
              <a:rPr lang="fi-FI" dirty="0"/>
              <a:t> </a:t>
            </a:r>
            <a:r>
              <a:rPr lang="fi-FI" dirty="0" err="1"/>
              <a:t>everyday</a:t>
            </a:r>
            <a:r>
              <a:rPr lang="fi-FI" dirty="0"/>
              <a:t> </a:t>
            </a:r>
            <a:r>
              <a:rPr lang="fi-FI" dirty="0" err="1"/>
              <a:t>read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newspapers</a:t>
            </a:r>
            <a:r>
              <a:rPr lang="fi-FI" dirty="0"/>
              <a:t> </a:t>
            </a:r>
            <a:r>
              <a:rPr lang="fi-FI" dirty="0" err="1"/>
              <a:t>how</a:t>
            </a:r>
            <a:r>
              <a:rPr lang="fi-FI" dirty="0"/>
              <a:t> </a:t>
            </a:r>
            <a:r>
              <a:rPr lang="fi-FI" dirty="0" err="1"/>
              <a:t>careers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assumed</a:t>
            </a:r>
            <a:r>
              <a:rPr lang="fi-FI" dirty="0"/>
              <a:t> to </a:t>
            </a:r>
            <a:r>
              <a:rPr lang="fi-FI" dirty="0" err="1"/>
              <a:t>become</a:t>
            </a:r>
            <a:r>
              <a:rPr lang="fi-FI" dirty="0"/>
              <a:t> </a:t>
            </a:r>
            <a:r>
              <a:rPr lang="fi-FI" dirty="0" err="1"/>
              <a:t>more</a:t>
            </a:r>
            <a:r>
              <a:rPr lang="fi-FI" dirty="0"/>
              <a:t> </a:t>
            </a:r>
            <a:r>
              <a:rPr lang="fi-FI" dirty="0" err="1"/>
              <a:t>fragmented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everything</a:t>
            </a:r>
            <a:r>
              <a:rPr lang="fi-FI" dirty="0"/>
              <a:t> </a:t>
            </a:r>
            <a:r>
              <a:rPr lang="fi-FI" dirty="0" err="1"/>
              <a:t>changes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labour market. </a:t>
            </a:r>
            <a:r>
              <a:rPr lang="fi-FI" dirty="0" err="1"/>
              <a:t>That’s</a:t>
            </a:r>
            <a:r>
              <a:rPr lang="fi-FI" dirty="0"/>
              <a:t> just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true</a:t>
            </a:r>
            <a:r>
              <a:rPr lang="fi-FI" dirty="0"/>
              <a:t> for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majority</a:t>
            </a:r>
            <a:r>
              <a:rPr lang="fi-FI" dirty="0"/>
              <a:t>.  </a:t>
            </a:r>
          </a:p>
          <a:p>
            <a:endParaRPr lang="fi-FI" dirty="0"/>
          </a:p>
          <a:p>
            <a:r>
              <a:rPr lang="fi-FI" dirty="0" err="1"/>
              <a:t>Meanwhile</a:t>
            </a:r>
            <a:r>
              <a:rPr lang="fi-FI" dirty="0"/>
              <a:t>, </a:t>
            </a:r>
            <a:r>
              <a:rPr lang="fi-FI" dirty="0" err="1"/>
              <a:t>there</a:t>
            </a:r>
            <a:r>
              <a:rPr lang="fi-FI" dirty="0"/>
              <a:t> is a </a:t>
            </a:r>
            <a:r>
              <a:rPr lang="fi-FI" dirty="0" err="1"/>
              <a:t>lot</a:t>
            </a:r>
            <a:r>
              <a:rPr lang="fi-FI" dirty="0"/>
              <a:t> </a:t>
            </a:r>
            <a:r>
              <a:rPr lang="fi-FI" dirty="0" err="1"/>
              <a:t>inequality</a:t>
            </a:r>
            <a:r>
              <a:rPr lang="fi-FI" dirty="0"/>
              <a:t>, </a:t>
            </a: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has</a:t>
            </a:r>
            <a:r>
              <a:rPr lang="fi-FI" dirty="0"/>
              <a:t> </a:t>
            </a:r>
            <a:r>
              <a:rPr lang="fi-FI" dirty="0" err="1"/>
              <a:t>always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 and some </a:t>
            </a:r>
            <a:r>
              <a:rPr lang="fi-FI" dirty="0" err="1"/>
              <a:t>groups</a:t>
            </a:r>
            <a:r>
              <a:rPr lang="fi-FI" dirty="0"/>
              <a:t> of </a:t>
            </a:r>
            <a:r>
              <a:rPr lang="fi-FI" dirty="0" err="1"/>
              <a:t>people</a:t>
            </a:r>
            <a:r>
              <a:rPr lang="fi-FI" dirty="0"/>
              <a:t> </a:t>
            </a:r>
            <a:r>
              <a:rPr lang="fi-FI" dirty="0" err="1"/>
              <a:t>face</a:t>
            </a:r>
            <a:r>
              <a:rPr lang="fi-FI" dirty="0"/>
              <a:t> </a:t>
            </a:r>
            <a:r>
              <a:rPr lang="fi-FI" dirty="0" err="1"/>
              <a:t>new</a:t>
            </a:r>
            <a:r>
              <a:rPr lang="fi-FI" dirty="0"/>
              <a:t> </a:t>
            </a:r>
            <a:r>
              <a:rPr lang="fi-FI" dirty="0" err="1"/>
              <a:t>types</a:t>
            </a:r>
            <a:r>
              <a:rPr lang="fi-FI" dirty="0"/>
              <a:t> of </a:t>
            </a:r>
            <a:r>
              <a:rPr lang="fi-FI" dirty="0" err="1"/>
              <a:t>inequalities</a:t>
            </a:r>
            <a:r>
              <a:rPr lang="fi-FI" dirty="0"/>
              <a:t> </a:t>
            </a:r>
            <a:r>
              <a:rPr lang="fi-FI" dirty="0" err="1"/>
              <a:t>but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must</a:t>
            </a:r>
            <a:r>
              <a:rPr lang="fi-FI" dirty="0"/>
              <a:t> </a:t>
            </a:r>
            <a:r>
              <a:rPr lang="fi-FI" dirty="0" err="1"/>
              <a:t>remember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that’s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way</a:t>
            </a:r>
            <a:r>
              <a:rPr lang="fi-FI" dirty="0"/>
              <a:t> it </a:t>
            </a:r>
            <a:r>
              <a:rPr lang="fi-FI" dirty="0" err="1"/>
              <a:t>has</a:t>
            </a:r>
            <a:r>
              <a:rPr lang="fi-FI" dirty="0"/>
              <a:t> </a:t>
            </a:r>
            <a:r>
              <a:rPr lang="fi-FI" dirty="0" err="1"/>
              <a:t>always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.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message</a:t>
            </a:r>
            <a:r>
              <a:rPr lang="fi-FI" dirty="0"/>
              <a:t>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summed</a:t>
            </a:r>
            <a:r>
              <a:rPr lang="fi-FI" dirty="0"/>
              <a:t> </a:t>
            </a:r>
            <a:r>
              <a:rPr lang="fi-FI" dirty="0" err="1"/>
              <a:t>up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must</a:t>
            </a:r>
            <a:r>
              <a:rPr lang="fi-FI" dirty="0"/>
              <a:t> </a:t>
            </a:r>
            <a:r>
              <a:rPr lang="fi-FI" dirty="0" err="1"/>
              <a:t>continue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battle</a:t>
            </a:r>
            <a:r>
              <a:rPr lang="fi-FI" dirty="0"/>
              <a:t> in a </a:t>
            </a:r>
            <a:r>
              <a:rPr lang="fi-FI" dirty="0" err="1"/>
              <a:t>way</a:t>
            </a:r>
            <a:r>
              <a:rPr lang="fi-FI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A9F45-AD38-4CA8-AA40-4C0A983CE579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3152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A9F45-AD38-4CA8-AA40-4C0A983CE579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81164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/>
              <a:t>Majority</a:t>
            </a:r>
            <a:r>
              <a:rPr lang="fi-FI" dirty="0"/>
              <a:t> of </a:t>
            </a:r>
            <a:r>
              <a:rPr lang="fi-FI" dirty="0" err="1"/>
              <a:t>men</a:t>
            </a:r>
            <a:r>
              <a:rPr lang="fi-FI" dirty="0"/>
              <a:t> in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cohorts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bachelor </a:t>
            </a:r>
            <a:r>
              <a:rPr lang="fi-FI" dirty="0" err="1"/>
              <a:t>level</a:t>
            </a:r>
            <a:r>
              <a:rPr lang="fi-FI" dirty="0"/>
              <a:t> </a:t>
            </a:r>
            <a:r>
              <a:rPr lang="fi-FI" dirty="0" err="1"/>
              <a:t>education</a:t>
            </a:r>
            <a:r>
              <a:rPr lang="fi-FI" dirty="0"/>
              <a:t>, </a:t>
            </a:r>
            <a:r>
              <a:rPr lang="fi-FI" dirty="0" err="1"/>
              <a:t>probably</a:t>
            </a:r>
            <a:r>
              <a:rPr lang="fi-FI" dirty="0"/>
              <a:t> </a:t>
            </a:r>
            <a:r>
              <a:rPr lang="fi-FI" dirty="0" err="1"/>
              <a:t>engineers</a:t>
            </a:r>
            <a:endParaRPr lang="fi-FI" dirty="0"/>
          </a:p>
          <a:p>
            <a:r>
              <a:rPr lang="fi-FI" dirty="0" err="1"/>
              <a:t>Overall</a:t>
            </a:r>
            <a:r>
              <a:rPr lang="fi-FI" dirty="0"/>
              <a:t> </a:t>
            </a:r>
            <a:r>
              <a:rPr lang="fi-FI" dirty="0" err="1"/>
              <a:t>women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a </a:t>
            </a:r>
            <a:r>
              <a:rPr lang="fi-FI" dirty="0" err="1"/>
              <a:t>minority</a:t>
            </a:r>
            <a:r>
              <a:rPr lang="fi-FI" dirty="0"/>
              <a:t> </a:t>
            </a:r>
            <a:r>
              <a:rPr lang="fi-FI" dirty="0" err="1"/>
              <a:t>but</a:t>
            </a:r>
            <a:r>
              <a:rPr lang="fi-FI" dirty="0"/>
              <a:t> 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same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clearly</a:t>
            </a:r>
            <a:r>
              <a:rPr lang="fi-FI" dirty="0"/>
              <a:t> </a:t>
            </a:r>
            <a:r>
              <a:rPr lang="fi-FI" dirty="0" err="1"/>
              <a:t>better</a:t>
            </a:r>
            <a:r>
              <a:rPr lang="fi-FI" dirty="0"/>
              <a:t> </a:t>
            </a:r>
            <a:r>
              <a:rPr lang="fi-FI" dirty="0" err="1"/>
              <a:t>educated</a:t>
            </a:r>
            <a:r>
              <a:rPr lang="fi-FI" dirty="0"/>
              <a:t> </a:t>
            </a:r>
            <a:r>
              <a:rPr lang="fi-FI" dirty="0" err="1"/>
              <a:t>than</a:t>
            </a:r>
            <a:r>
              <a:rPr lang="fi-FI" dirty="0"/>
              <a:t> </a:t>
            </a:r>
            <a:r>
              <a:rPr lang="fi-FI" dirty="0" err="1"/>
              <a:t>men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A9F45-AD38-4CA8-AA40-4C0A983CE579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65328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A9F45-AD38-4CA8-AA40-4C0A983CE579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77816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A9F45-AD38-4CA8-AA40-4C0A983CE579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24459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A9F45-AD38-4CA8-AA40-4C0A983CE579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44904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7A9F45-AD38-4CA8-AA40-4C0A983CE579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7129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047D8E0-A351-41E4-A9C7-D9FF4C11DB68}" type="datetime1">
              <a:rPr lang="fi-FI" smtClean="0"/>
              <a:t>7.11.2019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Nimi 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C7F75A-BD31-4FFC-BBA3-8E4B84B9E42F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8784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BCAF-D7EE-4333-B9A6-56F9ACDC1248}" type="datetime1">
              <a:rPr lang="fi-FI" smtClean="0"/>
              <a:t>7.11.2019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9966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0292E-FF92-4A61-BF9B-2FCF638F82F2}" type="datetime1">
              <a:rPr lang="fi-FI" smtClean="0"/>
              <a:t>7.11.2019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5608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7172056" y="5"/>
            <a:ext cx="1971944" cy="672147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176963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6549E2-7702-49B4-B586-4C164E68E473}" type="datetime1">
              <a:rPr lang="fi-FI" smtClean="0"/>
              <a:t>7.11.2019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Nimi </a:t>
            </a:r>
            <a:endParaRPr lang="fi-FI" dirty="0"/>
          </a:p>
        </p:txBody>
      </p:sp>
      <p:sp>
        <p:nvSpPr>
          <p:cNvPr id="9" name="Freeform 8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C7F75A-BD31-4FFC-BBA3-8E4B84B9E42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287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156A2B5-802F-4131-8EC0-122C6AC3F6EA}" type="datetime1">
              <a:rPr lang="fi-FI" smtClean="0"/>
              <a:t>7.11.2019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Nimi 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C7F75A-BD31-4FFC-BBA3-8E4B84B9E42F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4588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7172056" y="5"/>
            <a:ext cx="1971944" cy="672147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7388173-DB90-49E4-8B3C-5F137EF07DEE}" type="datetime1">
              <a:rPr lang="fi-FI" smtClean="0"/>
              <a:t>7.11.2019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Nimi 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C7F75A-BD31-4FFC-BBA3-8E4B84B9E42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Freeform 10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2501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7172056" y="5"/>
            <a:ext cx="1971944" cy="672147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D14EE-3A85-48FF-9E1B-E2C38C53DC87}" type="datetime1">
              <a:rPr lang="fi-FI" smtClean="0"/>
              <a:t>7.11.2019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Freeform 11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>
            <a:lvl1pPr>
              <a:defRPr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241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7172056" y="5"/>
            <a:ext cx="1971944" cy="672147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0085-41F1-457C-99B2-92B1C3DAE74A}" type="datetime1">
              <a:rPr lang="fi-FI" smtClean="0"/>
              <a:t>7.11.2019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  <p:sp>
        <p:nvSpPr>
          <p:cNvPr id="8" name="Freeform 7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10960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085DE-8660-42ED-A8D7-C4AB9BA8DDE8}" type="datetime1">
              <a:rPr lang="fi-FI" smtClean="0"/>
              <a:t>7.11.2019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  <p:sp>
        <p:nvSpPr>
          <p:cNvPr id="7" name="Freeform 6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</p:spTree>
    <p:extLst>
      <p:ext uri="{BB962C8B-B14F-4D97-AF65-F5344CB8AC3E}">
        <p14:creationId xmlns:p14="http://schemas.microsoft.com/office/powerpoint/2010/main" val="961949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7172056" y="5"/>
            <a:ext cx="1971944" cy="672147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5FC08-2380-4A95-9797-BA2F3B4AD8C7}" type="datetime1">
              <a:rPr lang="fi-FI" smtClean="0"/>
              <a:t>7.11.2019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Freeform 9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468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10B3-8D86-4216-A2E5-F2F51B350FBB}" type="datetime1">
              <a:rPr lang="fi-FI" smtClean="0"/>
              <a:t>7.11.2019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5581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4D5DD67F-F4BF-4CA7-9E6D-60C405C736C2}" type="datetime1">
              <a:rPr lang="fi-FI" smtClean="0"/>
              <a:t>7.11.2019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fi-FI"/>
              <a:t>Nimi 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F7C7F75A-BD31-4FFC-BBA3-8E4B84B9E42F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01828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Satu.ojala@tuni.fi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49" y="355600"/>
            <a:ext cx="5162551" cy="4634951"/>
          </a:xfrm>
        </p:spPr>
        <p:txBody>
          <a:bodyPr>
            <a:noAutofit/>
          </a:bodyPr>
          <a:lstStyle/>
          <a:p>
            <a:pPr algn="l"/>
            <a:r>
              <a:rPr lang="en-US" sz="3200" b="1" dirty="0"/>
              <a:t>Income development among highly educated women in STEM: estimating the effects of gender and family formation in four cohorts</a:t>
            </a:r>
            <a:br>
              <a:rPr lang="en-US" sz="2000" b="1" dirty="0"/>
            </a:br>
            <a:br>
              <a:rPr lang="en-US" sz="3200" b="1" dirty="0"/>
            </a:br>
            <a:r>
              <a:rPr lang="en-US" sz="1800" b="1" dirty="0"/>
              <a:t>Satu Ojala</a:t>
            </a:r>
            <a:r>
              <a:rPr lang="en-US" sz="1800" dirty="0"/>
              <a:t>, </a:t>
            </a:r>
            <a:r>
              <a:rPr lang="en-US" sz="1800" i="1" dirty="0"/>
              <a:t>Tampere University TU</a:t>
            </a:r>
            <a:br>
              <a:rPr lang="en-US" sz="1800" i="1" dirty="0"/>
            </a:br>
            <a:r>
              <a:rPr lang="en-US" sz="1800" b="1" dirty="0"/>
              <a:t>Susanna </a:t>
            </a:r>
            <a:r>
              <a:rPr lang="en-US" sz="1800" b="1" dirty="0" err="1"/>
              <a:t>Bairoh</a:t>
            </a:r>
            <a:r>
              <a:rPr lang="en-US" sz="1800" i="1" dirty="0"/>
              <a:t>, Academic Engineers and Architects in Finland TEK</a:t>
            </a:r>
            <a:br>
              <a:rPr lang="en-US" sz="1800" dirty="0"/>
            </a:br>
            <a:r>
              <a:rPr lang="en-US" sz="1800" b="1" dirty="0" err="1"/>
              <a:t>Aart</a:t>
            </a:r>
            <a:r>
              <a:rPr lang="en-US" sz="1800" b="1" dirty="0"/>
              <a:t>-Jan </a:t>
            </a:r>
            <a:r>
              <a:rPr lang="en-US" sz="1800" b="1" dirty="0" err="1"/>
              <a:t>Riekhoff</a:t>
            </a:r>
            <a:r>
              <a:rPr lang="en-US" sz="1800" dirty="0"/>
              <a:t>, </a:t>
            </a:r>
            <a:r>
              <a:rPr lang="en-US" sz="1800" i="1" dirty="0"/>
              <a:t>The Finnish Centre for Pensions ETK</a:t>
            </a:r>
            <a:endParaRPr lang="fi-FI" sz="2000" i="1" dirty="0">
              <a:solidFill>
                <a:srgbClr val="008080"/>
              </a:solidFill>
              <a:ea typeface="Futura" panose="02020800000000000000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74267" y="3961691"/>
            <a:ext cx="3369733" cy="1305679"/>
          </a:xfrm>
        </p:spPr>
        <p:txBody>
          <a:bodyPr>
            <a:noAutofit/>
          </a:bodyPr>
          <a:lstStyle/>
          <a:p>
            <a:r>
              <a:rPr lang="fi-FI" sz="1800" dirty="0" err="1">
                <a:solidFill>
                  <a:srgbClr val="008080"/>
                </a:solidFill>
                <a:ea typeface="Futura" panose="02020800000000000000" pitchFamily="18" charset="0"/>
              </a:rPr>
              <a:t>Fragmented</a:t>
            </a:r>
            <a:r>
              <a:rPr lang="fi-FI" sz="1800" dirty="0">
                <a:solidFill>
                  <a:srgbClr val="008080"/>
                </a:solidFill>
                <a:ea typeface="Futura" panose="02020800000000000000" pitchFamily="18" charset="0"/>
              </a:rPr>
              <a:t> </a:t>
            </a:r>
            <a:r>
              <a:rPr lang="fi-FI" sz="1800" dirty="0" err="1">
                <a:solidFill>
                  <a:srgbClr val="008080"/>
                </a:solidFill>
                <a:ea typeface="Futura" panose="02020800000000000000" pitchFamily="18" charset="0"/>
              </a:rPr>
              <a:t>Work</a:t>
            </a:r>
            <a:r>
              <a:rPr lang="fi-FI" sz="1800" dirty="0">
                <a:solidFill>
                  <a:srgbClr val="008080"/>
                </a:solidFill>
                <a:ea typeface="Futura" panose="02020800000000000000" pitchFamily="18" charset="0"/>
              </a:rPr>
              <a:t> </a:t>
            </a:r>
            <a:r>
              <a:rPr lang="fi-FI" sz="1800" dirty="0" err="1">
                <a:solidFill>
                  <a:srgbClr val="008080"/>
                </a:solidFill>
                <a:ea typeface="Futura" panose="02020800000000000000" pitchFamily="18" charset="0"/>
              </a:rPr>
              <a:t>Careers</a:t>
            </a:r>
            <a:r>
              <a:rPr lang="fi-FI" sz="1800" dirty="0">
                <a:solidFill>
                  <a:srgbClr val="008080"/>
                </a:solidFill>
                <a:ea typeface="Futura" panose="02020800000000000000" pitchFamily="18" charset="0"/>
              </a:rPr>
              <a:t>? </a:t>
            </a:r>
            <a:r>
              <a:rPr lang="fi-FI" sz="1800" dirty="0">
                <a:ea typeface="Futura" panose="02020800000000000000" pitchFamily="18" charset="0"/>
              </a:rPr>
              <a:t>Project </a:t>
            </a:r>
            <a:r>
              <a:rPr lang="fi-FI" sz="1800" dirty="0" err="1">
                <a:ea typeface="Futura" panose="02020800000000000000" pitchFamily="18" charset="0"/>
              </a:rPr>
              <a:t>funded</a:t>
            </a:r>
            <a:r>
              <a:rPr lang="fi-FI" sz="1800" dirty="0">
                <a:ea typeface="Futura" panose="02020800000000000000" pitchFamily="18" charset="0"/>
              </a:rPr>
              <a:t> </a:t>
            </a:r>
            <a:r>
              <a:rPr lang="fi-FI" sz="1800" dirty="0" err="1">
                <a:ea typeface="Futura" panose="02020800000000000000" pitchFamily="18" charset="0"/>
              </a:rPr>
              <a:t>by</a:t>
            </a:r>
            <a:r>
              <a:rPr lang="fi-FI" sz="1800" dirty="0">
                <a:ea typeface="Futura" panose="02020800000000000000" pitchFamily="18" charset="0"/>
              </a:rPr>
              <a:t> </a:t>
            </a:r>
            <a:r>
              <a:rPr lang="fi-FI" sz="1800" dirty="0" err="1">
                <a:ea typeface="Futura" panose="02020800000000000000" pitchFamily="18" charset="0"/>
              </a:rPr>
              <a:t>the</a:t>
            </a:r>
            <a:r>
              <a:rPr lang="fi-FI" sz="1800" dirty="0">
                <a:ea typeface="Futura" panose="02020800000000000000" pitchFamily="18" charset="0"/>
              </a:rPr>
              <a:t> </a:t>
            </a:r>
            <a:r>
              <a:rPr lang="fi-FI" sz="1800" dirty="0" err="1">
                <a:ea typeface="Futura" panose="02020800000000000000" pitchFamily="18" charset="0"/>
              </a:rPr>
              <a:t>Finnish</a:t>
            </a:r>
            <a:r>
              <a:rPr lang="fi-FI" sz="1800" dirty="0">
                <a:ea typeface="Futura" panose="02020800000000000000" pitchFamily="18" charset="0"/>
              </a:rPr>
              <a:t> </a:t>
            </a:r>
            <a:r>
              <a:rPr lang="fi-FI" sz="1800" dirty="0" err="1">
                <a:ea typeface="Futura" panose="02020800000000000000" pitchFamily="18" charset="0"/>
              </a:rPr>
              <a:t>Work</a:t>
            </a:r>
            <a:r>
              <a:rPr lang="fi-FI" sz="1800" dirty="0">
                <a:ea typeface="Futura" panose="02020800000000000000" pitchFamily="18" charset="0"/>
              </a:rPr>
              <a:t> Environment </a:t>
            </a:r>
            <a:r>
              <a:rPr lang="fi-FI" sz="1800" dirty="0" err="1">
                <a:ea typeface="Futura" panose="02020800000000000000" pitchFamily="18" charset="0"/>
              </a:rPr>
              <a:t>Fund</a:t>
            </a:r>
            <a:r>
              <a:rPr lang="fi-FI" sz="1800" dirty="0">
                <a:ea typeface="Futura" panose="02020800000000000000" pitchFamily="18" charset="0"/>
              </a:rPr>
              <a:t> </a:t>
            </a:r>
            <a:br>
              <a:rPr lang="fi-FI" sz="1800" dirty="0">
                <a:ea typeface="Futura" panose="02020800000000000000" pitchFamily="18" charset="0"/>
              </a:rPr>
            </a:br>
            <a:r>
              <a:rPr lang="fi-FI" sz="1600" dirty="0">
                <a:latin typeface="Arial" panose="020B0604020202020204" pitchFamily="34" charset="0"/>
                <a:cs typeface="Arial" panose="020B0604020202020204" pitchFamily="34" charset="0"/>
              </a:rPr>
              <a:t>2018–2020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38B78-3D25-4283-9C76-07E4DC7B6D0D}" type="datetime1">
              <a:rPr lang="fi-FI" smtClean="0"/>
              <a:t>7.11.2019</a:t>
            </a:fld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1</a:t>
            </a:fld>
            <a:endParaRPr lang="fi-FI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97" t="20230" r="-5097" b="27747"/>
          <a:stretch/>
        </p:blipFill>
        <p:spPr>
          <a:xfrm>
            <a:off x="5945024" y="5080685"/>
            <a:ext cx="2966605" cy="1091026"/>
          </a:xfrm>
          <a:prstGeom prst="rect">
            <a:avLst/>
          </a:prstGeom>
        </p:spPr>
      </p:pic>
      <p:pic>
        <p:nvPicPr>
          <p:cNvPr id="9" name="Picture 8" descr="D:\Satu\Työt\TSR Pirstoutuvatko työurat\WRC-logo ja teksti alla (fin).gif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3164" y="5277756"/>
            <a:ext cx="2099102" cy="78873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78781"/>
            <a:ext cx="3883855" cy="379277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90000"/>
              </a:prst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06" y="4990551"/>
            <a:ext cx="2758440" cy="1075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917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4E2B15-DA20-4423-87E2-9FFECCC7B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0085-41F1-457C-99B2-92B1C3DAE74A}" type="datetime1">
              <a:rPr lang="fi-FI" smtClean="0"/>
              <a:t>7.11.2019</a:t>
            </a:fld>
            <a:endParaRPr lang="fi-FI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71C19EF-5634-4A2C-844A-24357D18A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10</a:t>
            </a:fld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BBD775B-FBE8-49B8-9BF7-1F70B5568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3200" b="1" dirty="0" err="1"/>
              <a:t>Summed</a:t>
            </a:r>
            <a:r>
              <a:rPr lang="fi-FI" sz="3200" b="1" dirty="0"/>
              <a:t> median </a:t>
            </a:r>
            <a:r>
              <a:rPr lang="fi-FI" sz="3200" b="1" dirty="0" err="1"/>
              <a:t>income</a:t>
            </a:r>
            <a:r>
              <a:rPr lang="fi-FI" sz="3200" b="1" dirty="0"/>
              <a:t> </a:t>
            </a:r>
            <a:r>
              <a:rPr lang="fi-FI" sz="3200" b="1" dirty="0" err="1"/>
              <a:t>by</a:t>
            </a:r>
            <a:r>
              <a:rPr lang="fi-FI" sz="3200" b="1" dirty="0"/>
              <a:t> </a:t>
            </a:r>
            <a:r>
              <a:rPr lang="fi-FI" sz="3200" b="1" dirty="0" err="1"/>
              <a:t>study</a:t>
            </a:r>
            <a:r>
              <a:rPr lang="fi-FI" sz="3200" b="1" dirty="0"/>
              <a:t> </a:t>
            </a:r>
            <a:r>
              <a:rPr lang="fi-FI" sz="3200" b="1" dirty="0" err="1"/>
              <a:t>population</a:t>
            </a:r>
            <a:r>
              <a:rPr lang="fi-FI" sz="3200" b="1" dirty="0"/>
              <a:t>, </a:t>
            </a:r>
            <a:r>
              <a:rPr lang="fi-FI" sz="3200" b="1" dirty="0" err="1"/>
              <a:t>age</a:t>
            </a:r>
            <a:r>
              <a:rPr lang="fi-FI" sz="3200" b="1" dirty="0"/>
              <a:t> </a:t>
            </a:r>
            <a:r>
              <a:rPr lang="fi-FI" sz="3200" b="1" dirty="0" err="1"/>
              <a:t>yrs</a:t>
            </a:r>
            <a:r>
              <a:rPr lang="fi-FI" sz="3200" b="1" dirty="0"/>
              <a:t> 30–40, </a:t>
            </a:r>
            <a:r>
              <a:rPr lang="fi-FI" sz="3200" b="1" dirty="0" err="1"/>
              <a:t>by</a:t>
            </a:r>
            <a:r>
              <a:rPr lang="fi-FI" sz="3200" b="1" dirty="0"/>
              <a:t> </a:t>
            </a:r>
            <a:r>
              <a:rPr lang="fi-FI" sz="3200" b="1" dirty="0" err="1"/>
              <a:t>gender</a:t>
            </a:r>
            <a:endParaRPr lang="fi-FI" sz="3200" b="1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BF207C8-BB09-4E16-A8AA-8573B617A8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086019"/>
              </p:ext>
            </p:extLst>
          </p:nvPr>
        </p:nvGraphicFramePr>
        <p:xfrm>
          <a:off x="704850" y="1690689"/>
          <a:ext cx="7486650" cy="41512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5253">
                  <a:extLst>
                    <a:ext uri="{9D8B030D-6E8A-4147-A177-3AD203B41FA5}">
                      <a16:colId xmlns:a16="http://schemas.microsoft.com/office/drawing/2014/main" val="1914810895"/>
                    </a:ext>
                  </a:extLst>
                </a:gridCol>
                <a:gridCol w="1625253">
                  <a:extLst>
                    <a:ext uri="{9D8B030D-6E8A-4147-A177-3AD203B41FA5}">
                      <a16:colId xmlns:a16="http://schemas.microsoft.com/office/drawing/2014/main" val="2972133391"/>
                    </a:ext>
                  </a:extLst>
                </a:gridCol>
                <a:gridCol w="1273869">
                  <a:extLst>
                    <a:ext uri="{9D8B030D-6E8A-4147-A177-3AD203B41FA5}">
                      <a16:colId xmlns:a16="http://schemas.microsoft.com/office/drawing/2014/main" val="2307580303"/>
                    </a:ext>
                  </a:extLst>
                </a:gridCol>
                <a:gridCol w="1656829">
                  <a:extLst>
                    <a:ext uri="{9D8B030D-6E8A-4147-A177-3AD203B41FA5}">
                      <a16:colId xmlns:a16="http://schemas.microsoft.com/office/drawing/2014/main" val="456554692"/>
                    </a:ext>
                  </a:extLst>
                </a:gridCol>
                <a:gridCol w="1305446">
                  <a:extLst>
                    <a:ext uri="{9D8B030D-6E8A-4147-A177-3AD203B41FA5}">
                      <a16:colId xmlns:a16="http://schemas.microsoft.com/office/drawing/2014/main" val="344070138"/>
                    </a:ext>
                  </a:extLst>
                </a:gridCol>
              </a:tblGrid>
              <a:tr h="426509">
                <a:tc>
                  <a:txBody>
                    <a:bodyPr/>
                    <a:lstStyle/>
                    <a:p>
                      <a:pPr algn="l" fontAlgn="b"/>
                      <a:endParaRPr lang="fi-FI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1" u="none" strike="noStrike" dirty="0" err="1">
                          <a:effectLst/>
                          <a:latin typeface="+mn-lt"/>
                        </a:rPr>
                        <a:t>Bachelors</a:t>
                      </a:r>
                      <a:endParaRPr lang="fi-FI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1" i="0" u="none" strike="noStrike" dirty="0" err="1">
                          <a:effectLst/>
                          <a:latin typeface="+mn-lt"/>
                        </a:rPr>
                        <a:t>Women’s</a:t>
                      </a:r>
                      <a:r>
                        <a:rPr lang="fi-FI" sz="1600" b="1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fi-FI" sz="1600" b="1" i="0" u="none" strike="noStrike" dirty="0" err="1">
                          <a:effectLst/>
                          <a:latin typeface="+mn-lt"/>
                        </a:rPr>
                        <a:t>income</a:t>
                      </a:r>
                      <a:r>
                        <a:rPr lang="fi-FI" sz="1600" b="1" i="0" u="none" strike="noStrike" dirty="0">
                          <a:effectLst/>
                          <a:latin typeface="+mn-lt"/>
                        </a:rPr>
                        <a:t> / </a:t>
                      </a:r>
                      <a:r>
                        <a:rPr lang="fi-FI" sz="1600" b="1" i="0" u="none" strike="noStrike" dirty="0" err="1">
                          <a:effectLst/>
                          <a:latin typeface="+mn-lt"/>
                        </a:rPr>
                        <a:t>men’s</a:t>
                      </a:r>
                      <a:endParaRPr lang="fi-FI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b="1" u="none" strike="noStrike" dirty="0">
                          <a:effectLst/>
                          <a:latin typeface="+mn-lt"/>
                        </a:rPr>
                        <a:t>Masters &amp; </a:t>
                      </a:r>
                      <a:r>
                        <a:rPr lang="fi-FI" sz="1600" b="1" u="none" strike="noStrike" dirty="0" err="1">
                          <a:effectLst/>
                          <a:latin typeface="+mn-lt"/>
                        </a:rPr>
                        <a:t>Doctors</a:t>
                      </a:r>
                      <a:endParaRPr lang="fi-FI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r>
                        <a:rPr lang="fi-FI" sz="1600" b="1" i="0" u="none" strike="noStrike" dirty="0" err="1">
                          <a:effectLst/>
                          <a:latin typeface="+mn-lt"/>
                        </a:rPr>
                        <a:t>Women’s</a:t>
                      </a:r>
                      <a:r>
                        <a:rPr lang="fi-FI" sz="1600" b="1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fi-FI" sz="1600" b="1" i="0" u="none" strike="noStrike" dirty="0" err="1">
                          <a:effectLst/>
                          <a:latin typeface="+mn-lt"/>
                        </a:rPr>
                        <a:t>income</a:t>
                      </a:r>
                      <a:r>
                        <a:rPr lang="fi-FI" sz="1600" b="1" i="0" u="none" strike="noStrike" dirty="0">
                          <a:effectLst/>
                          <a:latin typeface="+mn-lt"/>
                        </a:rPr>
                        <a:t> / </a:t>
                      </a:r>
                      <a:r>
                        <a:rPr lang="fi-FI" sz="1600" b="1" i="0" u="none" strike="noStrike" dirty="0" err="1">
                          <a:effectLst/>
                          <a:latin typeface="+mn-lt"/>
                        </a:rPr>
                        <a:t>men’s</a:t>
                      </a:r>
                      <a:endParaRPr lang="fi-FI" sz="1600" b="1" dirty="0"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07515095"/>
                  </a:ext>
                </a:extLst>
              </a:tr>
              <a:tr h="426509">
                <a:tc>
                  <a:txBody>
                    <a:bodyPr/>
                    <a:lstStyle/>
                    <a:p>
                      <a:pPr algn="l" fontAlgn="t"/>
                      <a:r>
                        <a:rPr lang="fi-FI" sz="1600" b="1" u="none" strike="noStrike">
                          <a:effectLst/>
                          <a:latin typeface="+mn-lt"/>
                        </a:rPr>
                        <a:t>1960, man</a:t>
                      </a:r>
                      <a:endParaRPr lang="fi-FI" sz="1600" b="1" i="0" u="none" strike="noStrike">
                        <a:solidFill>
                          <a:srgbClr val="264A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  <a:latin typeface="+mn-lt"/>
                        </a:rPr>
                        <a:t>411,446€</a:t>
                      </a:r>
                      <a:endParaRPr lang="fi-FI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600" b="0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  <a:latin typeface="+mn-lt"/>
                        </a:rPr>
                        <a:t>569,574€</a:t>
                      </a:r>
                      <a:endParaRPr lang="fi-FI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600" b="0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05987567"/>
                  </a:ext>
                </a:extLst>
              </a:tr>
              <a:tr h="426509">
                <a:tc>
                  <a:txBody>
                    <a:bodyPr/>
                    <a:lstStyle/>
                    <a:p>
                      <a:pPr algn="l" fontAlgn="t"/>
                      <a:r>
                        <a:rPr lang="fi-FI" sz="1600" b="1" u="none" strike="noStrike">
                          <a:effectLst/>
                          <a:latin typeface="+mn-lt"/>
                        </a:rPr>
                        <a:t>1960, woman</a:t>
                      </a:r>
                      <a:endParaRPr lang="fi-FI" sz="1600" b="1" i="0" u="none" strike="noStrike">
                        <a:solidFill>
                          <a:srgbClr val="264A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  <a:latin typeface="+mn-lt"/>
                        </a:rPr>
                        <a:t>327,802€</a:t>
                      </a:r>
                      <a:endParaRPr lang="fi-FI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  <a:latin typeface="+mn-lt"/>
                        </a:rPr>
                        <a:t>80%</a:t>
                      </a:r>
                      <a:endParaRPr lang="fi-FI" sz="1600" b="0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  <a:latin typeface="+mn-lt"/>
                        </a:rPr>
                        <a:t>445,193€</a:t>
                      </a:r>
                      <a:endParaRPr lang="fi-FI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  <a:latin typeface="+mn-lt"/>
                        </a:rPr>
                        <a:t>78%</a:t>
                      </a:r>
                      <a:endParaRPr lang="fi-FI" sz="1600" b="0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64977680"/>
                  </a:ext>
                </a:extLst>
              </a:tr>
              <a:tr h="426509">
                <a:tc>
                  <a:txBody>
                    <a:bodyPr/>
                    <a:lstStyle/>
                    <a:p>
                      <a:pPr algn="l" fontAlgn="t"/>
                      <a:r>
                        <a:rPr lang="fi-FI" sz="1600" b="1" u="none" strike="noStrike">
                          <a:effectLst/>
                          <a:latin typeface="+mn-lt"/>
                        </a:rPr>
                        <a:t>1965, man</a:t>
                      </a:r>
                      <a:endParaRPr lang="fi-FI" sz="1600" b="1" i="0" u="none" strike="noStrike">
                        <a:solidFill>
                          <a:srgbClr val="264A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  <a:latin typeface="+mn-lt"/>
                        </a:rPr>
                        <a:t>463,911€</a:t>
                      </a:r>
                      <a:endParaRPr lang="fi-FI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600" b="0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  <a:latin typeface="+mn-lt"/>
                        </a:rPr>
                        <a:t>623,506€</a:t>
                      </a:r>
                      <a:endParaRPr lang="fi-FI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600" b="0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77458895"/>
                  </a:ext>
                </a:extLst>
              </a:tr>
              <a:tr h="426509">
                <a:tc>
                  <a:txBody>
                    <a:bodyPr/>
                    <a:lstStyle/>
                    <a:p>
                      <a:pPr algn="l" fontAlgn="t"/>
                      <a:r>
                        <a:rPr lang="fi-FI" sz="1600" b="1" u="none" strike="noStrike">
                          <a:effectLst/>
                          <a:latin typeface="+mn-lt"/>
                        </a:rPr>
                        <a:t>1965, woman</a:t>
                      </a:r>
                      <a:endParaRPr lang="fi-FI" sz="1600" b="1" i="0" u="none" strike="noStrike">
                        <a:solidFill>
                          <a:srgbClr val="264A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  <a:latin typeface="+mn-lt"/>
                        </a:rPr>
                        <a:t>373,800€</a:t>
                      </a:r>
                      <a:endParaRPr lang="fi-FI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  <a:latin typeface="+mn-lt"/>
                        </a:rPr>
                        <a:t>81%</a:t>
                      </a:r>
                      <a:endParaRPr lang="fi-FI" sz="1600" b="0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  <a:latin typeface="+mn-lt"/>
                        </a:rPr>
                        <a:t>506,824€</a:t>
                      </a:r>
                      <a:endParaRPr lang="fi-FI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  <a:latin typeface="+mn-lt"/>
                        </a:rPr>
                        <a:t>81%</a:t>
                      </a:r>
                      <a:endParaRPr lang="fi-FI" sz="1600" b="0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68075443"/>
                  </a:ext>
                </a:extLst>
              </a:tr>
              <a:tr h="426509">
                <a:tc>
                  <a:txBody>
                    <a:bodyPr/>
                    <a:lstStyle/>
                    <a:p>
                      <a:pPr algn="l" fontAlgn="t"/>
                      <a:r>
                        <a:rPr lang="fi-FI" sz="1600" b="1" u="none" strike="noStrike">
                          <a:effectLst/>
                          <a:latin typeface="+mn-lt"/>
                        </a:rPr>
                        <a:t>1970, man</a:t>
                      </a:r>
                      <a:endParaRPr lang="fi-FI" sz="1600" b="1" i="0" u="none" strike="noStrike">
                        <a:solidFill>
                          <a:srgbClr val="264A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  <a:latin typeface="+mn-lt"/>
                        </a:rPr>
                        <a:t>512,940€</a:t>
                      </a:r>
                      <a:endParaRPr lang="fi-FI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600" b="0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  <a:latin typeface="+mn-lt"/>
                        </a:rPr>
                        <a:t>678,950€</a:t>
                      </a:r>
                      <a:endParaRPr lang="fi-FI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600" b="0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03895905"/>
                  </a:ext>
                </a:extLst>
              </a:tr>
              <a:tr h="426509">
                <a:tc>
                  <a:txBody>
                    <a:bodyPr/>
                    <a:lstStyle/>
                    <a:p>
                      <a:pPr algn="l" fontAlgn="t"/>
                      <a:r>
                        <a:rPr lang="fi-FI" sz="1600" b="1" u="none" strike="noStrike">
                          <a:effectLst/>
                          <a:latin typeface="+mn-lt"/>
                        </a:rPr>
                        <a:t>1970, woman</a:t>
                      </a:r>
                      <a:endParaRPr lang="fi-FI" sz="1600" b="1" i="0" u="none" strike="noStrike">
                        <a:solidFill>
                          <a:srgbClr val="264A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  <a:latin typeface="+mn-lt"/>
                        </a:rPr>
                        <a:t>379,530€</a:t>
                      </a:r>
                      <a:endParaRPr lang="fi-FI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  <a:latin typeface="+mn-lt"/>
                        </a:rPr>
                        <a:t>74%</a:t>
                      </a:r>
                      <a:endParaRPr lang="fi-FI" sz="1600" b="0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  <a:latin typeface="+mn-lt"/>
                        </a:rPr>
                        <a:t>547,915€</a:t>
                      </a:r>
                      <a:endParaRPr lang="fi-FI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  <a:latin typeface="+mn-lt"/>
                        </a:rPr>
                        <a:t>81%</a:t>
                      </a:r>
                      <a:endParaRPr lang="fi-FI" sz="1600" b="0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45503594"/>
                  </a:ext>
                </a:extLst>
              </a:tr>
              <a:tr h="426509">
                <a:tc>
                  <a:txBody>
                    <a:bodyPr/>
                    <a:lstStyle/>
                    <a:p>
                      <a:pPr algn="l" fontAlgn="t"/>
                      <a:r>
                        <a:rPr lang="fi-FI" sz="1600" b="1" u="none" strike="noStrike">
                          <a:effectLst/>
                          <a:latin typeface="+mn-lt"/>
                        </a:rPr>
                        <a:t>1975, man</a:t>
                      </a:r>
                      <a:endParaRPr lang="fi-FI" sz="1600" b="1" i="0" u="none" strike="noStrike">
                        <a:solidFill>
                          <a:srgbClr val="264A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  <a:latin typeface="+mn-lt"/>
                        </a:rPr>
                        <a:t>546,805€</a:t>
                      </a:r>
                      <a:endParaRPr lang="fi-FI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600" b="0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  <a:latin typeface="+mn-lt"/>
                        </a:rPr>
                        <a:t>653,509€</a:t>
                      </a:r>
                      <a:endParaRPr lang="fi-FI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600" b="0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0698230"/>
                  </a:ext>
                </a:extLst>
              </a:tr>
              <a:tr h="426509">
                <a:tc>
                  <a:txBody>
                    <a:bodyPr/>
                    <a:lstStyle/>
                    <a:p>
                      <a:pPr algn="l" fontAlgn="t"/>
                      <a:r>
                        <a:rPr lang="fi-FI" sz="1600" b="1" u="none" strike="noStrike" dirty="0">
                          <a:effectLst/>
                          <a:latin typeface="+mn-lt"/>
                        </a:rPr>
                        <a:t>1975, </a:t>
                      </a:r>
                      <a:r>
                        <a:rPr lang="fi-FI" sz="1600" b="1" u="none" strike="noStrike" dirty="0" err="1">
                          <a:effectLst/>
                          <a:latin typeface="+mn-lt"/>
                        </a:rPr>
                        <a:t>woman</a:t>
                      </a:r>
                      <a:endParaRPr lang="fi-FI" sz="1600" b="1" i="0" u="none" strike="noStrike" dirty="0">
                        <a:solidFill>
                          <a:srgbClr val="264A6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  <a:latin typeface="+mn-lt"/>
                        </a:rPr>
                        <a:t>413,941€</a:t>
                      </a:r>
                      <a:endParaRPr lang="fi-FI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>
                          <a:effectLst/>
                          <a:latin typeface="+mn-lt"/>
                        </a:rPr>
                        <a:t>76%</a:t>
                      </a:r>
                      <a:endParaRPr lang="fi-FI" sz="1600" b="0" i="0" u="none" strike="noStrike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  <a:latin typeface="+mn-lt"/>
                        </a:rPr>
                        <a:t>531,425€</a:t>
                      </a:r>
                      <a:endParaRPr lang="fi-FI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600" u="none" strike="noStrike" dirty="0">
                          <a:effectLst/>
                          <a:latin typeface="+mn-lt"/>
                        </a:rPr>
                        <a:t>81%</a:t>
                      </a:r>
                      <a:endParaRPr lang="fi-FI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28490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0949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98D56C-9199-4FFA-ADFA-2FE284FDF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549E2-7702-49B4-B586-4C164E68E473}" type="datetime1">
              <a:rPr lang="fi-FI" smtClean="0"/>
              <a:t>7.11.2019</a:t>
            </a:fld>
            <a:endParaRPr lang="fi-FI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99EA7D8-97DA-47FA-9202-7014D4FC1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11</a:t>
            </a:fld>
            <a:endParaRPr lang="fi-FI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0C2140D-3C8A-42A8-89C9-0DB1E0D94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58824"/>
          </a:xfrm>
        </p:spPr>
        <p:txBody>
          <a:bodyPr>
            <a:noAutofit/>
          </a:bodyPr>
          <a:lstStyle/>
          <a:p>
            <a:r>
              <a:rPr lang="fi-FI" sz="2800" b="1" dirty="0" err="1"/>
              <a:t>Mixed</a:t>
            </a:r>
            <a:r>
              <a:rPr lang="fi-FI" sz="2800" b="1" dirty="0"/>
              <a:t> </a:t>
            </a:r>
            <a:r>
              <a:rPr lang="fi-FI" sz="2800" b="1" dirty="0" err="1"/>
              <a:t>modelling</a:t>
            </a:r>
            <a:r>
              <a:rPr lang="fi-FI" sz="2800" b="1" dirty="0"/>
              <a:t> to </a:t>
            </a:r>
            <a:r>
              <a:rPr lang="fi-FI" sz="2800" b="1" dirty="0" err="1"/>
              <a:t>estimate</a:t>
            </a:r>
            <a:r>
              <a:rPr lang="fi-FI" sz="2800" b="1" dirty="0"/>
              <a:t> </a:t>
            </a:r>
            <a:r>
              <a:rPr lang="fi-FI" sz="2800" b="1" dirty="0" err="1"/>
              <a:t>gender</a:t>
            </a:r>
            <a:r>
              <a:rPr lang="fi-FI" sz="2800" b="1" dirty="0"/>
              <a:t> </a:t>
            </a:r>
            <a:r>
              <a:rPr lang="fi-FI" sz="2800" b="1" dirty="0" err="1"/>
              <a:t>pay</a:t>
            </a:r>
            <a:r>
              <a:rPr lang="fi-FI" sz="2800" b="1" dirty="0"/>
              <a:t> </a:t>
            </a:r>
            <a:r>
              <a:rPr lang="fi-FI" sz="2800" b="1" dirty="0" err="1"/>
              <a:t>gap</a:t>
            </a:r>
            <a:r>
              <a:rPr lang="fi-FI" sz="2800" b="1" dirty="0"/>
              <a:t>: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D00066-9546-4486-B40C-1DE241ABC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00150"/>
            <a:ext cx="8229600" cy="4976813"/>
          </a:xfrm>
        </p:spPr>
        <p:txBody>
          <a:bodyPr>
            <a:normAutofit fontScale="92500" lnSpcReduction="20000"/>
          </a:bodyPr>
          <a:lstStyle/>
          <a:p>
            <a:r>
              <a:rPr lang="fi-FI" dirty="0" err="1"/>
              <a:t>Dependent</a:t>
            </a:r>
            <a:r>
              <a:rPr lang="fi-FI" dirty="0"/>
              <a:t>: </a:t>
            </a:r>
            <a:r>
              <a:rPr lang="fi-FI" dirty="0" err="1"/>
              <a:t>Income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employment</a:t>
            </a:r>
            <a:r>
              <a:rPr lang="fi-FI" dirty="0"/>
              <a:t> per </a:t>
            </a:r>
            <a:r>
              <a:rPr lang="fi-FI" dirty="0" err="1"/>
              <a:t>age</a:t>
            </a:r>
            <a:r>
              <a:rPr lang="fi-FI" dirty="0"/>
              <a:t> </a:t>
            </a:r>
            <a:r>
              <a:rPr lang="fi-FI" dirty="0" err="1"/>
              <a:t>year</a:t>
            </a:r>
            <a:r>
              <a:rPr lang="fi-FI" dirty="0"/>
              <a:t>  (</a:t>
            </a:r>
            <a:r>
              <a:rPr lang="fi-FI" dirty="0" err="1"/>
              <a:t>indexed</a:t>
            </a:r>
            <a:r>
              <a:rPr lang="fi-FI" dirty="0"/>
              <a:t>, </a:t>
            </a:r>
            <a:r>
              <a:rPr lang="fi-FI" dirty="0" err="1"/>
              <a:t>real</a:t>
            </a:r>
            <a:r>
              <a:rPr lang="fi-FI" dirty="0"/>
              <a:t> </a:t>
            </a:r>
            <a:r>
              <a:rPr lang="fi-FI" dirty="0" err="1"/>
              <a:t>value</a:t>
            </a:r>
            <a:r>
              <a:rPr lang="fi-FI" dirty="0"/>
              <a:t> in 2017, top-</a:t>
            </a:r>
            <a:r>
              <a:rPr lang="fi-FI" dirty="0" err="1"/>
              <a:t>coded</a:t>
            </a:r>
            <a:r>
              <a:rPr lang="fi-FI" dirty="0"/>
              <a:t> for </a:t>
            </a:r>
            <a:r>
              <a:rPr lang="fi-FI" dirty="0" err="1"/>
              <a:t>the</a:t>
            </a:r>
            <a:r>
              <a:rPr lang="fi-FI" dirty="0"/>
              <a:t> 99th </a:t>
            </a:r>
            <a:r>
              <a:rPr lang="fi-FI" dirty="0" err="1"/>
              <a:t>percentile</a:t>
            </a:r>
            <a:r>
              <a:rPr lang="fi-FI" dirty="0"/>
              <a:t>)</a:t>
            </a:r>
          </a:p>
          <a:p>
            <a:r>
              <a:rPr lang="fi-FI" dirty="0" err="1"/>
              <a:t>Model</a:t>
            </a:r>
            <a:r>
              <a:rPr lang="fi-FI" dirty="0"/>
              <a:t> 1. Time (11 </a:t>
            </a:r>
            <a:r>
              <a:rPr lang="fi-FI" dirty="0" err="1"/>
              <a:t>age</a:t>
            </a:r>
            <a:r>
              <a:rPr lang="fi-FI" dirty="0"/>
              <a:t> </a:t>
            </a:r>
            <a:r>
              <a:rPr lang="fi-FI" dirty="0" err="1"/>
              <a:t>years</a:t>
            </a:r>
            <a:r>
              <a:rPr lang="fi-FI" dirty="0"/>
              <a:t> 30–40) + Time X </a:t>
            </a:r>
            <a:r>
              <a:rPr lang="fi-FI" dirty="0" err="1"/>
              <a:t>time</a:t>
            </a:r>
            <a:r>
              <a:rPr lang="fi-FI" dirty="0"/>
              <a:t> (</a:t>
            </a:r>
            <a:r>
              <a:rPr lang="fi-FI" dirty="0" err="1"/>
              <a:t>unlinear</a:t>
            </a:r>
            <a:r>
              <a:rPr lang="fi-FI" dirty="0"/>
              <a:t> </a:t>
            </a:r>
            <a:r>
              <a:rPr lang="fi-FI" dirty="0" err="1"/>
              <a:t>change</a:t>
            </a:r>
            <a:r>
              <a:rPr lang="fi-FI" dirty="0"/>
              <a:t>) + Controls for </a:t>
            </a:r>
            <a:r>
              <a:rPr lang="fi-FI" dirty="0" err="1"/>
              <a:t>unemployment</a:t>
            </a:r>
            <a:r>
              <a:rPr lang="fi-FI" dirty="0"/>
              <a:t> &amp; </a:t>
            </a:r>
            <a:r>
              <a:rPr lang="fi-FI" dirty="0" err="1"/>
              <a:t>studying</a:t>
            </a:r>
            <a:r>
              <a:rPr lang="fi-FI" dirty="0"/>
              <a:t> </a:t>
            </a:r>
            <a:r>
              <a:rPr lang="fi-FI" dirty="0" err="1"/>
              <a:t>yrs</a:t>
            </a:r>
            <a:endParaRPr lang="fi-FI" dirty="0"/>
          </a:p>
          <a:p>
            <a:r>
              <a:rPr lang="fi-FI" b="1" dirty="0" err="1"/>
              <a:t>Model</a:t>
            </a:r>
            <a:r>
              <a:rPr lang="fi-FI" b="1" dirty="0"/>
              <a:t> 2. </a:t>
            </a:r>
            <a:r>
              <a:rPr lang="fi-FI" b="1" dirty="0" err="1"/>
              <a:t>Model</a:t>
            </a:r>
            <a:r>
              <a:rPr lang="fi-FI" b="1" dirty="0"/>
              <a:t> 1 + </a:t>
            </a:r>
            <a:r>
              <a:rPr lang="fi-FI" b="1" dirty="0" err="1"/>
              <a:t>Gender</a:t>
            </a:r>
            <a:r>
              <a:rPr lang="fi-FI" b="1" dirty="0"/>
              <a:t> &amp; </a:t>
            </a:r>
            <a:r>
              <a:rPr lang="fi-FI" b="1" dirty="0" err="1"/>
              <a:t>Gender</a:t>
            </a:r>
            <a:r>
              <a:rPr lang="fi-FI" b="1" dirty="0"/>
              <a:t> x Time</a:t>
            </a:r>
          </a:p>
          <a:p>
            <a:r>
              <a:rPr lang="fi-FI" dirty="0" err="1"/>
              <a:t>Model</a:t>
            </a:r>
            <a:r>
              <a:rPr lang="fi-FI" dirty="0"/>
              <a:t> 3. </a:t>
            </a:r>
            <a:r>
              <a:rPr lang="fi-FI" dirty="0" err="1"/>
              <a:t>Model</a:t>
            </a:r>
            <a:r>
              <a:rPr lang="fi-FI" dirty="0"/>
              <a:t> 2 + </a:t>
            </a:r>
            <a:r>
              <a:rPr lang="fi-FI" dirty="0" err="1"/>
              <a:t>Cohort</a:t>
            </a:r>
            <a:endParaRPr lang="fi-FI" dirty="0"/>
          </a:p>
          <a:p>
            <a:r>
              <a:rPr lang="fi-FI" b="1" dirty="0" err="1"/>
              <a:t>Model</a:t>
            </a:r>
            <a:r>
              <a:rPr lang="fi-FI" b="1" dirty="0"/>
              <a:t> 4. </a:t>
            </a:r>
            <a:r>
              <a:rPr lang="fi-FI" b="1" dirty="0" err="1"/>
              <a:t>Model</a:t>
            </a:r>
            <a:r>
              <a:rPr lang="fi-FI" b="1" dirty="0"/>
              <a:t> 2 + </a:t>
            </a:r>
            <a:r>
              <a:rPr lang="fi-FI" b="1" dirty="0" err="1"/>
              <a:t>Children</a:t>
            </a:r>
            <a:r>
              <a:rPr lang="fi-FI" b="1" dirty="0"/>
              <a:t> at 29 + </a:t>
            </a:r>
            <a:r>
              <a:rPr lang="fi-FI" b="1" dirty="0" err="1"/>
              <a:t>Children</a:t>
            </a:r>
            <a:r>
              <a:rPr lang="fi-FI" b="1" dirty="0"/>
              <a:t> </a:t>
            </a:r>
            <a:r>
              <a:rPr lang="fi-FI" b="1" dirty="0" err="1"/>
              <a:t>born</a:t>
            </a:r>
            <a:r>
              <a:rPr lang="fi-FI" b="1" dirty="0"/>
              <a:t> in 30–33, In 34–37, </a:t>
            </a:r>
            <a:r>
              <a:rPr lang="fi-FI" b="1" dirty="0" err="1"/>
              <a:t>or</a:t>
            </a:r>
            <a:r>
              <a:rPr lang="fi-FI" b="1" dirty="0"/>
              <a:t> In 38–40 + </a:t>
            </a:r>
            <a:r>
              <a:rPr lang="fi-FI" b="1" dirty="0" err="1"/>
              <a:t>Gender</a:t>
            </a:r>
            <a:r>
              <a:rPr lang="fi-FI" b="1" dirty="0"/>
              <a:t> X </a:t>
            </a:r>
            <a:r>
              <a:rPr lang="fi-FI" b="1" dirty="0" err="1"/>
              <a:t>child</a:t>
            </a:r>
            <a:r>
              <a:rPr lang="fi-FI" b="1" dirty="0"/>
              <a:t> </a:t>
            </a:r>
            <a:r>
              <a:rPr lang="fi-FI" b="1" dirty="0" err="1"/>
              <a:t>vars</a:t>
            </a:r>
            <a:endParaRPr lang="fi-FI" b="1" dirty="0"/>
          </a:p>
          <a:p>
            <a:r>
              <a:rPr lang="fi-FI" dirty="0" err="1"/>
              <a:t>Model</a:t>
            </a:r>
            <a:r>
              <a:rPr lang="fi-FI" dirty="0"/>
              <a:t> 5. </a:t>
            </a:r>
            <a:r>
              <a:rPr lang="fi-FI" dirty="0" err="1"/>
              <a:t>Model</a:t>
            </a:r>
            <a:r>
              <a:rPr lang="fi-FI" dirty="0"/>
              <a:t> 2 + </a:t>
            </a:r>
            <a:r>
              <a:rPr lang="fi-FI" dirty="0" err="1"/>
              <a:t>Education</a:t>
            </a:r>
            <a:r>
              <a:rPr lang="fi-FI" dirty="0"/>
              <a:t> </a:t>
            </a:r>
            <a:r>
              <a:rPr lang="fi-FI" dirty="0" err="1"/>
              <a:t>field</a:t>
            </a:r>
            <a:r>
              <a:rPr lang="fi-FI" dirty="0"/>
              <a:t>, </a:t>
            </a:r>
            <a:r>
              <a:rPr lang="fi-FI" dirty="0" err="1"/>
              <a:t>Education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  <a:p>
            <a:r>
              <a:rPr lang="fi-FI" dirty="0" err="1"/>
              <a:t>Model</a:t>
            </a:r>
            <a:r>
              <a:rPr lang="fi-FI" dirty="0"/>
              <a:t> 6. </a:t>
            </a:r>
            <a:r>
              <a:rPr lang="fi-FI" dirty="0" err="1"/>
              <a:t>Model</a:t>
            </a:r>
            <a:r>
              <a:rPr lang="fi-FI" dirty="0"/>
              <a:t> 2 + Industry </a:t>
            </a:r>
          </a:p>
          <a:p>
            <a:r>
              <a:rPr lang="fi-FI" b="1" dirty="0" err="1"/>
              <a:t>Model</a:t>
            </a:r>
            <a:r>
              <a:rPr lang="fi-FI" b="1" dirty="0"/>
              <a:t> 7. Full </a:t>
            </a:r>
            <a:r>
              <a:rPr lang="fi-FI" b="1" dirty="0" err="1"/>
              <a:t>model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4200518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98D56C-9199-4FFA-ADFA-2FE284FDF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549E2-7702-49B4-B586-4C164E68E473}" type="datetime1">
              <a:rPr lang="fi-FI" smtClean="0"/>
              <a:t>7.11.2019</a:t>
            </a:fld>
            <a:endParaRPr lang="fi-FI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99EA7D8-97DA-47FA-9202-7014D4FC1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12</a:t>
            </a:fld>
            <a:endParaRPr lang="fi-FI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0C2140D-3C8A-42A8-89C9-0DB1E0D94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49" y="711200"/>
            <a:ext cx="7996236" cy="530224"/>
          </a:xfrm>
        </p:spPr>
        <p:txBody>
          <a:bodyPr>
            <a:noAutofit/>
          </a:bodyPr>
          <a:lstStyle/>
          <a:p>
            <a:r>
              <a:rPr lang="fi-FI" sz="2400" b="1" dirty="0" err="1"/>
              <a:t>Model</a:t>
            </a:r>
            <a:r>
              <a:rPr lang="fi-FI" sz="2400" b="1" dirty="0"/>
              <a:t> 2. </a:t>
            </a:r>
            <a:r>
              <a:rPr lang="fi-FI" sz="2400" b="1" dirty="0" err="1"/>
              <a:t>Gender</a:t>
            </a:r>
            <a:r>
              <a:rPr lang="fi-FI" sz="2400" b="1" dirty="0"/>
              <a:t> &amp; </a:t>
            </a:r>
            <a:r>
              <a:rPr lang="fi-FI" sz="2400" b="1" dirty="0" err="1"/>
              <a:t>Gender</a:t>
            </a:r>
            <a:r>
              <a:rPr lang="fi-FI" sz="2400" b="1" dirty="0"/>
              <a:t> x Time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D00066-9546-4486-B40C-1DE241ABC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1554480"/>
            <a:ext cx="7014210" cy="3779519"/>
          </a:xfrm>
        </p:spPr>
        <p:txBody>
          <a:bodyPr>
            <a:normAutofit/>
          </a:bodyPr>
          <a:lstStyle/>
          <a:p>
            <a:r>
              <a:rPr lang="fi-FI" sz="2400" dirty="0" err="1"/>
              <a:t>Starting</a:t>
            </a:r>
            <a:r>
              <a:rPr lang="fi-FI" sz="2400" dirty="0"/>
              <a:t> </a:t>
            </a:r>
            <a:r>
              <a:rPr lang="fi-FI" sz="2400" dirty="0" err="1"/>
              <a:t>income</a:t>
            </a:r>
            <a:r>
              <a:rPr lang="fi-FI" sz="2400" dirty="0"/>
              <a:t> </a:t>
            </a:r>
            <a:r>
              <a:rPr lang="fi-FI" sz="2400" dirty="0" err="1"/>
              <a:t>level</a:t>
            </a:r>
            <a:r>
              <a:rPr lang="fi-FI" sz="2400" dirty="0"/>
              <a:t> at 30, </a:t>
            </a:r>
            <a:r>
              <a:rPr lang="fi-FI" sz="2400" dirty="0" err="1"/>
              <a:t>men</a:t>
            </a:r>
            <a:r>
              <a:rPr lang="fi-FI" sz="2400" dirty="0"/>
              <a:t>: 41,463€</a:t>
            </a:r>
          </a:p>
          <a:p>
            <a:pPr lvl="1"/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Difference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from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that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women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: -6,573€ i.e.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women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start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at 34,890€ (p=0,000)</a:t>
            </a:r>
          </a:p>
          <a:p>
            <a:r>
              <a:rPr lang="fi-FI" sz="2400" dirty="0" err="1"/>
              <a:t>Increase</a:t>
            </a:r>
            <a:r>
              <a:rPr lang="fi-FI" sz="2400" dirty="0"/>
              <a:t> per </a:t>
            </a:r>
            <a:r>
              <a:rPr lang="fi-FI" sz="2400" dirty="0" err="1"/>
              <a:t>age</a:t>
            </a:r>
            <a:r>
              <a:rPr lang="fi-FI" sz="2400" dirty="0"/>
              <a:t> </a:t>
            </a:r>
            <a:r>
              <a:rPr lang="fi-FI" sz="2400" dirty="0" err="1"/>
              <a:t>year</a:t>
            </a:r>
            <a:r>
              <a:rPr lang="fi-FI" sz="2400" dirty="0"/>
              <a:t>, </a:t>
            </a:r>
            <a:r>
              <a:rPr lang="fi-FI" sz="2400" dirty="0" err="1"/>
              <a:t>men</a:t>
            </a:r>
            <a:r>
              <a:rPr lang="fi-FI" sz="2400" dirty="0"/>
              <a:t>: +1,737€ (p=0,000)</a:t>
            </a:r>
          </a:p>
          <a:p>
            <a:pPr lvl="1"/>
            <a:r>
              <a:rPr lang="fi-FI" sz="2000" dirty="0" err="1"/>
              <a:t>Difference</a:t>
            </a:r>
            <a:r>
              <a:rPr lang="fi-FI" sz="2000" dirty="0"/>
              <a:t> </a:t>
            </a:r>
            <a:r>
              <a:rPr lang="fi-FI" sz="2000" dirty="0" err="1"/>
              <a:t>from</a:t>
            </a:r>
            <a:r>
              <a:rPr lang="fi-FI" sz="2000" dirty="0"/>
              <a:t> </a:t>
            </a:r>
            <a:r>
              <a:rPr lang="fi-FI" sz="2000" dirty="0" err="1"/>
              <a:t>that</a:t>
            </a:r>
            <a:r>
              <a:rPr lang="fi-FI" sz="2000" dirty="0"/>
              <a:t>, </a:t>
            </a:r>
            <a:r>
              <a:rPr lang="fi-FI" sz="2000" dirty="0" err="1"/>
              <a:t>women</a:t>
            </a:r>
            <a:r>
              <a:rPr lang="fi-FI" sz="2000" dirty="0"/>
              <a:t> -349€ i.e. </a:t>
            </a:r>
            <a:r>
              <a:rPr lang="fi-FI" sz="2000" dirty="0" err="1"/>
              <a:t>women</a:t>
            </a:r>
            <a:r>
              <a:rPr lang="fi-FI" sz="2000" dirty="0"/>
              <a:t> </a:t>
            </a:r>
            <a:r>
              <a:rPr lang="fi-FI" sz="2000" dirty="0" err="1"/>
              <a:t>earn</a:t>
            </a:r>
            <a:r>
              <a:rPr lang="fi-FI" sz="2000" dirty="0"/>
              <a:t> +1,388€ per </a:t>
            </a:r>
            <a:r>
              <a:rPr lang="fi-FI" sz="2000" dirty="0" err="1"/>
              <a:t>age</a:t>
            </a:r>
            <a:r>
              <a:rPr lang="fi-FI" sz="2000" dirty="0"/>
              <a:t> </a:t>
            </a:r>
            <a:r>
              <a:rPr lang="fi-FI" sz="2000" dirty="0" err="1"/>
              <a:t>year</a:t>
            </a:r>
            <a:r>
              <a:rPr lang="fi-FI" sz="2000" dirty="0"/>
              <a:t> (p=0,000)</a:t>
            </a: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2870DF68-15BE-41B4-8587-1C9596320B70}"/>
              </a:ext>
            </a:extLst>
          </p:cNvPr>
          <p:cNvSpPr txBox="1">
            <a:spLocks/>
          </p:cNvSpPr>
          <p:nvPr/>
        </p:nvSpPr>
        <p:spPr>
          <a:xfrm>
            <a:off x="361949" y="1955800"/>
            <a:ext cx="7886700" cy="44132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26787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fi-FI" sz="2400" b="1" dirty="0"/>
          </a:p>
        </p:txBody>
      </p:sp>
    </p:spTree>
    <p:extLst>
      <p:ext uri="{BB962C8B-B14F-4D97-AF65-F5344CB8AC3E}">
        <p14:creationId xmlns:p14="http://schemas.microsoft.com/office/powerpoint/2010/main" val="15783741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98D56C-9199-4FFA-ADFA-2FE284FDF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549E2-7702-49B4-B586-4C164E68E473}" type="datetime1">
              <a:rPr lang="fi-FI" smtClean="0"/>
              <a:t>7.11.2019</a:t>
            </a:fld>
            <a:endParaRPr lang="fi-FI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99EA7D8-97DA-47FA-9202-7014D4FC1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13</a:t>
            </a:fld>
            <a:endParaRPr lang="fi-FI" dirty="0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2870DF68-15BE-41B4-8587-1C9596320B70}"/>
              </a:ext>
            </a:extLst>
          </p:cNvPr>
          <p:cNvSpPr txBox="1">
            <a:spLocks/>
          </p:cNvSpPr>
          <p:nvPr/>
        </p:nvSpPr>
        <p:spPr>
          <a:xfrm>
            <a:off x="361949" y="1955800"/>
            <a:ext cx="7886700" cy="44132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26787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fi-FI" sz="2400" b="1" dirty="0"/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387ACCB5-A4A6-47FB-A4E8-2FEC52476701}"/>
              </a:ext>
            </a:extLst>
          </p:cNvPr>
          <p:cNvSpPr txBox="1">
            <a:spLocks/>
          </p:cNvSpPr>
          <p:nvPr/>
        </p:nvSpPr>
        <p:spPr>
          <a:xfrm>
            <a:off x="361950" y="477520"/>
            <a:ext cx="8578850" cy="569976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3500" b="1" dirty="0" err="1">
                <a:solidFill>
                  <a:srgbClr val="267876"/>
                </a:solidFill>
              </a:rPr>
              <a:t>Model</a:t>
            </a:r>
            <a:r>
              <a:rPr lang="fi-FI" sz="3500" b="1" dirty="0">
                <a:solidFill>
                  <a:srgbClr val="267876"/>
                </a:solidFill>
              </a:rPr>
              <a:t> 4. </a:t>
            </a:r>
            <a:r>
              <a:rPr lang="fi-FI" sz="3500" b="1" dirty="0" err="1">
                <a:solidFill>
                  <a:srgbClr val="267876"/>
                </a:solidFill>
              </a:rPr>
              <a:t>Model</a:t>
            </a:r>
            <a:r>
              <a:rPr lang="fi-FI" sz="3500" b="1" dirty="0">
                <a:solidFill>
                  <a:srgbClr val="267876"/>
                </a:solidFill>
              </a:rPr>
              <a:t> 2 + Child </a:t>
            </a:r>
            <a:r>
              <a:rPr lang="fi-FI" sz="3500" b="1" dirty="0" err="1">
                <a:solidFill>
                  <a:srgbClr val="267876"/>
                </a:solidFill>
              </a:rPr>
              <a:t>variables</a:t>
            </a:r>
            <a:endParaRPr lang="fi-FI" sz="3500" dirty="0">
              <a:solidFill>
                <a:srgbClr val="267876"/>
              </a:solidFill>
            </a:endParaRPr>
          </a:p>
          <a:p>
            <a:r>
              <a:rPr lang="fi-FI" sz="2400" dirty="0" err="1"/>
              <a:t>Starting</a:t>
            </a:r>
            <a:r>
              <a:rPr lang="fi-FI" sz="2400" dirty="0"/>
              <a:t> </a:t>
            </a:r>
            <a:r>
              <a:rPr lang="fi-FI" sz="2400" dirty="0" err="1"/>
              <a:t>income</a:t>
            </a:r>
            <a:r>
              <a:rPr lang="fi-FI" sz="2400" dirty="0"/>
              <a:t> </a:t>
            </a:r>
            <a:r>
              <a:rPr lang="fi-FI" sz="2400" dirty="0" err="1"/>
              <a:t>level</a:t>
            </a:r>
            <a:r>
              <a:rPr lang="fi-FI" sz="2400" dirty="0"/>
              <a:t> at 30, </a:t>
            </a:r>
            <a:r>
              <a:rPr lang="fi-FI" sz="2400" dirty="0" err="1"/>
              <a:t>men</a:t>
            </a:r>
            <a:r>
              <a:rPr lang="fi-FI" sz="2400" dirty="0"/>
              <a:t>: 40,425€</a:t>
            </a:r>
          </a:p>
          <a:p>
            <a:pPr lvl="1"/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Difference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from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that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for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women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: -656€ i.e.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women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start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at 39,769€ (p=0,408)</a:t>
            </a:r>
          </a:p>
          <a:p>
            <a:r>
              <a:rPr lang="fi-FI" sz="2400" dirty="0" err="1"/>
              <a:t>Increase</a:t>
            </a:r>
            <a:r>
              <a:rPr lang="fi-FI" sz="2400" dirty="0"/>
              <a:t> per </a:t>
            </a:r>
            <a:r>
              <a:rPr lang="fi-FI" sz="2400" dirty="0" err="1"/>
              <a:t>age</a:t>
            </a:r>
            <a:r>
              <a:rPr lang="fi-FI" sz="2400" dirty="0"/>
              <a:t> </a:t>
            </a:r>
            <a:r>
              <a:rPr lang="fi-FI" sz="2400" dirty="0" err="1"/>
              <a:t>year</a:t>
            </a:r>
            <a:r>
              <a:rPr lang="fi-FI" sz="2400" dirty="0"/>
              <a:t>, </a:t>
            </a:r>
            <a:r>
              <a:rPr lang="fi-FI" sz="2400" dirty="0" err="1"/>
              <a:t>men</a:t>
            </a:r>
            <a:r>
              <a:rPr lang="fi-FI" sz="2400" dirty="0"/>
              <a:t>: +1,722€ (p=0,000)</a:t>
            </a:r>
          </a:p>
          <a:p>
            <a:pPr lvl="1"/>
            <a:r>
              <a:rPr lang="fi-FI" sz="2000" dirty="0" err="1"/>
              <a:t>Difference</a:t>
            </a:r>
            <a:r>
              <a:rPr lang="fi-FI" sz="2000" dirty="0"/>
              <a:t> </a:t>
            </a:r>
            <a:r>
              <a:rPr lang="fi-FI" sz="2000" dirty="0" err="1"/>
              <a:t>from</a:t>
            </a:r>
            <a:r>
              <a:rPr lang="fi-FI" sz="2000" dirty="0"/>
              <a:t> </a:t>
            </a:r>
            <a:r>
              <a:rPr lang="fi-FI" sz="2000" dirty="0" err="1"/>
              <a:t>that</a:t>
            </a:r>
            <a:r>
              <a:rPr lang="fi-FI" sz="2000" dirty="0"/>
              <a:t> for </a:t>
            </a:r>
            <a:r>
              <a:rPr lang="fi-FI" sz="2000" dirty="0" err="1"/>
              <a:t>women</a:t>
            </a:r>
            <a:r>
              <a:rPr lang="fi-FI" sz="2000" dirty="0"/>
              <a:t> -360€ i.e. </a:t>
            </a:r>
            <a:r>
              <a:rPr lang="fi-FI" sz="2000" dirty="0" err="1"/>
              <a:t>women</a:t>
            </a:r>
            <a:r>
              <a:rPr lang="fi-FI" sz="2000" dirty="0"/>
              <a:t> </a:t>
            </a:r>
            <a:r>
              <a:rPr lang="fi-FI" sz="2000" dirty="0" err="1"/>
              <a:t>earn</a:t>
            </a:r>
            <a:r>
              <a:rPr lang="fi-FI" sz="2000" dirty="0"/>
              <a:t> +1,362€ per </a:t>
            </a:r>
            <a:r>
              <a:rPr lang="fi-FI" sz="2000" dirty="0" err="1"/>
              <a:t>age</a:t>
            </a:r>
            <a:r>
              <a:rPr lang="fi-FI" sz="2000" dirty="0"/>
              <a:t> </a:t>
            </a:r>
            <a:r>
              <a:rPr lang="fi-FI" sz="2000" dirty="0" err="1"/>
              <a:t>year</a:t>
            </a:r>
            <a:r>
              <a:rPr lang="fi-FI" sz="2000" dirty="0"/>
              <a:t> (p=0,000)</a:t>
            </a:r>
          </a:p>
          <a:p>
            <a:r>
              <a:rPr lang="fi-FI" sz="2400" dirty="0" err="1"/>
              <a:t>Number</a:t>
            </a:r>
            <a:r>
              <a:rPr lang="fi-FI" sz="2400" dirty="0"/>
              <a:t> of </a:t>
            </a:r>
            <a:r>
              <a:rPr lang="fi-FI" sz="2400" dirty="0" err="1"/>
              <a:t>biological</a:t>
            </a:r>
            <a:r>
              <a:rPr lang="fi-FI" sz="2400" dirty="0"/>
              <a:t> </a:t>
            </a:r>
            <a:r>
              <a:rPr lang="fi-FI" sz="2400" dirty="0" err="1"/>
              <a:t>children</a:t>
            </a:r>
            <a:r>
              <a:rPr lang="fi-FI" sz="2400" dirty="0"/>
              <a:t> at 29: </a:t>
            </a:r>
            <a:r>
              <a:rPr lang="fi-FI" sz="2400" dirty="0" err="1"/>
              <a:t>each</a:t>
            </a:r>
            <a:r>
              <a:rPr lang="fi-FI" sz="2400" dirty="0"/>
              <a:t> </a:t>
            </a:r>
            <a:r>
              <a:rPr lang="fi-FI" sz="2400" dirty="0" err="1"/>
              <a:t>additional</a:t>
            </a:r>
            <a:r>
              <a:rPr lang="fi-FI" sz="2400" dirty="0"/>
              <a:t> </a:t>
            </a:r>
            <a:r>
              <a:rPr lang="fi-FI" sz="2400" dirty="0" err="1"/>
              <a:t>child</a:t>
            </a:r>
            <a:r>
              <a:rPr lang="fi-FI" sz="2400" dirty="0"/>
              <a:t> +287€ (p=0,127)</a:t>
            </a:r>
          </a:p>
          <a:p>
            <a:pPr lvl="1"/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Whereas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women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with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children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at 29: -2909€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each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, i.e.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starting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income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level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at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age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of 30 = 37,516€ (p=0,000)</a:t>
            </a:r>
          </a:p>
          <a:p>
            <a:r>
              <a:rPr lang="fi-FI" sz="2400" dirty="0"/>
              <a:t>Child/</a:t>
            </a:r>
            <a:r>
              <a:rPr lang="fi-FI" sz="2400" dirty="0" err="1"/>
              <a:t>ren</a:t>
            </a:r>
            <a:r>
              <a:rPr lang="fi-FI" sz="2400" dirty="0"/>
              <a:t> </a:t>
            </a:r>
            <a:r>
              <a:rPr lang="fi-FI" sz="2400" dirty="0" err="1"/>
              <a:t>born</a:t>
            </a:r>
            <a:r>
              <a:rPr lang="fi-FI" sz="2400" dirty="0"/>
              <a:t> in 30–33: + 640€ (p=0,045)</a:t>
            </a:r>
          </a:p>
          <a:p>
            <a:pPr lvl="1"/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Women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with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born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children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-8178€, i.e.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starting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income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level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= 32,247€ (p=0,000)</a:t>
            </a:r>
          </a:p>
          <a:p>
            <a:r>
              <a:rPr lang="fi-FI" sz="2400" dirty="0"/>
              <a:t>Child/</a:t>
            </a:r>
            <a:r>
              <a:rPr lang="fi-FI" sz="2400" dirty="0" err="1"/>
              <a:t>ren</a:t>
            </a:r>
            <a:r>
              <a:rPr lang="fi-FI" sz="2400" dirty="0"/>
              <a:t> </a:t>
            </a:r>
            <a:r>
              <a:rPr lang="fi-FI" sz="2400" dirty="0" err="1"/>
              <a:t>born</a:t>
            </a:r>
            <a:r>
              <a:rPr lang="fi-FI" sz="2400" dirty="0"/>
              <a:t> in 34–37: + 1163€ (p=0,001)</a:t>
            </a:r>
          </a:p>
          <a:p>
            <a:pPr lvl="1"/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Women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with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born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children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-1757€, i.e.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starting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income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level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= 38,668€ (p=0,064)</a:t>
            </a:r>
          </a:p>
          <a:p>
            <a:r>
              <a:rPr lang="fi-FI" sz="2400" dirty="0"/>
              <a:t>Child/</a:t>
            </a:r>
            <a:r>
              <a:rPr lang="fi-FI" sz="2400" dirty="0" err="1"/>
              <a:t>ren</a:t>
            </a:r>
            <a:r>
              <a:rPr lang="fi-FI" sz="2400" dirty="0"/>
              <a:t> </a:t>
            </a:r>
            <a:r>
              <a:rPr lang="fi-FI" sz="2400" dirty="0" err="1"/>
              <a:t>born</a:t>
            </a:r>
            <a:r>
              <a:rPr lang="fi-FI" sz="2400" dirty="0"/>
              <a:t> in 38–40: + 912€ (p=0,035)</a:t>
            </a:r>
          </a:p>
          <a:p>
            <a:pPr lvl="1"/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Women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with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born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children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+1130€, i.e.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starting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income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accent2">
                    <a:lumMod val="75000"/>
                  </a:schemeClr>
                </a:solidFill>
              </a:rPr>
              <a:t>level</a:t>
            </a:r>
            <a:r>
              <a:rPr lang="fi-FI" sz="2000" dirty="0">
                <a:solidFill>
                  <a:schemeClr val="accent2">
                    <a:lumMod val="75000"/>
                  </a:schemeClr>
                </a:solidFill>
              </a:rPr>
              <a:t> = 41,555€ (p=0,000)</a:t>
            </a:r>
          </a:p>
          <a:p>
            <a:pPr marL="457200" lvl="1" indent="0">
              <a:buNone/>
            </a:pPr>
            <a:endParaRPr lang="fi-FI" sz="6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fi-FI" b="1" dirty="0">
                <a:solidFill>
                  <a:srgbClr val="267876"/>
                </a:solidFill>
              </a:rPr>
              <a:t>Full </a:t>
            </a:r>
            <a:r>
              <a:rPr lang="fi-FI" b="1" dirty="0" err="1">
                <a:solidFill>
                  <a:srgbClr val="267876"/>
                </a:solidFill>
              </a:rPr>
              <a:t>model</a:t>
            </a:r>
            <a:r>
              <a:rPr lang="fi-FI" b="1" dirty="0">
                <a:solidFill>
                  <a:srgbClr val="267876"/>
                </a:solidFill>
              </a:rPr>
              <a:t>: </a:t>
            </a:r>
            <a:r>
              <a:rPr lang="fi-FI" b="1" dirty="0" err="1">
                <a:solidFill>
                  <a:srgbClr val="267876"/>
                </a:solidFill>
              </a:rPr>
              <a:t>Women</a:t>
            </a:r>
            <a:r>
              <a:rPr lang="fi-FI" b="1" dirty="0">
                <a:solidFill>
                  <a:srgbClr val="267876"/>
                </a:solidFill>
              </a:rPr>
              <a:t> </a:t>
            </a:r>
            <a:r>
              <a:rPr lang="fi-FI" b="1" dirty="0" err="1">
                <a:solidFill>
                  <a:srgbClr val="267876"/>
                </a:solidFill>
              </a:rPr>
              <a:t>start</a:t>
            </a:r>
            <a:r>
              <a:rPr lang="fi-FI" b="1" dirty="0">
                <a:solidFill>
                  <a:srgbClr val="267876"/>
                </a:solidFill>
              </a:rPr>
              <a:t> at 3,609€ </a:t>
            </a:r>
            <a:r>
              <a:rPr lang="fi-FI" b="1" dirty="0" err="1">
                <a:solidFill>
                  <a:srgbClr val="267876"/>
                </a:solidFill>
              </a:rPr>
              <a:t>lower</a:t>
            </a:r>
            <a:r>
              <a:rPr lang="fi-FI" b="1" dirty="0">
                <a:solidFill>
                  <a:srgbClr val="267876"/>
                </a:solidFill>
              </a:rPr>
              <a:t> </a:t>
            </a:r>
            <a:r>
              <a:rPr lang="fi-FI" b="1" dirty="0" err="1">
                <a:solidFill>
                  <a:srgbClr val="267876"/>
                </a:solidFill>
              </a:rPr>
              <a:t>than</a:t>
            </a:r>
            <a:r>
              <a:rPr lang="fi-FI" b="1" dirty="0">
                <a:solidFill>
                  <a:srgbClr val="267876"/>
                </a:solidFill>
              </a:rPr>
              <a:t> </a:t>
            </a:r>
            <a:r>
              <a:rPr lang="fi-FI" b="1" dirty="0" err="1">
                <a:solidFill>
                  <a:srgbClr val="267876"/>
                </a:solidFill>
              </a:rPr>
              <a:t>men</a:t>
            </a:r>
            <a:r>
              <a:rPr lang="fi-FI" b="1" dirty="0">
                <a:solidFill>
                  <a:srgbClr val="267876"/>
                </a:solidFill>
              </a:rPr>
              <a:t>, and </a:t>
            </a:r>
            <a:r>
              <a:rPr lang="fi-FI" b="1" dirty="0" err="1">
                <a:solidFill>
                  <a:srgbClr val="267876"/>
                </a:solidFill>
              </a:rPr>
              <a:t>earn</a:t>
            </a:r>
            <a:r>
              <a:rPr lang="fi-FI" b="1" dirty="0">
                <a:solidFill>
                  <a:srgbClr val="267876"/>
                </a:solidFill>
              </a:rPr>
              <a:t> +1,365€ per </a:t>
            </a:r>
            <a:r>
              <a:rPr lang="fi-FI" b="1" dirty="0" err="1">
                <a:solidFill>
                  <a:srgbClr val="267876"/>
                </a:solidFill>
              </a:rPr>
              <a:t>age</a:t>
            </a:r>
            <a:r>
              <a:rPr lang="fi-FI" b="1" dirty="0">
                <a:solidFill>
                  <a:srgbClr val="267876"/>
                </a:solidFill>
              </a:rPr>
              <a:t> </a:t>
            </a:r>
            <a:r>
              <a:rPr lang="fi-FI" b="1" dirty="0" err="1">
                <a:solidFill>
                  <a:srgbClr val="267876"/>
                </a:solidFill>
              </a:rPr>
              <a:t>year</a:t>
            </a:r>
            <a:r>
              <a:rPr lang="fi-FI" b="1" dirty="0">
                <a:solidFill>
                  <a:srgbClr val="267876"/>
                </a:solidFill>
              </a:rPr>
              <a:t>; </a:t>
            </a:r>
            <a:r>
              <a:rPr lang="fi-FI" b="1" dirty="0" err="1">
                <a:solidFill>
                  <a:srgbClr val="267876"/>
                </a:solidFill>
              </a:rPr>
              <a:t>whereas</a:t>
            </a:r>
            <a:r>
              <a:rPr lang="fi-FI" b="1" dirty="0">
                <a:solidFill>
                  <a:srgbClr val="267876"/>
                </a:solidFill>
              </a:rPr>
              <a:t> </a:t>
            </a:r>
            <a:r>
              <a:rPr lang="fi-FI" b="1" dirty="0" err="1">
                <a:solidFill>
                  <a:srgbClr val="267876"/>
                </a:solidFill>
              </a:rPr>
              <a:t>men</a:t>
            </a:r>
            <a:r>
              <a:rPr lang="fi-FI" b="1" dirty="0">
                <a:solidFill>
                  <a:srgbClr val="267876"/>
                </a:solidFill>
              </a:rPr>
              <a:t> </a:t>
            </a:r>
            <a:r>
              <a:rPr lang="fi-FI" b="1" dirty="0" err="1">
                <a:solidFill>
                  <a:srgbClr val="267876"/>
                </a:solidFill>
              </a:rPr>
              <a:t>get</a:t>
            </a:r>
            <a:r>
              <a:rPr lang="fi-FI" b="1" dirty="0">
                <a:solidFill>
                  <a:srgbClr val="267876"/>
                </a:solidFill>
              </a:rPr>
              <a:t> 1,726€ </a:t>
            </a:r>
            <a:r>
              <a:rPr lang="fi-FI" b="1" dirty="0" err="1">
                <a:solidFill>
                  <a:srgbClr val="267876"/>
                </a:solidFill>
              </a:rPr>
              <a:t>more</a:t>
            </a:r>
            <a:r>
              <a:rPr lang="fi-FI" b="1" dirty="0">
                <a:solidFill>
                  <a:srgbClr val="267876"/>
                </a:solidFill>
              </a:rPr>
              <a:t> per </a:t>
            </a:r>
            <a:r>
              <a:rPr lang="fi-FI" b="1" dirty="0" err="1">
                <a:solidFill>
                  <a:srgbClr val="267876"/>
                </a:solidFill>
              </a:rPr>
              <a:t>age</a:t>
            </a:r>
            <a:r>
              <a:rPr lang="fi-FI" b="1" dirty="0">
                <a:solidFill>
                  <a:srgbClr val="267876"/>
                </a:solidFill>
              </a:rPr>
              <a:t> </a:t>
            </a:r>
            <a:r>
              <a:rPr lang="fi-FI" b="1" dirty="0" err="1">
                <a:solidFill>
                  <a:srgbClr val="267876"/>
                </a:solidFill>
              </a:rPr>
              <a:t>year</a:t>
            </a:r>
            <a:r>
              <a:rPr lang="fi-FI" b="1" dirty="0">
                <a:solidFill>
                  <a:srgbClr val="267876"/>
                </a:solidFill>
              </a:rPr>
              <a:t>.</a:t>
            </a:r>
            <a:endParaRPr lang="fi-FI" sz="1100" dirty="0"/>
          </a:p>
        </p:txBody>
      </p:sp>
    </p:spTree>
    <p:extLst>
      <p:ext uri="{BB962C8B-B14F-4D97-AF65-F5344CB8AC3E}">
        <p14:creationId xmlns:p14="http://schemas.microsoft.com/office/powerpoint/2010/main" val="28717165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4489D4-74F6-4ECA-8818-DF18DF942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549E2-7702-49B4-B586-4C164E68E473}" type="datetime1">
              <a:rPr lang="fi-FI" smtClean="0"/>
              <a:t>7.11.2019</a:t>
            </a:fld>
            <a:endParaRPr lang="fi-FI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1326A48-9BCB-478B-9640-5B634CB17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14</a:t>
            </a:fld>
            <a:endParaRPr lang="fi-FI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B5A8E84-29FB-4A4C-B59F-AC75ABA07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In €s (</a:t>
            </a:r>
            <a:r>
              <a:rPr lang="fi-FI" dirty="0" err="1"/>
              <a:t>full</a:t>
            </a:r>
            <a:r>
              <a:rPr lang="fi-FI" dirty="0"/>
              <a:t> </a:t>
            </a:r>
            <a:r>
              <a:rPr lang="fi-FI" dirty="0" err="1"/>
              <a:t>model</a:t>
            </a:r>
            <a:r>
              <a:rPr lang="fi-FI" dirty="0"/>
              <a:t>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6D1AE74-EA9A-4A00-A7FF-92EA41DFE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66850"/>
            <a:ext cx="7886700" cy="4710113"/>
          </a:xfrm>
        </p:spPr>
        <p:txBody>
          <a:bodyPr>
            <a:normAutofit fontScale="92500" lnSpcReduction="20000"/>
          </a:bodyPr>
          <a:lstStyle/>
          <a:p>
            <a:r>
              <a:rPr lang="fi-FI" b="1" dirty="0" err="1"/>
              <a:t>Education</a:t>
            </a:r>
            <a:r>
              <a:rPr lang="fi-FI" b="1" dirty="0"/>
              <a:t> </a:t>
            </a:r>
            <a:r>
              <a:rPr lang="fi-FI" b="1" dirty="0" err="1"/>
              <a:t>level</a:t>
            </a:r>
            <a:r>
              <a:rPr lang="fi-FI" b="1" dirty="0"/>
              <a:t> </a:t>
            </a:r>
            <a:r>
              <a:rPr lang="fi-FI" b="1" dirty="0" err="1"/>
              <a:t>most</a:t>
            </a:r>
            <a:r>
              <a:rPr lang="fi-FI" b="1" dirty="0"/>
              <a:t> </a:t>
            </a:r>
            <a:r>
              <a:rPr lang="fi-FI" b="1" dirty="0" err="1"/>
              <a:t>strongly</a:t>
            </a:r>
            <a:r>
              <a:rPr lang="fi-FI" b="1" dirty="0"/>
              <a:t> </a:t>
            </a:r>
            <a:r>
              <a:rPr lang="fi-FI" b="1" dirty="0" err="1"/>
              <a:t>affect</a:t>
            </a:r>
            <a:r>
              <a:rPr lang="fi-FI" b="1" dirty="0"/>
              <a:t> </a:t>
            </a:r>
            <a:r>
              <a:rPr lang="fi-FI" b="1" dirty="0" err="1"/>
              <a:t>income</a:t>
            </a:r>
            <a:r>
              <a:rPr lang="fi-FI" b="1" dirty="0"/>
              <a:t>: </a:t>
            </a:r>
            <a:r>
              <a:rPr lang="fi-FI" dirty="0" err="1"/>
              <a:t>Starting</a:t>
            </a:r>
            <a:r>
              <a:rPr lang="fi-FI" dirty="0"/>
              <a:t> </a:t>
            </a:r>
            <a:r>
              <a:rPr lang="fi-FI" dirty="0" err="1"/>
              <a:t>level</a:t>
            </a:r>
            <a:r>
              <a:rPr lang="fi-FI" dirty="0"/>
              <a:t> +9,333€ for </a:t>
            </a:r>
            <a:r>
              <a:rPr lang="fi-FI" dirty="0" err="1"/>
              <a:t>Master’s</a:t>
            </a:r>
            <a:r>
              <a:rPr lang="fi-FI" dirty="0"/>
              <a:t> </a:t>
            </a:r>
            <a:r>
              <a:rPr lang="fi-FI" dirty="0" err="1"/>
              <a:t>degree</a:t>
            </a:r>
            <a:r>
              <a:rPr lang="fi-FI" dirty="0"/>
              <a:t> </a:t>
            </a:r>
            <a:r>
              <a:rPr lang="fi-FI" dirty="0" err="1"/>
              <a:t>holders</a:t>
            </a:r>
            <a:r>
              <a:rPr lang="fi-FI" dirty="0"/>
              <a:t> and 13,399€ for </a:t>
            </a:r>
            <a:r>
              <a:rPr lang="fi-FI" dirty="0" err="1"/>
              <a:t>Doctors</a:t>
            </a:r>
            <a:r>
              <a:rPr lang="fi-FI" dirty="0"/>
              <a:t>, </a:t>
            </a:r>
            <a:r>
              <a:rPr lang="fi-FI" dirty="0" err="1"/>
              <a:t>compared</a:t>
            </a:r>
            <a:r>
              <a:rPr lang="fi-FI" dirty="0"/>
              <a:t> to </a:t>
            </a:r>
            <a:r>
              <a:rPr lang="fi-FI" dirty="0" err="1"/>
              <a:t>Bachelors</a:t>
            </a:r>
            <a:endParaRPr lang="fi-FI" dirty="0"/>
          </a:p>
          <a:p>
            <a:r>
              <a:rPr lang="fi-FI" b="1" dirty="0" err="1"/>
              <a:t>Field</a:t>
            </a:r>
            <a:r>
              <a:rPr lang="fi-FI" b="1" dirty="0"/>
              <a:t> of </a:t>
            </a:r>
            <a:r>
              <a:rPr lang="fi-FI" b="1" dirty="0" err="1"/>
              <a:t>education</a:t>
            </a:r>
            <a:r>
              <a:rPr lang="fi-FI" dirty="0"/>
              <a:t>: ICT +9,384€ , Engineering +4,651€, </a:t>
            </a:r>
            <a:r>
              <a:rPr lang="fi-FI" dirty="0" err="1"/>
              <a:t>compared</a:t>
            </a:r>
            <a:r>
              <a:rPr lang="fi-FI" dirty="0"/>
              <a:t> to Natural science </a:t>
            </a:r>
            <a:r>
              <a:rPr lang="fi-FI" dirty="0" err="1"/>
              <a:t>degrees</a:t>
            </a:r>
            <a:endParaRPr lang="fi-FI" dirty="0"/>
          </a:p>
          <a:p>
            <a:r>
              <a:rPr lang="fi-FI" b="1" dirty="0" err="1"/>
              <a:t>Cohorts</a:t>
            </a:r>
            <a:r>
              <a:rPr lang="fi-FI" dirty="0"/>
              <a:t>: 1965 +5,581€, 1970 +10,814€, 1975 +13,484€, </a:t>
            </a:r>
            <a:r>
              <a:rPr lang="fi-FI" dirty="0" err="1"/>
              <a:t>compared</a:t>
            </a:r>
            <a:r>
              <a:rPr lang="fi-FI" dirty="0"/>
              <a:t> to 1960 </a:t>
            </a:r>
            <a:r>
              <a:rPr lang="fi-FI" dirty="0" err="1"/>
              <a:t>cohort</a:t>
            </a:r>
            <a:endParaRPr lang="fi-FI" dirty="0"/>
          </a:p>
          <a:p>
            <a:r>
              <a:rPr lang="fi-FI" dirty="0" err="1"/>
              <a:t>Also</a:t>
            </a:r>
            <a:r>
              <a:rPr lang="fi-FI" dirty="0"/>
              <a:t> </a:t>
            </a:r>
            <a:r>
              <a:rPr lang="fi-FI" b="1" dirty="0" err="1"/>
              <a:t>industry</a:t>
            </a:r>
            <a:r>
              <a:rPr lang="fi-FI" b="1" dirty="0"/>
              <a:t> </a:t>
            </a:r>
            <a:r>
              <a:rPr lang="fi-FI" b="1" dirty="0" err="1"/>
              <a:t>differences</a:t>
            </a:r>
            <a:r>
              <a:rPr lang="fi-FI" b="1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statistically</a:t>
            </a:r>
            <a:r>
              <a:rPr lang="fi-FI" dirty="0"/>
              <a:t> </a:t>
            </a:r>
            <a:r>
              <a:rPr lang="fi-FI" dirty="0" err="1"/>
              <a:t>significant</a:t>
            </a:r>
            <a:endParaRPr lang="fi-FI" dirty="0"/>
          </a:p>
          <a:p>
            <a:r>
              <a:rPr lang="fi-FI" b="1" dirty="0" err="1">
                <a:solidFill>
                  <a:schemeClr val="accent2">
                    <a:lumMod val="75000"/>
                  </a:schemeClr>
                </a:solidFill>
              </a:rPr>
              <a:t>Being</a:t>
            </a:r>
            <a:r>
              <a:rPr lang="fi-FI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b="1" dirty="0" err="1">
                <a:solidFill>
                  <a:schemeClr val="accent2">
                    <a:lumMod val="75000"/>
                  </a:schemeClr>
                </a:solidFill>
              </a:rPr>
              <a:t>or</a:t>
            </a:r>
            <a:r>
              <a:rPr lang="fi-FI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b="1" dirty="0" err="1">
                <a:solidFill>
                  <a:schemeClr val="accent2">
                    <a:lumMod val="75000"/>
                  </a:schemeClr>
                </a:solidFill>
              </a:rPr>
              <a:t>becoming</a:t>
            </a:r>
            <a:r>
              <a:rPr lang="fi-FI" b="1" dirty="0">
                <a:solidFill>
                  <a:schemeClr val="accent2">
                    <a:lumMod val="75000"/>
                  </a:schemeClr>
                </a:solidFill>
              </a:rPr>
              <a:t> a </a:t>
            </a:r>
            <a:r>
              <a:rPr lang="fi-FI" b="1" dirty="0" err="1">
                <a:solidFill>
                  <a:schemeClr val="accent2">
                    <a:lumMod val="75000"/>
                  </a:schemeClr>
                </a:solidFill>
              </a:rPr>
              <a:t>mother</a:t>
            </a:r>
            <a:r>
              <a:rPr lang="fi-FI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b="1" dirty="0" err="1">
                <a:solidFill>
                  <a:schemeClr val="accent2">
                    <a:lumMod val="75000"/>
                  </a:schemeClr>
                </a:solidFill>
              </a:rPr>
              <a:t>strongly</a:t>
            </a:r>
            <a:r>
              <a:rPr lang="fi-FI" b="1" dirty="0">
                <a:solidFill>
                  <a:schemeClr val="accent2">
                    <a:lumMod val="75000"/>
                  </a:schemeClr>
                </a:solidFill>
              </a:rPr>
              <a:t> and </a:t>
            </a:r>
            <a:r>
              <a:rPr lang="fi-FI" b="1" dirty="0" err="1">
                <a:solidFill>
                  <a:schemeClr val="accent2">
                    <a:lumMod val="75000"/>
                  </a:schemeClr>
                </a:solidFill>
              </a:rPr>
              <a:t>negatively</a:t>
            </a:r>
            <a:r>
              <a:rPr lang="fi-FI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b="1" dirty="0" err="1">
                <a:solidFill>
                  <a:schemeClr val="accent2">
                    <a:lumMod val="75000"/>
                  </a:schemeClr>
                </a:solidFill>
              </a:rPr>
              <a:t>affects</a:t>
            </a:r>
            <a:r>
              <a:rPr lang="fi-FI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b="1" dirty="0" err="1">
                <a:solidFill>
                  <a:schemeClr val="accent2">
                    <a:lumMod val="75000"/>
                  </a:schemeClr>
                </a:solidFill>
              </a:rPr>
              <a:t>income</a:t>
            </a:r>
            <a:r>
              <a:rPr lang="fi-FI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b="1" dirty="0" err="1">
                <a:solidFill>
                  <a:schemeClr val="accent2">
                    <a:lumMod val="75000"/>
                  </a:schemeClr>
                </a:solidFill>
              </a:rPr>
              <a:t>development</a:t>
            </a:r>
            <a:endParaRPr lang="fi-FI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fi-FI" b="1" dirty="0" err="1">
                <a:solidFill>
                  <a:schemeClr val="accent2">
                    <a:lumMod val="75000"/>
                  </a:schemeClr>
                </a:solidFill>
              </a:rPr>
              <a:t>Gender</a:t>
            </a:r>
            <a:r>
              <a:rPr lang="fi-FI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b="1" dirty="0" err="1">
                <a:solidFill>
                  <a:schemeClr val="accent2">
                    <a:lumMod val="75000"/>
                  </a:schemeClr>
                </a:solidFill>
              </a:rPr>
              <a:t>pay</a:t>
            </a:r>
            <a:r>
              <a:rPr lang="fi-FI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b="1" dirty="0" err="1">
                <a:solidFill>
                  <a:schemeClr val="accent2">
                    <a:lumMod val="75000"/>
                  </a:schemeClr>
                </a:solidFill>
              </a:rPr>
              <a:t>gap</a:t>
            </a:r>
            <a:r>
              <a:rPr lang="fi-FI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b="1" dirty="0" err="1">
                <a:solidFill>
                  <a:schemeClr val="accent2">
                    <a:lumMod val="75000"/>
                  </a:schemeClr>
                </a:solidFill>
              </a:rPr>
              <a:t>estimated</a:t>
            </a:r>
            <a:r>
              <a:rPr lang="fi-FI" b="1" dirty="0">
                <a:solidFill>
                  <a:schemeClr val="accent2">
                    <a:lumMod val="75000"/>
                  </a:schemeClr>
                </a:solidFill>
              </a:rPr>
              <a:t> 3,609€ in </a:t>
            </a:r>
            <a:r>
              <a:rPr lang="fi-FI" b="1" dirty="0" err="1">
                <a:solidFill>
                  <a:schemeClr val="accent2">
                    <a:lumMod val="75000"/>
                  </a:schemeClr>
                </a:solidFill>
              </a:rPr>
              <a:t>start</a:t>
            </a:r>
            <a:r>
              <a:rPr lang="fi-FI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fi-FI" b="1" dirty="0" err="1">
                <a:solidFill>
                  <a:schemeClr val="accent2">
                    <a:lumMod val="75000"/>
                  </a:schemeClr>
                </a:solidFill>
              </a:rPr>
              <a:t>each</a:t>
            </a:r>
            <a:r>
              <a:rPr lang="fi-FI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b="1" dirty="0" err="1">
                <a:solidFill>
                  <a:schemeClr val="accent2">
                    <a:lumMod val="75000"/>
                  </a:schemeClr>
                </a:solidFill>
              </a:rPr>
              <a:t>additional</a:t>
            </a:r>
            <a:r>
              <a:rPr lang="fi-FI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b="1" dirty="0" err="1">
                <a:solidFill>
                  <a:schemeClr val="accent2">
                    <a:lumMod val="75000"/>
                  </a:schemeClr>
                </a:solidFill>
              </a:rPr>
              <a:t>age</a:t>
            </a:r>
            <a:r>
              <a:rPr lang="fi-FI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b="1" dirty="0" err="1">
                <a:solidFill>
                  <a:schemeClr val="accent2">
                    <a:lumMod val="75000"/>
                  </a:schemeClr>
                </a:solidFill>
              </a:rPr>
              <a:t>year</a:t>
            </a:r>
            <a:r>
              <a:rPr lang="fi-FI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b="1" dirty="0" err="1">
                <a:solidFill>
                  <a:schemeClr val="accent2">
                    <a:lumMod val="75000"/>
                  </a:schemeClr>
                </a:solidFill>
              </a:rPr>
              <a:t>leaves</a:t>
            </a:r>
            <a:r>
              <a:rPr lang="fi-FI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b="1" dirty="0" err="1">
                <a:solidFill>
                  <a:schemeClr val="accent2">
                    <a:lumMod val="75000"/>
                  </a:schemeClr>
                </a:solidFill>
              </a:rPr>
              <a:t>women</a:t>
            </a:r>
            <a:r>
              <a:rPr lang="fi-FI" b="1" dirty="0">
                <a:solidFill>
                  <a:schemeClr val="accent2">
                    <a:lumMod val="75000"/>
                  </a:schemeClr>
                </a:solidFill>
              </a:rPr>
              <a:t> 361€ </a:t>
            </a:r>
            <a:r>
              <a:rPr lang="fi-FI" b="1" dirty="0" err="1">
                <a:solidFill>
                  <a:schemeClr val="accent2">
                    <a:lumMod val="75000"/>
                  </a:schemeClr>
                </a:solidFill>
              </a:rPr>
              <a:t>more</a:t>
            </a:r>
            <a:r>
              <a:rPr lang="fi-FI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b="1" dirty="0" err="1">
                <a:solidFill>
                  <a:schemeClr val="accent2">
                    <a:lumMod val="75000"/>
                  </a:schemeClr>
                </a:solidFill>
              </a:rPr>
              <a:t>behind</a:t>
            </a:r>
            <a:r>
              <a:rPr lang="fi-FI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b="1" dirty="0" err="1">
                <a:solidFill>
                  <a:schemeClr val="accent2">
                    <a:lumMod val="75000"/>
                  </a:schemeClr>
                </a:solidFill>
              </a:rPr>
              <a:t>men</a:t>
            </a:r>
            <a:endParaRPr lang="fi-FI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7276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0085-41F1-457C-99B2-92B1C3DAE74A}" type="datetime1">
              <a:rPr lang="fi-FI" smtClean="0"/>
              <a:t>7.11.2019</a:t>
            </a:fld>
            <a:endParaRPr lang="fi-FI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15</a:t>
            </a:fld>
            <a:endParaRPr lang="fi-F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5503" y="186938"/>
            <a:ext cx="8951495" cy="937201"/>
          </a:xfrm>
        </p:spPr>
        <p:txBody>
          <a:bodyPr>
            <a:normAutofit/>
          </a:bodyPr>
          <a:lstStyle/>
          <a:p>
            <a:r>
              <a:rPr lang="fi-FI" sz="2800" b="1" dirty="0" err="1"/>
              <a:t>Study</a:t>
            </a:r>
            <a:r>
              <a:rPr lang="fi-FI" sz="2800" b="1" dirty="0"/>
              <a:t> </a:t>
            </a:r>
            <a:r>
              <a:rPr lang="fi-FI" sz="2800" b="1" dirty="0" err="1"/>
              <a:t>population</a:t>
            </a:r>
            <a:r>
              <a:rPr lang="fi-FI" sz="2800" b="1" dirty="0"/>
              <a:t> </a:t>
            </a:r>
            <a:r>
              <a:rPr lang="fi-FI" sz="2800" b="1" dirty="0" err="1"/>
              <a:t>by</a:t>
            </a:r>
            <a:r>
              <a:rPr lang="fi-FI" sz="2800" b="1" dirty="0"/>
              <a:t> </a:t>
            </a:r>
            <a:r>
              <a:rPr lang="fi-FI" sz="2800" b="1" dirty="0" err="1"/>
              <a:t>occupational</a:t>
            </a:r>
            <a:r>
              <a:rPr lang="fi-FI" sz="2800" b="1" dirty="0"/>
              <a:t> ISCO-</a:t>
            </a:r>
            <a:r>
              <a:rPr lang="fi-FI" sz="2800" b="1" dirty="0" err="1"/>
              <a:t>positions</a:t>
            </a:r>
            <a:r>
              <a:rPr lang="fi-FI" sz="2800" b="1" dirty="0"/>
              <a:t> at </a:t>
            </a:r>
            <a:r>
              <a:rPr lang="fi-FI" sz="2800" b="1" dirty="0" err="1"/>
              <a:t>age</a:t>
            </a:r>
            <a:r>
              <a:rPr lang="fi-FI" sz="2800" b="1" dirty="0"/>
              <a:t> 30 and 40, </a:t>
            </a:r>
            <a:r>
              <a:rPr lang="fi-FI" sz="1800" b="1" dirty="0" err="1"/>
              <a:t>combined</a:t>
            </a:r>
            <a:r>
              <a:rPr lang="fi-FI" sz="1800" b="1" dirty="0"/>
              <a:t> </a:t>
            </a:r>
            <a:r>
              <a:rPr lang="fi-FI" sz="1800" b="1" dirty="0" err="1"/>
              <a:t>two</a:t>
            </a:r>
            <a:r>
              <a:rPr lang="fi-FI" sz="1800" b="1" dirty="0"/>
              <a:t> </a:t>
            </a:r>
            <a:r>
              <a:rPr lang="fi-FI" sz="1800" b="1" dirty="0" err="1"/>
              <a:t>cohorts</a:t>
            </a:r>
            <a:r>
              <a:rPr lang="fi-FI" sz="1800" b="1" dirty="0"/>
              <a:t> 1970 &amp; 1975</a:t>
            </a:r>
            <a:endParaRPr lang="fi-FI" sz="2200" b="1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17E72752-EC12-441E-A2F9-3A091F912CEA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428824" y="1120966"/>
          <a:ext cx="8324851" cy="26610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C69F94E-2598-49C4-B922-39CE9B4A517B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428824" y="4010026"/>
          <a:ext cx="8324850" cy="26610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094517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12A70C-814D-40EE-AAC5-026A5AA4C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549E2-7702-49B4-B586-4C164E68E473}" type="datetime1">
              <a:rPr lang="fi-FI" smtClean="0"/>
              <a:t>7.11.2019</a:t>
            </a:fld>
            <a:endParaRPr lang="fi-FI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6D548D8-4BD6-4C31-87F5-6257FEAF5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16</a:t>
            </a:fld>
            <a:endParaRPr lang="fi-FI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11EDCF3-C374-4874-8D40-AD08AF88E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00275"/>
          </a:xfrm>
        </p:spPr>
        <p:txBody>
          <a:bodyPr>
            <a:normAutofit/>
          </a:bodyPr>
          <a:lstStyle/>
          <a:p>
            <a:r>
              <a:rPr lang="fi-FI" sz="3600" b="1" dirty="0" err="1"/>
              <a:t>Discussion</a:t>
            </a:r>
            <a:endParaRPr lang="fi-FI" sz="3600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FB89FCD-0B92-4A15-8DE0-8B5B9DD9C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640" y="1149292"/>
            <a:ext cx="8706747" cy="4960559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Is STEM a </a:t>
            </a:r>
            <a:r>
              <a:rPr lang="fi-FI" dirty="0" err="1"/>
              <a:t>particular</a:t>
            </a:r>
            <a:r>
              <a:rPr lang="fi-FI" dirty="0"/>
              <a:t> </a:t>
            </a:r>
            <a:r>
              <a:rPr lang="fi-FI" dirty="0" err="1"/>
              <a:t>field</a:t>
            </a:r>
            <a:r>
              <a:rPr lang="fi-FI" dirty="0"/>
              <a:t>?</a:t>
            </a:r>
          </a:p>
          <a:p>
            <a:pPr lvl="1"/>
            <a:r>
              <a:rPr lang="fi-FI" dirty="0"/>
              <a:t>No: </a:t>
            </a:r>
            <a:r>
              <a:rPr lang="fi-FI" dirty="0" err="1"/>
              <a:t>same</a:t>
            </a:r>
            <a:r>
              <a:rPr lang="fi-FI" dirty="0"/>
              <a:t> </a:t>
            </a:r>
            <a:r>
              <a:rPr lang="fi-FI" dirty="0" err="1"/>
              <a:t>gender</a:t>
            </a:r>
            <a:r>
              <a:rPr lang="fi-FI" dirty="0"/>
              <a:t> </a:t>
            </a:r>
            <a:r>
              <a:rPr lang="fi-FI" dirty="0" err="1"/>
              <a:t>pay</a:t>
            </a:r>
            <a:r>
              <a:rPr lang="fi-FI" dirty="0"/>
              <a:t> </a:t>
            </a:r>
            <a:r>
              <a:rPr lang="fi-FI" dirty="0" err="1"/>
              <a:t>gap</a:t>
            </a:r>
            <a:r>
              <a:rPr lang="fi-FI" dirty="0"/>
              <a:t> </a:t>
            </a:r>
            <a:r>
              <a:rPr lang="fi-FI" dirty="0" err="1"/>
              <a:t>remains</a:t>
            </a:r>
            <a:r>
              <a:rPr lang="fi-FI" dirty="0"/>
              <a:t> in </a:t>
            </a:r>
            <a:r>
              <a:rPr lang="fi-FI" dirty="0" err="1"/>
              <a:t>other</a:t>
            </a:r>
            <a:r>
              <a:rPr lang="fi-FI" dirty="0"/>
              <a:t> </a:t>
            </a:r>
            <a:r>
              <a:rPr lang="fi-FI" dirty="0" err="1"/>
              <a:t>industries</a:t>
            </a:r>
            <a:endParaRPr lang="fi-FI" dirty="0"/>
          </a:p>
          <a:p>
            <a:pPr lvl="1"/>
            <a:r>
              <a:rPr lang="fi-FI" dirty="0" err="1"/>
              <a:t>Yes</a:t>
            </a:r>
            <a:r>
              <a:rPr lang="fi-FI" dirty="0"/>
              <a:t>:</a:t>
            </a:r>
            <a:r>
              <a:rPr lang="en-US" dirty="0"/>
              <a:t> women may benefit in more “regulated” contexts such as if they are public sector professionals. Instead, men benefit in less regulated job market, especially in terms of managerial statuses (concerns</a:t>
            </a:r>
            <a:r>
              <a:rPr lang="fi-FI" dirty="0"/>
              <a:t> </a:t>
            </a:r>
            <a:r>
              <a:rPr lang="fi-FI" dirty="0" err="1"/>
              <a:t>private</a:t>
            </a:r>
            <a:r>
              <a:rPr lang="fi-FI" dirty="0"/>
              <a:t> </a:t>
            </a:r>
            <a:r>
              <a:rPr lang="fi-FI" dirty="0" err="1"/>
              <a:t>sector</a:t>
            </a:r>
            <a:r>
              <a:rPr lang="fi-FI" dirty="0"/>
              <a:t> in general) (</a:t>
            </a:r>
            <a:r>
              <a:rPr lang="fi-FI" dirty="0" err="1"/>
              <a:t>Mandel</a:t>
            </a:r>
            <a:r>
              <a:rPr lang="fi-FI" dirty="0"/>
              <a:t> 2016)</a:t>
            </a:r>
          </a:p>
          <a:p>
            <a:pPr lvl="1"/>
            <a:r>
              <a:rPr lang="fi-FI" dirty="0" err="1"/>
              <a:t>Yes</a:t>
            </a:r>
            <a:r>
              <a:rPr lang="fi-FI" dirty="0"/>
              <a:t> #2: ”</a:t>
            </a:r>
            <a:r>
              <a:rPr lang="en-US" dirty="0"/>
              <a:t>Engineering is often described as an enduring bastion of masculine culture where women experience marginality”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Seron</a:t>
            </a:r>
            <a:r>
              <a:rPr lang="en-US" dirty="0"/>
              <a:t> </a:t>
            </a:r>
            <a:r>
              <a:rPr lang="en-US" i="1" dirty="0"/>
              <a:t>et al</a:t>
            </a:r>
            <a:r>
              <a:rPr lang="en-US" dirty="0"/>
              <a:t>. 2018)</a:t>
            </a:r>
            <a:endParaRPr lang="fi-FI" dirty="0"/>
          </a:p>
          <a:p>
            <a:r>
              <a:rPr lang="en-US" dirty="0"/>
              <a:t>Gender roles</a:t>
            </a:r>
          </a:p>
          <a:p>
            <a:pPr lvl="1"/>
            <a:r>
              <a:rPr lang="en-US" dirty="0"/>
              <a:t>Even highly educated young women take longer parental leaves, affecting their careers (</a:t>
            </a:r>
            <a:r>
              <a:rPr lang="en-US" dirty="0" err="1"/>
              <a:t>Kuitto</a:t>
            </a:r>
            <a:r>
              <a:rPr lang="en-US" dirty="0"/>
              <a:t> </a:t>
            </a:r>
            <a:r>
              <a:rPr lang="en-US" i="1" dirty="0"/>
              <a:t>et al</a:t>
            </a:r>
            <a:r>
              <a:rPr lang="en-US" dirty="0"/>
              <a:t>. 2019)</a:t>
            </a:r>
          </a:p>
          <a:p>
            <a:r>
              <a:rPr lang="fi-FI" dirty="0" err="1"/>
              <a:t>Societal</a:t>
            </a:r>
            <a:r>
              <a:rPr lang="fi-FI" dirty="0"/>
              <a:t> </a:t>
            </a:r>
            <a:r>
              <a:rPr lang="fi-FI" dirty="0" err="1"/>
              <a:t>issue</a:t>
            </a:r>
            <a:r>
              <a:rPr lang="fi-FI" dirty="0"/>
              <a:t>: </a:t>
            </a:r>
            <a:r>
              <a:rPr lang="fi-FI" dirty="0" err="1"/>
              <a:t>Discriminatory</a:t>
            </a:r>
            <a:r>
              <a:rPr lang="fi-FI" dirty="0"/>
              <a:t> </a:t>
            </a:r>
            <a:r>
              <a:rPr lang="fi-FI" dirty="0" err="1"/>
              <a:t>recruitment</a:t>
            </a:r>
            <a:r>
              <a:rPr lang="fi-FI" dirty="0"/>
              <a:t> </a:t>
            </a:r>
            <a:r>
              <a:rPr lang="fi-FI" dirty="0" err="1"/>
              <a:t>policies</a:t>
            </a:r>
            <a:r>
              <a:rPr lang="fi-FI" dirty="0"/>
              <a:t> of </a:t>
            </a:r>
            <a:r>
              <a:rPr lang="fi-FI" dirty="0" err="1"/>
              <a:t>young</a:t>
            </a:r>
            <a:r>
              <a:rPr lang="fi-FI" dirty="0"/>
              <a:t> </a:t>
            </a:r>
            <a:r>
              <a:rPr lang="fi-FI" dirty="0" err="1"/>
              <a:t>women</a:t>
            </a:r>
            <a:r>
              <a:rPr lang="fi-FI" dirty="0"/>
              <a:t>: </a:t>
            </a:r>
            <a:r>
              <a:rPr lang="fi-FI" dirty="0" err="1"/>
              <a:t>high</a:t>
            </a:r>
            <a:r>
              <a:rPr lang="fi-FI" dirty="0"/>
              <a:t> </a:t>
            </a:r>
            <a:r>
              <a:rPr lang="fi-FI" dirty="0" err="1"/>
              <a:t>usage</a:t>
            </a:r>
            <a:r>
              <a:rPr lang="fi-FI" dirty="0"/>
              <a:t> of </a:t>
            </a:r>
            <a:r>
              <a:rPr lang="fi-FI" dirty="0" err="1"/>
              <a:t>temporary</a:t>
            </a:r>
            <a:r>
              <a:rPr lang="fi-FI" dirty="0"/>
              <a:t> </a:t>
            </a:r>
            <a:r>
              <a:rPr lang="fi-FI" dirty="0" err="1"/>
              <a:t>contracts</a:t>
            </a:r>
            <a:r>
              <a:rPr lang="fi-FI" dirty="0"/>
              <a:t> </a:t>
            </a:r>
            <a:r>
              <a:rPr lang="fi-FI" dirty="0" err="1"/>
              <a:t>related</a:t>
            </a:r>
            <a:r>
              <a:rPr lang="fi-FI" dirty="0"/>
              <a:t> to </a:t>
            </a:r>
            <a:r>
              <a:rPr lang="fi-FI" dirty="0" err="1"/>
              <a:t>higher</a:t>
            </a:r>
            <a:r>
              <a:rPr lang="fi-FI" dirty="0"/>
              <a:t> </a:t>
            </a:r>
            <a:r>
              <a:rPr lang="fi-FI" dirty="0" err="1"/>
              <a:t>employer</a:t>
            </a:r>
            <a:r>
              <a:rPr lang="fi-FI" dirty="0"/>
              <a:t> </a:t>
            </a:r>
            <a:r>
              <a:rPr lang="fi-FI" dirty="0" err="1"/>
              <a:t>costs</a:t>
            </a:r>
            <a:r>
              <a:rPr lang="fi-FI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7810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549E2-7702-49B4-B586-4C164E68E473}" type="datetime1">
              <a:rPr lang="fi-FI" smtClean="0"/>
              <a:t>7.11.2019</a:t>
            </a:fld>
            <a:endParaRPr lang="fi-FI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17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86444"/>
            <a:ext cx="7886700" cy="1035835"/>
          </a:xfrm>
        </p:spPr>
        <p:txBody>
          <a:bodyPr>
            <a:noAutofit/>
          </a:bodyPr>
          <a:lstStyle/>
          <a:p>
            <a:r>
              <a:rPr lang="fi-FI" sz="2800" b="1" dirty="0" err="1"/>
              <a:t>Thank</a:t>
            </a:r>
            <a:r>
              <a:rPr lang="fi-FI" sz="2800" b="1" dirty="0"/>
              <a:t> </a:t>
            </a:r>
            <a:r>
              <a:rPr lang="fi-FI" sz="2800" b="1" dirty="0" err="1"/>
              <a:t>you</a:t>
            </a:r>
            <a:r>
              <a:rPr lang="fi-FI" sz="2800" b="1" dirty="0"/>
              <a:t>!</a:t>
            </a:r>
            <a:br>
              <a:rPr lang="fi-FI" sz="2800" b="1" dirty="0"/>
            </a:br>
            <a:r>
              <a:rPr lang="fi-FI" sz="2400" b="1" dirty="0" err="1"/>
              <a:t>Feel</a:t>
            </a:r>
            <a:r>
              <a:rPr lang="fi-FI" sz="2400" b="1" dirty="0"/>
              <a:t> </a:t>
            </a:r>
            <a:r>
              <a:rPr lang="fi-FI" sz="2400" b="1" dirty="0" err="1"/>
              <a:t>free</a:t>
            </a:r>
            <a:r>
              <a:rPr lang="fi-FI" sz="2400" b="1" dirty="0"/>
              <a:t> to </a:t>
            </a:r>
            <a:r>
              <a:rPr lang="fi-FI" sz="2400" b="1" dirty="0" err="1"/>
              <a:t>contact</a:t>
            </a:r>
            <a:r>
              <a:rPr lang="fi-FI" sz="2400" b="1" dirty="0"/>
              <a:t>: </a:t>
            </a:r>
            <a:r>
              <a:rPr lang="fi-FI" sz="2400" b="1" dirty="0">
                <a:hlinkClick r:id="rId3"/>
              </a:rPr>
              <a:t>Satu.ojala@tuni.fi</a:t>
            </a:r>
            <a:r>
              <a:rPr lang="fi-FI" sz="2400" b="1" dirty="0"/>
              <a:t> </a:t>
            </a:r>
            <a:br>
              <a:rPr lang="fi-FI" sz="2400" b="1" dirty="0"/>
            </a:br>
            <a:r>
              <a:rPr lang="fi-FI" sz="2400" b="1" dirty="0" err="1"/>
              <a:t>Have</a:t>
            </a:r>
            <a:r>
              <a:rPr lang="fi-FI" sz="2400" b="1" dirty="0"/>
              <a:t> a look at: research.uta.fi/</a:t>
            </a:r>
            <a:r>
              <a:rPr lang="fi-FI" sz="2400" b="1" dirty="0" err="1"/>
              <a:t>tyourat</a:t>
            </a:r>
            <a:r>
              <a:rPr lang="fi-FI" sz="2400" b="1" dirty="0"/>
              <a:t> </a:t>
            </a:r>
            <a:br>
              <a:rPr lang="fi-FI" sz="2400" b="1" dirty="0"/>
            </a:br>
            <a:br>
              <a:rPr lang="fi-FI" sz="2400" b="1" dirty="0"/>
            </a:br>
            <a:r>
              <a:rPr lang="fi-FI" sz="2400" b="1" dirty="0" err="1"/>
              <a:t>Literature</a:t>
            </a:r>
            <a:endParaRPr lang="fi-FI" sz="2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2290194"/>
            <a:ext cx="8210550" cy="387507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 err="1"/>
              <a:t>Biemann</a:t>
            </a:r>
            <a:r>
              <a:rPr lang="en-US" b="1" dirty="0"/>
              <a:t> T. et al.</a:t>
            </a:r>
            <a:r>
              <a:rPr lang="en-US" dirty="0"/>
              <a:t> (2012) Career Patterns: A twenty-year panel study. </a:t>
            </a:r>
            <a:r>
              <a:rPr lang="en-US" i="1" dirty="0"/>
              <a:t>Journal of Vocational Behavior </a:t>
            </a:r>
            <a:r>
              <a:rPr lang="fi-FI" dirty="0"/>
              <a:t>81 (2) 159–170.</a:t>
            </a:r>
            <a:r>
              <a:rPr lang="en-US" i="1" dirty="0"/>
              <a:t> </a:t>
            </a:r>
          </a:p>
          <a:p>
            <a:pPr marL="0" indent="0">
              <a:buNone/>
            </a:pPr>
            <a:r>
              <a:rPr lang="en-US" b="1" dirty="0"/>
              <a:t>Cech E. &amp; Blair-Loy M.</a:t>
            </a:r>
            <a:r>
              <a:rPr lang="en-US" dirty="0"/>
              <a:t> (2019) The changing career trajectories of new parents in STEM. </a:t>
            </a:r>
            <a:r>
              <a:rPr lang="en-US" i="1" dirty="0"/>
              <a:t>PNAS</a:t>
            </a:r>
            <a:r>
              <a:rPr lang="en-US" dirty="0"/>
              <a:t> 116 (10) 4182–4187.</a:t>
            </a:r>
          </a:p>
          <a:p>
            <a:pPr marL="0" indent="0">
              <a:buNone/>
            </a:pPr>
            <a:r>
              <a:rPr lang="en-US" b="1" dirty="0"/>
              <a:t>Hollister M. (</a:t>
            </a:r>
            <a:r>
              <a:rPr lang="en-US" dirty="0"/>
              <a:t>2011) Employment stability in the U.S. labor market: Rhetoric versus reality. </a:t>
            </a:r>
            <a:r>
              <a:rPr lang="en-US" i="1" dirty="0"/>
              <a:t>Annual Review of Sociology </a:t>
            </a:r>
            <a:r>
              <a:rPr lang="en-US" dirty="0"/>
              <a:t>37(1): 305–324.</a:t>
            </a:r>
            <a:endParaRPr lang="fi-FI" dirty="0"/>
          </a:p>
          <a:p>
            <a:pPr marL="0" indent="0">
              <a:buNone/>
            </a:pPr>
            <a:r>
              <a:rPr lang="en-US" b="1" dirty="0" err="1"/>
              <a:t>Kuitto</a:t>
            </a:r>
            <a:r>
              <a:rPr lang="en-US" b="1" dirty="0"/>
              <a:t> K., Salonen J. &amp; </a:t>
            </a:r>
            <a:r>
              <a:rPr lang="en-US" b="1" dirty="0" err="1"/>
              <a:t>Helmdag</a:t>
            </a:r>
            <a:r>
              <a:rPr lang="en-US" b="1" dirty="0"/>
              <a:t> J.</a:t>
            </a:r>
            <a:r>
              <a:rPr lang="en-US" dirty="0"/>
              <a:t> (2019) Gender inequalities in early career trajectories and parental leaves: Evidence from a Nordic welfare state. </a:t>
            </a:r>
            <a:r>
              <a:rPr lang="en-US" i="1" dirty="0"/>
              <a:t>Social Sciences</a:t>
            </a:r>
            <a:r>
              <a:rPr lang="en-US" dirty="0"/>
              <a:t> 8(9): 1–16</a:t>
            </a:r>
          </a:p>
          <a:p>
            <a:pPr marL="0" indent="0">
              <a:buNone/>
            </a:pPr>
            <a:r>
              <a:rPr lang="en-US" b="1" dirty="0"/>
              <a:t>Potter J.</a:t>
            </a:r>
            <a:r>
              <a:rPr lang="en-US" dirty="0"/>
              <a:t> (2015) </a:t>
            </a:r>
            <a:r>
              <a:rPr lang="en-US" i="1" dirty="0"/>
              <a:t>Crisis at Work: Identity and the End of Career.</a:t>
            </a:r>
            <a:r>
              <a:rPr lang="en-US" dirty="0"/>
              <a:t> Basingstoke: Palgrave Macmillan. </a:t>
            </a:r>
            <a:endParaRPr lang="en-US" b="1" dirty="0"/>
          </a:p>
          <a:p>
            <a:pPr marL="0" indent="0">
              <a:buNone/>
            </a:pPr>
            <a:r>
              <a:rPr lang="en-US" b="1" dirty="0" err="1"/>
              <a:t>Sassler</a:t>
            </a:r>
            <a:r>
              <a:rPr lang="en-US" b="1" dirty="0"/>
              <a:t> S., </a:t>
            </a:r>
            <a:r>
              <a:rPr lang="en-US" b="1" i="1" dirty="0"/>
              <a:t>et al</a:t>
            </a:r>
            <a:r>
              <a:rPr lang="en-US" dirty="0"/>
              <a:t>. (2017) The missing women in STEM? Assessing gender differentials in the factors associated with transition to ﬁrst jobs. </a:t>
            </a:r>
            <a:r>
              <a:rPr lang="en-US" i="1" dirty="0"/>
              <a:t>Social Science Research </a:t>
            </a:r>
            <a:r>
              <a:rPr lang="en-US" dirty="0"/>
              <a:t>63, 192–208.</a:t>
            </a:r>
          </a:p>
          <a:p>
            <a:pPr marL="0" indent="0">
              <a:buNone/>
            </a:pPr>
            <a:r>
              <a:rPr lang="en-US" b="1" dirty="0" err="1"/>
              <a:t>Seron</a:t>
            </a:r>
            <a:r>
              <a:rPr lang="en-US" b="1" dirty="0"/>
              <a:t> C. </a:t>
            </a:r>
            <a:r>
              <a:rPr lang="en-US" b="1" i="1" dirty="0"/>
              <a:t>at el. </a:t>
            </a:r>
            <a:r>
              <a:rPr lang="en-US" dirty="0"/>
              <a:t>(2018) ‘‘I am Not a Feminist but. . .’’: Hegemony of a Meritocratic Ideology and Limits of Critique Among Women Engineering. </a:t>
            </a:r>
            <a:r>
              <a:rPr lang="en-US" i="1" dirty="0"/>
              <a:t>Work and Occupations </a:t>
            </a:r>
            <a:r>
              <a:rPr lang="en-US" dirty="0"/>
              <a:t>45 (2) 131–167.</a:t>
            </a:r>
          </a:p>
          <a:p>
            <a:pPr marL="0" indent="0">
              <a:buNone/>
            </a:pPr>
            <a:r>
              <a:rPr lang="en-US" b="1" dirty="0"/>
              <a:t>Van Winkle Z. &amp; </a:t>
            </a:r>
            <a:r>
              <a:rPr lang="en-US" b="1" dirty="0" err="1"/>
              <a:t>Fasang</a:t>
            </a:r>
            <a:r>
              <a:rPr lang="en-US" b="1" dirty="0"/>
              <a:t> A</a:t>
            </a:r>
            <a:r>
              <a:rPr lang="en-US" dirty="0"/>
              <a:t>. (2017) Complexity in employment life courses in Europe in the Twentieth Century—Large cross-national differences but little change across birth cohorts. </a:t>
            </a:r>
            <a:r>
              <a:rPr lang="en-US" i="1" dirty="0"/>
              <a:t>Social Forces </a:t>
            </a:r>
            <a:r>
              <a:rPr lang="en-US" dirty="0"/>
              <a:t>96 (1): 1–30.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81382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549E2-7702-49B4-B586-4C164E68E473}" type="datetime1">
              <a:rPr lang="fi-FI" smtClean="0"/>
              <a:t>7.11.2019</a:t>
            </a:fld>
            <a:endParaRPr lang="fi-FI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2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02672" y="378980"/>
            <a:ext cx="8640660" cy="923347"/>
          </a:xfrm>
        </p:spPr>
        <p:txBody>
          <a:bodyPr>
            <a:noAutofit/>
          </a:bodyPr>
          <a:lstStyle/>
          <a:p>
            <a:r>
              <a:rPr lang="fi-FI" sz="2800" b="1" dirty="0" err="1"/>
              <a:t>Background</a:t>
            </a:r>
            <a:r>
              <a:rPr lang="fi-FI" sz="2800" b="1" dirty="0"/>
              <a:t>: ”</a:t>
            </a:r>
            <a:r>
              <a:rPr lang="fi-FI" sz="2800" b="1" dirty="0" err="1"/>
              <a:t>Missing</a:t>
            </a:r>
            <a:r>
              <a:rPr lang="fi-FI" sz="2800" b="1" dirty="0"/>
              <a:t> </a:t>
            </a:r>
            <a:r>
              <a:rPr lang="fi-FI" sz="2800" b="1" dirty="0" err="1"/>
              <a:t>Women</a:t>
            </a:r>
            <a:r>
              <a:rPr lang="fi-FI" sz="2800" b="1" dirty="0"/>
              <a:t>” (</a:t>
            </a:r>
            <a:r>
              <a:rPr lang="fi-FI" sz="2800" b="1" dirty="0" err="1"/>
              <a:t>Sassler</a:t>
            </a:r>
            <a:r>
              <a:rPr lang="fi-FI" sz="2800" b="1" dirty="0"/>
              <a:t> </a:t>
            </a:r>
            <a:r>
              <a:rPr lang="fi-FI" sz="2800" b="1" i="1" dirty="0"/>
              <a:t>et al.</a:t>
            </a:r>
            <a:r>
              <a:rPr lang="fi-FI" sz="2800" b="1" dirty="0"/>
              <a:t> 2017) in Science, Technology, Engineering &amp; </a:t>
            </a:r>
            <a:r>
              <a:rPr lang="fi-FI" sz="2800" b="1" dirty="0" err="1"/>
              <a:t>Maths</a:t>
            </a:r>
            <a:r>
              <a:rPr lang="fi-FI" sz="2800" b="1" dirty="0"/>
              <a:t> (STEM)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571625"/>
            <a:ext cx="8141277" cy="438366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In most Western countries</a:t>
            </a:r>
            <a:r>
              <a:rPr lang="fi-FI" dirty="0"/>
              <a:t>, </a:t>
            </a:r>
            <a:r>
              <a:rPr lang="fi-FI" dirty="0" err="1"/>
              <a:t>about</a:t>
            </a:r>
            <a:r>
              <a:rPr lang="fi-FI" dirty="0"/>
              <a:t> a </a:t>
            </a:r>
            <a:r>
              <a:rPr lang="fi-FI" dirty="0" err="1"/>
              <a:t>fifth</a:t>
            </a:r>
            <a:r>
              <a:rPr lang="fi-FI" dirty="0"/>
              <a:t> (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less</a:t>
            </a:r>
            <a:r>
              <a:rPr lang="fi-FI" dirty="0"/>
              <a:t> </a:t>
            </a:r>
            <a:r>
              <a:rPr lang="fi-FI" dirty="0" err="1"/>
              <a:t>than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) of STEM </a:t>
            </a:r>
            <a:r>
              <a:rPr lang="fi-FI" dirty="0" err="1"/>
              <a:t>employees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women</a:t>
            </a:r>
            <a:endParaRPr lang="fi-FI" dirty="0"/>
          </a:p>
          <a:p>
            <a:r>
              <a:rPr lang="fi-FI" dirty="0" err="1"/>
              <a:t>Women</a:t>
            </a:r>
            <a:r>
              <a:rPr lang="fi-FI" dirty="0"/>
              <a:t> in STEM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</a:t>
            </a:r>
            <a:r>
              <a:rPr lang="fi-FI" dirty="0" err="1"/>
              <a:t>researched</a:t>
            </a:r>
            <a:r>
              <a:rPr lang="fi-FI" dirty="0"/>
              <a:t> </a:t>
            </a:r>
            <a:r>
              <a:rPr lang="fi-FI" dirty="0" err="1"/>
              <a:t>intensively</a:t>
            </a:r>
            <a:endParaRPr lang="fi-FI" dirty="0"/>
          </a:p>
          <a:p>
            <a:pPr lvl="1"/>
            <a:r>
              <a:rPr lang="en-US" dirty="0"/>
              <a:t>Explanations for the gender gap are sought from</a:t>
            </a:r>
            <a:r>
              <a:rPr lang="en-US" b="1" dirty="0"/>
              <a:t> how new generations choose to study STEM disciplines</a:t>
            </a:r>
          </a:p>
          <a:p>
            <a:pPr lvl="1"/>
            <a:r>
              <a:rPr lang="en-US" dirty="0"/>
              <a:t>whereas less is known about </a:t>
            </a:r>
            <a:r>
              <a:rPr lang="en-US" b="1" dirty="0" err="1"/>
              <a:t>labour</a:t>
            </a:r>
            <a:r>
              <a:rPr lang="en-US" b="1" dirty="0"/>
              <a:t> outcomes</a:t>
            </a:r>
            <a:r>
              <a:rPr lang="en-US" dirty="0"/>
              <a:t>. </a:t>
            </a:r>
          </a:p>
          <a:p>
            <a:r>
              <a:rPr lang="en-US" dirty="0"/>
              <a:t>According to the (rare)longitudinal research findings on women in STEM, the evidence points towards </a:t>
            </a:r>
            <a:r>
              <a:rPr lang="en-US" b="1" dirty="0"/>
              <a:t>poorer career development prospects</a:t>
            </a:r>
            <a:r>
              <a:rPr lang="en-US" dirty="0"/>
              <a:t>, especially among those who are in the crucial life cycle phase for family formation.</a:t>
            </a:r>
          </a:p>
          <a:p>
            <a:pPr lvl="1"/>
            <a:r>
              <a:rPr lang="en-US" dirty="0"/>
              <a:t>In the US, “nearly one-half of new mothers and nearly one-quarter of new fathers leave full-time STEM employment after having children” (Cech &amp; Blair-Loy 2019)</a:t>
            </a:r>
            <a:endParaRPr lang="fi-FI" dirty="0"/>
          </a:p>
          <a:p>
            <a:endParaRPr lang="en-US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09361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549E2-7702-49B4-B586-4C164E68E473}" type="datetime1">
              <a:rPr lang="fi-FI" smtClean="0"/>
              <a:t>7.11.2019</a:t>
            </a:fld>
            <a:endParaRPr lang="fi-FI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3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10393" y="268144"/>
            <a:ext cx="8404981" cy="1325563"/>
          </a:xfrm>
        </p:spPr>
        <p:txBody>
          <a:bodyPr>
            <a:noAutofit/>
          </a:bodyPr>
          <a:lstStyle/>
          <a:p>
            <a:r>
              <a:rPr lang="fi-FI" sz="2800" b="1" dirty="0" err="1"/>
              <a:t>Overall</a:t>
            </a:r>
            <a:r>
              <a:rPr lang="fi-FI" sz="2800" b="1" dirty="0"/>
              <a:t>, </a:t>
            </a:r>
            <a:r>
              <a:rPr lang="fi-FI" sz="2800" b="1" dirty="0" err="1"/>
              <a:t>there</a:t>
            </a:r>
            <a:r>
              <a:rPr lang="fi-FI" sz="2800" b="1" dirty="0"/>
              <a:t> is </a:t>
            </a:r>
            <a:r>
              <a:rPr lang="fi-FI" sz="2800" b="1" dirty="0" err="1"/>
              <a:t>still</a:t>
            </a:r>
            <a:r>
              <a:rPr lang="fi-FI" sz="2800" b="1" dirty="0"/>
              <a:t> </a:t>
            </a:r>
            <a:r>
              <a:rPr lang="fi-FI" sz="2800" b="1" dirty="0" err="1"/>
              <a:t>lack</a:t>
            </a:r>
            <a:r>
              <a:rPr lang="fi-FI" sz="2800" b="1" dirty="0"/>
              <a:t> of </a:t>
            </a:r>
            <a:r>
              <a:rPr lang="fi-FI" sz="2800" b="1" dirty="0" err="1"/>
              <a:t>longitudinal</a:t>
            </a:r>
            <a:r>
              <a:rPr lang="fi-FI" sz="2800" b="1" dirty="0"/>
              <a:t> </a:t>
            </a:r>
            <a:r>
              <a:rPr lang="fi-FI" sz="2800" b="1" dirty="0" err="1"/>
              <a:t>evidence</a:t>
            </a:r>
            <a:r>
              <a:rPr lang="fi-FI" sz="2800" b="1" dirty="0"/>
              <a:t> on </a:t>
            </a:r>
            <a:r>
              <a:rPr lang="fi-FI" sz="2800" b="1" dirty="0" err="1"/>
              <a:t>work</a:t>
            </a:r>
            <a:r>
              <a:rPr lang="fi-FI" sz="2800" b="1" dirty="0"/>
              <a:t> </a:t>
            </a:r>
            <a:r>
              <a:rPr lang="fi-FI" sz="2800" b="1" dirty="0" err="1"/>
              <a:t>careers</a:t>
            </a:r>
            <a:r>
              <a:rPr lang="fi-FI" sz="2800" b="1" dirty="0"/>
              <a:t> – as </a:t>
            </a:r>
            <a:r>
              <a:rPr lang="fi-FI" sz="2800" b="1" dirty="0" err="1"/>
              <a:t>well</a:t>
            </a:r>
            <a:r>
              <a:rPr lang="fi-FI" sz="2800" b="1" dirty="0"/>
              <a:t> as </a:t>
            </a:r>
            <a:r>
              <a:rPr lang="fi-FI" sz="2800" b="1" dirty="0" err="1"/>
              <a:t>lack</a:t>
            </a:r>
            <a:r>
              <a:rPr lang="fi-FI" sz="2800" b="1" dirty="0"/>
              <a:t> of </a:t>
            </a:r>
            <a:r>
              <a:rPr lang="fi-FI" sz="2800" b="1" dirty="0" err="1"/>
              <a:t>awareness</a:t>
            </a:r>
            <a:r>
              <a:rPr lang="fi-FI" sz="2800" b="1" dirty="0"/>
              <a:t> of </a:t>
            </a:r>
            <a:r>
              <a:rPr lang="fi-FI" sz="2800" b="1" dirty="0" err="1"/>
              <a:t>the</a:t>
            </a:r>
            <a:r>
              <a:rPr lang="fi-FI" sz="2800" b="1" dirty="0"/>
              <a:t> </a:t>
            </a:r>
            <a:r>
              <a:rPr lang="fi-FI" sz="2800" b="1" dirty="0" err="1"/>
              <a:t>evidence</a:t>
            </a:r>
            <a:r>
              <a:rPr lang="fi-FI" sz="2800" b="1" dirty="0"/>
              <a:t> in </a:t>
            </a:r>
            <a:r>
              <a:rPr lang="fi-FI" sz="2800" b="1" dirty="0" err="1"/>
              <a:t>the</a:t>
            </a:r>
            <a:r>
              <a:rPr lang="fi-FI" sz="2800" b="1" dirty="0"/>
              <a:t> </a:t>
            </a:r>
            <a:r>
              <a:rPr lang="fi-FI" sz="2800" b="1" dirty="0" err="1"/>
              <a:t>public</a:t>
            </a:r>
            <a:r>
              <a:rPr lang="fi-FI" sz="2800" b="1" dirty="0"/>
              <a:t> </a:t>
            </a:r>
            <a:r>
              <a:rPr lang="fi-FI" sz="2800" b="1" dirty="0" err="1"/>
              <a:t>sphere</a:t>
            </a:r>
            <a:r>
              <a:rPr lang="fi-FI" sz="2800" b="1" dirty="0"/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28625" y="1686187"/>
            <a:ext cx="8404981" cy="4490776"/>
          </a:xfrm>
        </p:spPr>
        <p:txBody>
          <a:bodyPr>
            <a:normAutofit/>
          </a:bodyPr>
          <a:lstStyle/>
          <a:p>
            <a:r>
              <a:rPr lang="en-US" dirty="0"/>
              <a:t>Expected: The alleged decline of the standard employment relationship has coincided with a destabilization in work careers (Potter 2015), i.e. </a:t>
            </a:r>
            <a:r>
              <a:rPr lang="en-US" b="1" dirty="0"/>
              <a:t>growing heterogeneity and unpredictability in career trajectories. </a:t>
            </a:r>
          </a:p>
          <a:p>
            <a:r>
              <a:rPr lang="en-US" dirty="0"/>
              <a:t>Findings: No any overall de-standardization of employed populations’ work careers over time, neither in the US, Europe, nor in Finland.  Overall, the empirical </a:t>
            </a:r>
            <a:r>
              <a:rPr lang="en-US" b="1" dirty="0"/>
              <a:t>evidence remains mixed or even opposite to the fragmentation hypothesis</a:t>
            </a:r>
            <a:r>
              <a:rPr lang="en-US" dirty="0"/>
              <a:t> (</a:t>
            </a:r>
            <a:r>
              <a:rPr lang="en-US" dirty="0" err="1"/>
              <a:t>Biemann</a:t>
            </a:r>
            <a:r>
              <a:rPr lang="en-US" dirty="0"/>
              <a:t> </a:t>
            </a:r>
            <a:r>
              <a:rPr lang="en-US" i="1" dirty="0"/>
              <a:t>et al</a:t>
            </a:r>
            <a:r>
              <a:rPr lang="en-US" dirty="0"/>
              <a:t>. 2011; Hollister 2011; Van Winkle and </a:t>
            </a:r>
            <a:r>
              <a:rPr lang="en-US" dirty="0" err="1"/>
              <a:t>Fasang</a:t>
            </a:r>
            <a:r>
              <a:rPr lang="en-US" dirty="0"/>
              <a:t> 2017).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0098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282222" y="1381124"/>
            <a:ext cx="8715022" cy="4669719"/>
          </a:xfrm>
        </p:spPr>
        <p:txBody>
          <a:bodyPr>
            <a:noAutofit/>
          </a:bodyPr>
          <a:lstStyle/>
          <a:p>
            <a:r>
              <a:rPr lang="en-US" sz="2000" dirty="0"/>
              <a:t>We compare people having </a:t>
            </a:r>
            <a:r>
              <a:rPr lang="en-US" sz="2000" b="1" dirty="0"/>
              <a:t>completed either Bachelor’s, Master’s or Doctoral degree in STEM</a:t>
            </a:r>
            <a:r>
              <a:rPr lang="en-US" sz="2000" dirty="0"/>
              <a:t> by the year they turn 30</a:t>
            </a:r>
          </a:p>
          <a:p>
            <a:pPr lvl="1"/>
            <a:r>
              <a:rPr lang="en-US" sz="1800" dirty="0"/>
              <a:t>selected </a:t>
            </a:r>
            <a:r>
              <a:rPr lang="en-US" sz="1800" b="1" dirty="0"/>
              <a:t>cohorts 1960, 1965, 1970, and 1975</a:t>
            </a:r>
            <a:r>
              <a:rPr lang="en-US" sz="1800" dirty="0"/>
              <a:t> at the age of 30</a:t>
            </a:r>
          </a:p>
          <a:p>
            <a:pPr lvl="1"/>
            <a:r>
              <a:rPr lang="en-US" sz="1800" dirty="0"/>
              <a:t>their income is compared in 1990–2000, 1995–2005, 2000–2010, and 2005–2015, respectively</a:t>
            </a:r>
          </a:p>
          <a:p>
            <a:r>
              <a:rPr lang="en-US" sz="2000" dirty="0"/>
              <a:t>We estimate </a:t>
            </a:r>
            <a:r>
              <a:rPr lang="en-US" sz="2000" b="1" dirty="0"/>
              <a:t>gender differences in income by field &amp; level of education, family situation (born children), cohort and industry</a:t>
            </a:r>
            <a:r>
              <a:rPr lang="en-US" sz="2000" dirty="0"/>
              <a:t>.</a:t>
            </a:r>
          </a:p>
          <a:p>
            <a:r>
              <a:rPr lang="en-US" sz="2000" dirty="0"/>
              <a:t>We use </a:t>
            </a:r>
            <a:r>
              <a:rPr lang="en-US" sz="2000" b="1" dirty="0"/>
              <a:t>FOLK</a:t>
            </a:r>
            <a:r>
              <a:rPr lang="en-US" sz="2000" dirty="0"/>
              <a:t> (earlier: FLEED), the linked employer-employee </a:t>
            </a:r>
            <a:r>
              <a:rPr lang="en-US" sz="2000" b="1" dirty="0"/>
              <a:t>total</a:t>
            </a:r>
            <a:r>
              <a:rPr lang="en-US" sz="2000" dirty="0"/>
              <a:t> </a:t>
            </a:r>
            <a:r>
              <a:rPr lang="en-US" sz="2000" b="1" dirty="0"/>
              <a:t>register of Statistics Finland</a:t>
            </a:r>
            <a:r>
              <a:rPr lang="en-US" sz="2000" dirty="0"/>
              <a:t> from 1988 until 2017</a:t>
            </a:r>
          </a:p>
          <a:p>
            <a:r>
              <a:rPr lang="en-US" sz="2000" dirty="0"/>
              <a:t>The indicator used </a:t>
            </a:r>
            <a:r>
              <a:rPr lang="en-US" sz="2000" b="1" dirty="0"/>
              <a:t>annually</a:t>
            </a:r>
            <a:r>
              <a:rPr lang="en-US" sz="2000" dirty="0"/>
              <a:t> sums up all </a:t>
            </a:r>
            <a:r>
              <a:rPr lang="en-US" sz="2000" b="1" dirty="0"/>
              <a:t>earned income as an employee based on national incomes register</a:t>
            </a:r>
          </a:p>
          <a:p>
            <a:r>
              <a:rPr lang="en-US" sz="2000" dirty="0"/>
              <a:t>Our </a:t>
            </a:r>
            <a:r>
              <a:rPr lang="en-US" sz="2000" b="1" dirty="0"/>
              <a:t>methodological approach is a fixed &amp; random effect linear regression </a:t>
            </a:r>
            <a:r>
              <a:rPr lang="en-US" sz="2000" dirty="0"/>
              <a:t>suitable to estimate development of income over time within and between individuals.</a:t>
            </a:r>
            <a:endParaRPr lang="fi-FI" sz="20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1763-BB92-4B28-AA9C-165FFEB8FBCC}" type="datetime1">
              <a:rPr lang="fi-FI" smtClean="0"/>
              <a:t>7.11.2019</a:t>
            </a:fld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4</a:t>
            </a:fld>
            <a:endParaRPr lang="fi-FI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71474" y="279046"/>
            <a:ext cx="8143876" cy="949324"/>
          </a:xfrm>
        </p:spPr>
        <p:txBody>
          <a:bodyPr>
            <a:noAutofit/>
          </a:bodyPr>
          <a:lstStyle/>
          <a:p>
            <a:r>
              <a:rPr lang="en-US" sz="2800" b="1" dirty="0"/>
              <a:t>We examine women’s income with degrees in STEM among Finnish industrial employees</a:t>
            </a:r>
            <a:endParaRPr lang="fi-FI" sz="2000" b="1" dirty="0"/>
          </a:p>
        </p:txBody>
      </p:sp>
    </p:spTree>
    <p:extLst>
      <p:ext uri="{BB962C8B-B14F-4D97-AF65-F5344CB8AC3E}">
        <p14:creationId xmlns:p14="http://schemas.microsoft.com/office/powerpoint/2010/main" val="1006478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0085-41F1-457C-99B2-92B1C3DAE74A}" type="datetime1">
              <a:rPr lang="fi-FI" smtClean="0"/>
              <a:t>7.11.2019</a:t>
            </a:fld>
            <a:endParaRPr lang="fi-FI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5</a:t>
            </a:fld>
            <a:endParaRPr lang="fi-F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49" y="296317"/>
            <a:ext cx="7785509" cy="1600216"/>
          </a:xfrm>
        </p:spPr>
        <p:txBody>
          <a:bodyPr>
            <a:normAutofit fontScale="90000"/>
          </a:bodyPr>
          <a:lstStyle/>
          <a:p>
            <a:r>
              <a:rPr lang="fi-FI" sz="3100" b="1" dirty="0" err="1"/>
              <a:t>Study</a:t>
            </a:r>
            <a:r>
              <a:rPr lang="fi-FI" sz="3100" b="1" dirty="0"/>
              <a:t> </a:t>
            </a:r>
            <a:r>
              <a:rPr lang="fi-FI" sz="3100" b="1" dirty="0" err="1"/>
              <a:t>population</a:t>
            </a:r>
            <a:r>
              <a:rPr lang="fi-FI" sz="3100" b="1" dirty="0"/>
              <a:t> </a:t>
            </a:r>
            <a:r>
              <a:rPr lang="fi-FI" sz="3100" b="1" dirty="0" err="1"/>
              <a:t>by</a:t>
            </a:r>
            <a:r>
              <a:rPr lang="fi-FI" sz="3100" b="1" dirty="0"/>
              <a:t> </a:t>
            </a:r>
            <a:r>
              <a:rPr lang="fi-FI" sz="3100" b="1" dirty="0" err="1"/>
              <a:t>gender</a:t>
            </a:r>
            <a:r>
              <a:rPr lang="fi-FI" sz="3100" b="1" dirty="0"/>
              <a:t>, </a:t>
            </a:r>
            <a:r>
              <a:rPr lang="fi-FI" sz="3100" b="1" dirty="0" err="1"/>
              <a:t>level</a:t>
            </a:r>
            <a:r>
              <a:rPr lang="fi-FI" sz="3100" b="1" dirty="0"/>
              <a:t> of </a:t>
            </a:r>
            <a:r>
              <a:rPr lang="fi-FI" sz="3100" b="1" dirty="0" err="1"/>
              <a:t>education</a:t>
            </a:r>
            <a:r>
              <a:rPr lang="fi-FI" sz="3100" b="1" dirty="0"/>
              <a:t> and </a:t>
            </a:r>
            <a:r>
              <a:rPr lang="fi-FI" sz="3100" b="1" dirty="0" err="1"/>
              <a:t>cohort</a:t>
            </a:r>
            <a:br>
              <a:rPr lang="fi-FI" sz="2800" b="1" dirty="0"/>
            </a:br>
            <a:r>
              <a:rPr lang="fi-FI" sz="2800" b="1" dirty="0"/>
              <a:t>	At </a:t>
            </a:r>
            <a:r>
              <a:rPr lang="fi-FI" sz="2800" b="1" dirty="0" err="1"/>
              <a:t>age</a:t>
            </a:r>
            <a:r>
              <a:rPr lang="fi-FI" sz="2800" b="1" dirty="0"/>
              <a:t> 30, 87% </a:t>
            </a:r>
            <a:r>
              <a:rPr lang="fi-FI" sz="2800" b="1" dirty="0" err="1"/>
              <a:t>men</a:t>
            </a:r>
            <a:r>
              <a:rPr lang="fi-FI" sz="2800" b="1" dirty="0"/>
              <a:t> (n=6953) </a:t>
            </a:r>
            <a:br>
              <a:rPr lang="fi-FI" sz="2800" b="1" dirty="0"/>
            </a:br>
            <a:r>
              <a:rPr lang="fi-FI" sz="2800" b="1" dirty="0"/>
              <a:t>	and 13% </a:t>
            </a:r>
            <a:r>
              <a:rPr lang="fi-FI" sz="2800" b="1" dirty="0" err="1"/>
              <a:t>women</a:t>
            </a:r>
            <a:r>
              <a:rPr lang="fi-FI" sz="2800" b="1" dirty="0"/>
              <a:t> (n=1020), N=7,973 </a:t>
            </a:r>
            <a:endParaRPr lang="fi-FI" sz="2200" b="1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B44C084-3ECE-4B74-A376-7A523C10EC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371717"/>
              </p:ext>
            </p:extLst>
          </p:nvPr>
        </p:nvGraphicFramePr>
        <p:xfrm>
          <a:off x="158751" y="2167468"/>
          <a:ext cx="8895645" cy="35944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333">
                  <a:extLst>
                    <a:ext uri="{9D8B030D-6E8A-4147-A177-3AD203B41FA5}">
                      <a16:colId xmlns:a16="http://schemas.microsoft.com/office/drawing/2014/main" val="3394189871"/>
                    </a:ext>
                  </a:extLst>
                </a:gridCol>
                <a:gridCol w="965799">
                  <a:extLst>
                    <a:ext uri="{9D8B030D-6E8A-4147-A177-3AD203B41FA5}">
                      <a16:colId xmlns:a16="http://schemas.microsoft.com/office/drawing/2014/main" val="2729232407"/>
                    </a:ext>
                  </a:extLst>
                </a:gridCol>
                <a:gridCol w="901189">
                  <a:extLst>
                    <a:ext uri="{9D8B030D-6E8A-4147-A177-3AD203B41FA5}">
                      <a16:colId xmlns:a16="http://schemas.microsoft.com/office/drawing/2014/main" val="1590115753"/>
                    </a:ext>
                  </a:extLst>
                </a:gridCol>
                <a:gridCol w="977423">
                  <a:extLst>
                    <a:ext uri="{9D8B030D-6E8A-4147-A177-3AD203B41FA5}">
                      <a16:colId xmlns:a16="http://schemas.microsoft.com/office/drawing/2014/main" val="3744007190"/>
                    </a:ext>
                  </a:extLst>
                </a:gridCol>
                <a:gridCol w="988405">
                  <a:extLst>
                    <a:ext uri="{9D8B030D-6E8A-4147-A177-3AD203B41FA5}">
                      <a16:colId xmlns:a16="http://schemas.microsoft.com/office/drawing/2014/main" val="2125009094"/>
                    </a:ext>
                  </a:extLst>
                </a:gridCol>
                <a:gridCol w="1010370">
                  <a:extLst>
                    <a:ext uri="{9D8B030D-6E8A-4147-A177-3AD203B41FA5}">
                      <a16:colId xmlns:a16="http://schemas.microsoft.com/office/drawing/2014/main" val="208308363"/>
                    </a:ext>
                  </a:extLst>
                </a:gridCol>
                <a:gridCol w="1044582">
                  <a:extLst>
                    <a:ext uri="{9D8B030D-6E8A-4147-A177-3AD203B41FA5}">
                      <a16:colId xmlns:a16="http://schemas.microsoft.com/office/drawing/2014/main" val="1541075853"/>
                    </a:ext>
                  </a:extLst>
                </a:gridCol>
                <a:gridCol w="1067514">
                  <a:extLst>
                    <a:ext uri="{9D8B030D-6E8A-4147-A177-3AD203B41FA5}">
                      <a16:colId xmlns:a16="http://schemas.microsoft.com/office/drawing/2014/main" val="122485477"/>
                    </a:ext>
                  </a:extLst>
                </a:gridCol>
                <a:gridCol w="908030">
                  <a:extLst>
                    <a:ext uri="{9D8B030D-6E8A-4147-A177-3AD203B41FA5}">
                      <a16:colId xmlns:a16="http://schemas.microsoft.com/office/drawing/2014/main" val="588978000"/>
                    </a:ext>
                  </a:extLst>
                </a:gridCol>
              </a:tblGrid>
              <a:tr h="429364">
                <a:tc>
                  <a:txBody>
                    <a:bodyPr/>
                    <a:lstStyle/>
                    <a:p>
                      <a:r>
                        <a:rPr lang="fi-FI" dirty="0" err="1"/>
                        <a:t>Degree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1960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1965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1970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1975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2970534"/>
                  </a:ext>
                </a:extLst>
              </a:tr>
              <a:tr h="677657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Women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Men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Women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Men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Women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Men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Women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Men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1812755"/>
                  </a:ext>
                </a:extLst>
              </a:tr>
              <a:tr h="470343">
                <a:tc>
                  <a:txBody>
                    <a:bodyPr/>
                    <a:lstStyle/>
                    <a:p>
                      <a:r>
                        <a:rPr lang="en-US" dirty="0"/>
                        <a:t>Bachelor 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77%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62%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47%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68%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3155997"/>
                  </a:ext>
                </a:extLst>
              </a:tr>
              <a:tr h="488906">
                <a:tc>
                  <a:txBody>
                    <a:bodyPr/>
                    <a:lstStyle/>
                    <a:p>
                      <a:r>
                        <a:rPr lang="fi-FI" dirty="0"/>
                        <a:t>Master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49%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23%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38%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39%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29%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2397493"/>
                  </a:ext>
                </a:extLst>
              </a:tr>
              <a:tr h="454795">
                <a:tc>
                  <a:txBody>
                    <a:bodyPr/>
                    <a:lstStyle/>
                    <a:p>
                      <a:r>
                        <a:rPr lang="en-US" dirty="0"/>
                        <a:t>Doctor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1146962"/>
                  </a:ext>
                </a:extLst>
              </a:tr>
              <a:tr h="1073408">
                <a:tc>
                  <a:txBody>
                    <a:bodyPr/>
                    <a:lstStyle/>
                    <a:p>
                      <a:r>
                        <a:rPr lang="fi-FI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100%, n=123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100%, n=1465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100%, n=216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100%, n=1596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100%, n=343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100%, n=1960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100%, n=338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100%, n=1932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4683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4023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0085-41F1-457C-99B2-92B1C3DAE74A}" type="datetime1">
              <a:rPr lang="fi-FI" smtClean="0"/>
              <a:t>7.11.2019</a:t>
            </a:fld>
            <a:endParaRPr lang="fi-FI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6</a:t>
            </a:fld>
            <a:endParaRPr lang="fi-F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5760" y="296317"/>
            <a:ext cx="8951495" cy="937201"/>
          </a:xfrm>
        </p:spPr>
        <p:txBody>
          <a:bodyPr>
            <a:normAutofit/>
          </a:bodyPr>
          <a:lstStyle/>
          <a:p>
            <a:r>
              <a:rPr lang="fi-FI" sz="3000" b="1" dirty="0" err="1"/>
              <a:t>Study</a:t>
            </a:r>
            <a:r>
              <a:rPr lang="fi-FI" sz="3000" b="1" dirty="0"/>
              <a:t> </a:t>
            </a:r>
            <a:r>
              <a:rPr lang="fi-FI" sz="3000" b="1" dirty="0" err="1"/>
              <a:t>population</a:t>
            </a:r>
            <a:r>
              <a:rPr lang="fi-FI" sz="3000" b="1" dirty="0"/>
              <a:t> </a:t>
            </a:r>
            <a:r>
              <a:rPr lang="fi-FI" sz="3000" b="1" dirty="0" err="1"/>
              <a:t>by</a:t>
            </a:r>
            <a:r>
              <a:rPr lang="fi-FI" sz="3000" b="1" dirty="0"/>
              <a:t> </a:t>
            </a:r>
            <a:r>
              <a:rPr lang="fi-FI" sz="3000" b="1" dirty="0" err="1"/>
              <a:t>field</a:t>
            </a:r>
            <a:r>
              <a:rPr lang="fi-FI" sz="3000" b="1" dirty="0"/>
              <a:t> of </a:t>
            </a:r>
            <a:r>
              <a:rPr lang="fi-FI" sz="3000" b="1" dirty="0" err="1"/>
              <a:t>education</a:t>
            </a:r>
            <a:r>
              <a:rPr lang="fi-FI" sz="3000" b="1" dirty="0"/>
              <a:t> 2016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B44C084-3ECE-4B74-A376-7A523C10EC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851310"/>
              </p:ext>
            </p:extLst>
          </p:nvPr>
        </p:nvGraphicFramePr>
        <p:xfrm>
          <a:off x="365760" y="1480508"/>
          <a:ext cx="8149590" cy="35328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9799">
                  <a:extLst>
                    <a:ext uri="{9D8B030D-6E8A-4147-A177-3AD203B41FA5}">
                      <a16:colId xmlns:a16="http://schemas.microsoft.com/office/drawing/2014/main" val="3394189871"/>
                    </a:ext>
                  </a:extLst>
                </a:gridCol>
                <a:gridCol w="1307949">
                  <a:extLst>
                    <a:ext uri="{9D8B030D-6E8A-4147-A177-3AD203B41FA5}">
                      <a16:colId xmlns:a16="http://schemas.microsoft.com/office/drawing/2014/main" val="2729232407"/>
                    </a:ext>
                  </a:extLst>
                </a:gridCol>
                <a:gridCol w="1336431">
                  <a:extLst>
                    <a:ext uri="{9D8B030D-6E8A-4147-A177-3AD203B41FA5}">
                      <a16:colId xmlns:a16="http://schemas.microsoft.com/office/drawing/2014/main" val="3744007190"/>
                    </a:ext>
                  </a:extLst>
                </a:gridCol>
                <a:gridCol w="1336431">
                  <a:extLst>
                    <a:ext uri="{9D8B030D-6E8A-4147-A177-3AD203B41FA5}">
                      <a16:colId xmlns:a16="http://schemas.microsoft.com/office/drawing/2014/main" val="208308363"/>
                    </a:ext>
                  </a:extLst>
                </a:gridCol>
                <a:gridCol w="1378980">
                  <a:extLst>
                    <a:ext uri="{9D8B030D-6E8A-4147-A177-3AD203B41FA5}">
                      <a16:colId xmlns:a16="http://schemas.microsoft.com/office/drawing/2014/main" val="122485477"/>
                    </a:ext>
                  </a:extLst>
                </a:gridCol>
              </a:tblGrid>
              <a:tr h="331683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1960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1965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1970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1975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2970534"/>
                  </a:ext>
                </a:extLst>
              </a:tr>
              <a:tr h="642692">
                <a:tc>
                  <a:txBody>
                    <a:bodyPr/>
                    <a:lstStyle/>
                    <a:p>
                      <a:r>
                        <a:rPr lang="en-US" dirty="0"/>
                        <a:t>05 Natural sciences, mathematics and statistics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3155997"/>
                  </a:ext>
                </a:extLst>
              </a:tr>
              <a:tr h="883702">
                <a:tc>
                  <a:txBody>
                    <a:bodyPr/>
                    <a:lstStyle/>
                    <a:p>
                      <a:r>
                        <a:rPr lang="fi-FI" dirty="0"/>
                        <a:t>06 </a:t>
                      </a:r>
                      <a:r>
                        <a:rPr lang="fi-FI" dirty="0" err="1"/>
                        <a:t>Information</a:t>
                      </a:r>
                      <a:r>
                        <a:rPr lang="fi-FI" dirty="0"/>
                        <a:t> and </a:t>
                      </a:r>
                      <a:r>
                        <a:rPr lang="fi-FI" dirty="0" err="1"/>
                        <a:t>Communication</a:t>
                      </a:r>
                      <a:r>
                        <a:rPr lang="fi-FI" dirty="0"/>
                        <a:t> Technologies (ICT)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23%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2397493"/>
                  </a:ext>
                </a:extLst>
              </a:tr>
              <a:tr h="969925">
                <a:tc>
                  <a:txBody>
                    <a:bodyPr/>
                    <a:lstStyle/>
                    <a:p>
                      <a:r>
                        <a:rPr lang="en-US" dirty="0"/>
                        <a:t>07 Engineering, manufacturing and construction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77%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77%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1146962"/>
                  </a:ext>
                </a:extLst>
              </a:tr>
              <a:tr h="413204">
                <a:tc>
                  <a:txBody>
                    <a:bodyPr/>
                    <a:lstStyle/>
                    <a:p>
                      <a:r>
                        <a:rPr lang="fi-FI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100%, n=1588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100%, n=1812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100%, n=2303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100%, n=2270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4683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9532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0085-41F1-457C-99B2-92B1C3DAE74A}" type="datetime1">
              <a:rPr lang="fi-FI" smtClean="0"/>
              <a:t>7.11.2019</a:t>
            </a:fld>
            <a:endParaRPr lang="fi-FI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7</a:t>
            </a:fld>
            <a:endParaRPr lang="fi-F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5760" y="296317"/>
            <a:ext cx="8951495" cy="937201"/>
          </a:xfrm>
        </p:spPr>
        <p:txBody>
          <a:bodyPr>
            <a:normAutofit/>
          </a:bodyPr>
          <a:lstStyle/>
          <a:p>
            <a:r>
              <a:rPr lang="fi-FI" sz="2800" b="1" dirty="0" err="1"/>
              <a:t>Study</a:t>
            </a:r>
            <a:r>
              <a:rPr lang="fi-FI" sz="2800" b="1" dirty="0"/>
              <a:t> </a:t>
            </a:r>
            <a:r>
              <a:rPr lang="fi-FI" sz="2800" b="1" dirty="0" err="1"/>
              <a:t>population</a:t>
            </a:r>
            <a:r>
              <a:rPr lang="fi-FI" sz="2800" b="1" dirty="0"/>
              <a:t> </a:t>
            </a:r>
            <a:r>
              <a:rPr lang="fi-FI" sz="2800" b="1" dirty="0" err="1"/>
              <a:t>by</a:t>
            </a:r>
            <a:r>
              <a:rPr lang="fi-FI" sz="2800" b="1" dirty="0"/>
              <a:t> </a:t>
            </a:r>
            <a:r>
              <a:rPr lang="fi-FI" sz="2800" b="1" dirty="0" err="1"/>
              <a:t>industry</a:t>
            </a:r>
            <a:r>
              <a:rPr lang="fi-FI" sz="2800" b="1" dirty="0"/>
              <a:t> and </a:t>
            </a:r>
            <a:r>
              <a:rPr lang="fi-FI" sz="2800" b="1" dirty="0" err="1"/>
              <a:t>gender</a:t>
            </a:r>
            <a:r>
              <a:rPr lang="fi-FI" sz="2800" b="1" dirty="0"/>
              <a:t> </a:t>
            </a:r>
            <a:br>
              <a:rPr lang="fi-FI" sz="2800" b="1" dirty="0"/>
            </a:br>
            <a:r>
              <a:rPr lang="fi-FI" sz="2800" b="1" dirty="0"/>
              <a:t>at 30 and 40</a:t>
            </a:r>
            <a:endParaRPr lang="fi-FI" sz="2200" b="1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B44C084-3ECE-4B74-A376-7A523C10EC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44580"/>
              </p:ext>
            </p:extLst>
          </p:nvPr>
        </p:nvGraphicFramePr>
        <p:xfrm>
          <a:off x="365759" y="1480508"/>
          <a:ext cx="8405707" cy="3547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6374">
                  <a:extLst>
                    <a:ext uri="{9D8B030D-6E8A-4147-A177-3AD203B41FA5}">
                      <a16:colId xmlns:a16="http://schemas.microsoft.com/office/drawing/2014/main" val="3394189871"/>
                    </a:ext>
                  </a:extLst>
                </a:gridCol>
                <a:gridCol w="1070154">
                  <a:extLst>
                    <a:ext uri="{9D8B030D-6E8A-4147-A177-3AD203B41FA5}">
                      <a16:colId xmlns:a16="http://schemas.microsoft.com/office/drawing/2014/main" val="2729232407"/>
                    </a:ext>
                  </a:extLst>
                </a:gridCol>
                <a:gridCol w="1378431">
                  <a:extLst>
                    <a:ext uri="{9D8B030D-6E8A-4147-A177-3AD203B41FA5}">
                      <a16:colId xmlns:a16="http://schemas.microsoft.com/office/drawing/2014/main" val="3744007190"/>
                    </a:ext>
                  </a:extLst>
                </a:gridCol>
                <a:gridCol w="1378431">
                  <a:extLst>
                    <a:ext uri="{9D8B030D-6E8A-4147-A177-3AD203B41FA5}">
                      <a16:colId xmlns:a16="http://schemas.microsoft.com/office/drawing/2014/main" val="208308363"/>
                    </a:ext>
                  </a:extLst>
                </a:gridCol>
                <a:gridCol w="1422317">
                  <a:extLst>
                    <a:ext uri="{9D8B030D-6E8A-4147-A177-3AD203B41FA5}">
                      <a16:colId xmlns:a16="http://schemas.microsoft.com/office/drawing/2014/main" val="122485477"/>
                    </a:ext>
                  </a:extLst>
                </a:gridCol>
              </a:tblGrid>
              <a:tr h="331683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At 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At 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2970534"/>
                  </a:ext>
                </a:extLst>
              </a:tr>
              <a:tr h="331683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Women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Men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Women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err="1"/>
                        <a:t>Men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5966499"/>
                  </a:ext>
                </a:extLst>
              </a:tr>
              <a:tr h="418283">
                <a:tc>
                  <a:txBody>
                    <a:bodyPr/>
                    <a:lstStyle/>
                    <a:p>
                      <a:r>
                        <a:rPr lang="en-US" dirty="0"/>
                        <a:t>Forestry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3155997"/>
                  </a:ext>
                </a:extLst>
              </a:tr>
              <a:tr h="417689">
                <a:tc>
                  <a:txBody>
                    <a:bodyPr/>
                    <a:lstStyle/>
                    <a:p>
                      <a:r>
                        <a:rPr lang="fi-FI" dirty="0" err="1"/>
                        <a:t>Chemistry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2397493"/>
                  </a:ext>
                </a:extLst>
              </a:tr>
              <a:tr h="699911">
                <a:tc>
                  <a:txBody>
                    <a:bodyPr/>
                    <a:lstStyle/>
                    <a:p>
                      <a:r>
                        <a:rPr lang="en-US" dirty="0"/>
                        <a:t>Technology (metal, electronics, machinery, vehicle production)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81%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37%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50%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1146962"/>
                  </a:ext>
                </a:extLst>
              </a:tr>
              <a:tr h="413204">
                <a:tc>
                  <a:txBody>
                    <a:bodyPr/>
                    <a:lstStyle/>
                    <a:p>
                      <a:r>
                        <a:rPr lang="fi-FI" dirty="0" err="1"/>
                        <a:t>Other</a:t>
                      </a:r>
                      <a:r>
                        <a:rPr lang="fi-FI" dirty="0"/>
                        <a:t> </a:t>
                      </a:r>
                      <a:r>
                        <a:rPr lang="fi-FI" dirty="0" err="1"/>
                        <a:t>industry</a:t>
                      </a:r>
                      <a:r>
                        <a:rPr lang="fi-FI" dirty="0"/>
                        <a:t>, </a:t>
                      </a:r>
                      <a:r>
                        <a:rPr lang="fi-FI" dirty="0" err="1"/>
                        <a:t>or</a:t>
                      </a:r>
                      <a:r>
                        <a:rPr lang="fi-FI" dirty="0"/>
                        <a:t> </a:t>
                      </a:r>
                      <a:r>
                        <a:rPr lang="fi-FI" dirty="0" err="1"/>
                        <a:t>Not</a:t>
                      </a:r>
                      <a:r>
                        <a:rPr lang="fi-FI" dirty="0"/>
                        <a:t> </a:t>
                      </a:r>
                      <a:r>
                        <a:rPr lang="fi-FI" dirty="0" err="1"/>
                        <a:t>employed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42%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37%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344887"/>
                  </a:ext>
                </a:extLst>
              </a:tr>
              <a:tr h="413204">
                <a:tc>
                  <a:txBody>
                    <a:bodyPr/>
                    <a:lstStyle/>
                    <a:p>
                      <a:r>
                        <a:rPr lang="fi-FI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100%, n=1020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100%, n=6953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100%, n=1020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/>
                        <a:t>100%, n=6953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4683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7383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9E5F4D-D1B2-484F-8091-FA1244ACD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0085-41F1-457C-99B2-92B1C3DAE74A}" type="datetime1">
              <a:rPr lang="fi-FI" smtClean="0"/>
              <a:t>7.11.2019</a:t>
            </a:fld>
            <a:endParaRPr lang="fi-FI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1E5E7D-1D06-499D-8F74-9684C3949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8</a:t>
            </a:fld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F1C39E4-3D44-4AD4-9200-4198BC00C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365126"/>
            <a:ext cx="8410575" cy="1325563"/>
          </a:xfrm>
        </p:spPr>
        <p:txBody>
          <a:bodyPr>
            <a:noAutofit/>
          </a:bodyPr>
          <a:lstStyle/>
          <a:p>
            <a:r>
              <a:rPr lang="fi-FI" sz="2400" b="1" dirty="0" err="1"/>
              <a:t>Descriptives</a:t>
            </a:r>
            <a:r>
              <a:rPr lang="fi-FI" sz="2400" b="1" dirty="0"/>
              <a:t>: Median </a:t>
            </a:r>
            <a:r>
              <a:rPr lang="fi-FI" sz="2400" b="1" dirty="0" err="1"/>
              <a:t>income</a:t>
            </a:r>
            <a:r>
              <a:rPr lang="fi-FI" sz="2400" b="1" dirty="0"/>
              <a:t> per </a:t>
            </a:r>
            <a:r>
              <a:rPr lang="fi-FI" sz="2400" b="1" dirty="0" err="1"/>
              <a:t>age</a:t>
            </a:r>
            <a:r>
              <a:rPr lang="fi-FI" sz="2400" b="1" dirty="0"/>
              <a:t> </a:t>
            </a:r>
            <a:r>
              <a:rPr lang="fi-FI" sz="2400" b="1" dirty="0" err="1"/>
              <a:t>year</a:t>
            </a:r>
            <a:r>
              <a:rPr lang="fi-FI" sz="2400" b="1" dirty="0"/>
              <a:t> at 28–40, Industrial </a:t>
            </a:r>
            <a:r>
              <a:rPr lang="fi-FI" sz="2400" b="1" dirty="0" err="1"/>
              <a:t>workers</a:t>
            </a:r>
            <a:r>
              <a:rPr lang="fi-FI" sz="2400" b="1" dirty="0"/>
              <a:t> </a:t>
            </a:r>
            <a:r>
              <a:rPr lang="fi-FI" sz="2400" b="1" dirty="0" err="1"/>
              <a:t>with</a:t>
            </a:r>
            <a:r>
              <a:rPr lang="fi-FI" sz="2400" b="1" dirty="0"/>
              <a:t> </a:t>
            </a:r>
            <a:r>
              <a:rPr lang="fi-FI" sz="2400" b="1" dirty="0" err="1"/>
              <a:t>completed</a:t>
            </a:r>
            <a:r>
              <a:rPr lang="fi-FI" sz="2400" b="1" dirty="0"/>
              <a:t> </a:t>
            </a:r>
            <a:r>
              <a:rPr lang="fi-FI" sz="2400" b="1" dirty="0" err="1"/>
              <a:t>Bachelors</a:t>
            </a:r>
            <a:r>
              <a:rPr lang="fi-FI" sz="2400" b="1" dirty="0"/>
              <a:t>’ </a:t>
            </a:r>
            <a:r>
              <a:rPr lang="fi-FI" sz="2400" b="1" dirty="0" err="1"/>
              <a:t>degree</a:t>
            </a:r>
            <a:r>
              <a:rPr lang="fi-FI" sz="2400" b="1" dirty="0"/>
              <a:t> </a:t>
            </a:r>
            <a:r>
              <a:rPr lang="fi-FI" sz="2400" b="1" dirty="0" err="1"/>
              <a:t>by</a:t>
            </a:r>
            <a:r>
              <a:rPr lang="fi-FI" sz="2400" b="1" dirty="0"/>
              <a:t> 30, </a:t>
            </a:r>
            <a:r>
              <a:rPr lang="fi-FI" sz="2400" b="1" dirty="0" err="1"/>
              <a:t>by</a:t>
            </a:r>
            <a:r>
              <a:rPr lang="fi-FI" sz="2400" b="1" dirty="0"/>
              <a:t> </a:t>
            </a:r>
            <a:r>
              <a:rPr lang="fi-FI" sz="2400" b="1" dirty="0" err="1"/>
              <a:t>gender</a:t>
            </a:r>
            <a:r>
              <a:rPr lang="fi-FI" sz="2400" b="1" dirty="0"/>
              <a:t> and </a:t>
            </a:r>
            <a:r>
              <a:rPr lang="fi-FI" sz="2400" b="1" dirty="0" err="1"/>
              <a:t>cohort</a:t>
            </a:r>
            <a:r>
              <a:rPr lang="fi-FI" sz="2400" b="1" dirty="0"/>
              <a:t>, € / </a:t>
            </a:r>
            <a:r>
              <a:rPr lang="fi-FI" sz="2400" b="1" dirty="0" err="1"/>
              <a:t>age</a:t>
            </a:r>
            <a:r>
              <a:rPr lang="fi-FI" sz="2400" b="1" dirty="0"/>
              <a:t> </a:t>
            </a:r>
            <a:r>
              <a:rPr lang="fi-FI" sz="2400" b="1" dirty="0" err="1"/>
              <a:t>year</a:t>
            </a:r>
            <a:endParaRPr lang="fi-FI" sz="2400" b="1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B266098-8446-4C42-990A-94A870CA39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7516110"/>
              </p:ext>
            </p:extLst>
          </p:nvPr>
        </p:nvGraphicFramePr>
        <p:xfrm>
          <a:off x="762000" y="1790699"/>
          <a:ext cx="7753350" cy="3990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65623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9E5F4D-D1B2-484F-8091-FA1244ACD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0085-41F1-457C-99B2-92B1C3DAE74A}" type="datetime1">
              <a:rPr lang="fi-FI" smtClean="0"/>
              <a:t>7.11.2019</a:t>
            </a:fld>
            <a:endParaRPr lang="fi-FI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1E5E7D-1D06-499D-8F74-9684C3949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9</a:t>
            </a:fld>
            <a:endParaRPr lang="fi-F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F1C39E4-3D44-4AD4-9200-4198BC00C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8153400" cy="1325563"/>
          </a:xfrm>
        </p:spPr>
        <p:txBody>
          <a:bodyPr>
            <a:noAutofit/>
          </a:bodyPr>
          <a:lstStyle/>
          <a:p>
            <a:r>
              <a:rPr lang="fi-FI" sz="2400" b="1" dirty="0" err="1"/>
              <a:t>Descriptives</a:t>
            </a:r>
            <a:r>
              <a:rPr lang="fi-FI" sz="2400" b="1" dirty="0"/>
              <a:t>: Median </a:t>
            </a:r>
            <a:r>
              <a:rPr lang="fi-FI" sz="2400" b="1" dirty="0" err="1"/>
              <a:t>income</a:t>
            </a:r>
            <a:r>
              <a:rPr lang="fi-FI" sz="2400" b="1" dirty="0"/>
              <a:t> per </a:t>
            </a:r>
            <a:r>
              <a:rPr lang="fi-FI" sz="2400" b="1" dirty="0" err="1"/>
              <a:t>age</a:t>
            </a:r>
            <a:r>
              <a:rPr lang="fi-FI" sz="2400" b="1" dirty="0"/>
              <a:t> </a:t>
            </a:r>
            <a:r>
              <a:rPr lang="fi-FI" sz="2400" b="1" dirty="0" err="1"/>
              <a:t>year</a:t>
            </a:r>
            <a:r>
              <a:rPr lang="fi-FI" sz="2400" b="1" dirty="0"/>
              <a:t> at 28–40, Industrial </a:t>
            </a:r>
            <a:r>
              <a:rPr lang="fi-FI" sz="2400" b="1" dirty="0" err="1"/>
              <a:t>workers</a:t>
            </a:r>
            <a:r>
              <a:rPr lang="fi-FI" sz="2400" b="1" dirty="0"/>
              <a:t> </a:t>
            </a:r>
            <a:r>
              <a:rPr lang="fi-FI" sz="2400" b="1" dirty="0" err="1"/>
              <a:t>with</a:t>
            </a:r>
            <a:r>
              <a:rPr lang="fi-FI" sz="2400" b="1" dirty="0"/>
              <a:t> </a:t>
            </a:r>
            <a:r>
              <a:rPr lang="fi-FI" sz="2400" b="1" dirty="0" err="1"/>
              <a:t>completed</a:t>
            </a:r>
            <a:r>
              <a:rPr lang="fi-FI" sz="2400" b="1" dirty="0"/>
              <a:t> </a:t>
            </a:r>
            <a:r>
              <a:rPr lang="fi-FI" sz="2400" b="1" dirty="0" err="1"/>
              <a:t>Master’s</a:t>
            </a:r>
            <a:r>
              <a:rPr lang="fi-FI" sz="2400" b="1" dirty="0"/>
              <a:t> </a:t>
            </a:r>
            <a:r>
              <a:rPr lang="fi-FI" sz="2400" b="1" dirty="0" err="1"/>
              <a:t>or</a:t>
            </a:r>
            <a:r>
              <a:rPr lang="fi-FI" sz="2400" b="1" dirty="0"/>
              <a:t> </a:t>
            </a:r>
            <a:r>
              <a:rPr lang="fi-FI" sz="2400" b="1" dirty="0" err="1"/>
              <a:t>Doctor’s</a:t>
            </a:r>
            <a:r>
              <a:rPr lang="fi-FI" sz="2400" b="1" dirty="0"/>
              <a:t> </a:t>
            </a:r>
            <a:r>
              <a:rPr lang="fi-FI" sz="2400" b="1" dirty="0" err="1"/>
              <a:t>degree</a:t>
            </a:r>
            <a:r>
              <a:rPr lang="fi-FI" sz="2400" b="1" dirty="0"/>
              <a:t> </a:t>
            </a:r>
            <a:r>
              <a:rPr lang="fi-FI" sz="2400" b="1" dirty="0" err="1"/>
              <a:t>by</a:t>
            </a:r>
            <a:r>
              <a:rPr lang="fi-FI" sz="2400" b="1" dirty="0"/>
              <a:t> 30, </a:t>
            </a:r>
            <a:r>
              <a:rPr lang="fi-FI" sz="2400" b="1" dirty="0" err="1"/>
              <a:t>by</a:t>
            </a:r>
            <a:r>
              <a:rPr lang="fi-FI" sz="2400" b="1" dirty="0"/>
              <a:t> </a:t>
            </a:r>
            <a:r>
              <a:rPr lang="fi-FI" sz="2400" b="1" dirty="0" err="1"/>
              <a:t>gender</a:t>
            </a:r>
            <a:r>
              <a:rPr lang="fi-FI" sz="2400" b="1" dirty="0"/>
              <a:t> and </a:t>
            </a:r>
            <a:r>
              <a:rPr lang="fi-FI" sz="2400" b="1" dirty="0" err="1"/>
              <a:t>cohort</a:t>
            </a:r>
            <a:r>
              <a:rPr lang="fi-FI" sz="2400" b="1" dirty="0"/>
              <a:t>, € / </a:t>
            </a:r>
            <a:r>
              <a:rPr lang="fi-FI" sz="2400" b="1" dirty="0" err="1"/>
              <a:t>age</a:t>
            </a:r>
            <a:r>
              <a:rPr lang="fi-FI" sz="2400" b="1" dirty="0"/>
              <a:t> </a:t>
            </a:r>
            <a:r>
              <a:rPr lang="fi-FI" sz="2400" b="1" dirty="0" err="1"/>
              <a:t>year</a:t>
            </a:r>
            <a:endParaRPr lang="fi-FI" sz="2400" b="1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77867B6-34DB-401E-9883-F1BA8BD081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314193"/>
              </p:ext>
            </p:extLst>
          </p:nvPr>
        </p:nvGraphicFramePr>
        <p:xfrm>
          <a:off x="695325" y="1828800"/>
          <a:ext cx="7820025" cy="4000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12780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2065</Words>
  <Application>Microsoft Office PowerPoint</Application>
  <PresentationFormat>On-screen Show (4:3)</PresentationFormat>
  <Paragraphs>278</Paragraphs>
  <Slides>17</Slides>
  <Notes>17</Notes>
  <HiddenSlides>2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Income development among highly educated women in STEM: estimating the effects of gender and family formation in four cohorts  Satu Ojala, Tampere University TU Susanna Bairoh, Academic Engineers and Architects in Finland TEK Aart-Jan Riekhoff, The Finnish Centre for Pensions ETK</vt:lpstr>
      <vt:lpstr>Background: ”Missing Women” (Sassler et al. 2017) in Science, Technology, Engineering &amp; Maths (STEM)</vt:lpstr>
      <vt:lpstr>Overall, there is still lack of longitudinal evidence on work careers – as well as lack of awareness of the evidence in the public sphere </vt:lpstr>
      <vt:lpstr>We examine women’s income with degrees in STEM among Finnish industrial employees</vt:lpstr>
      <vt:lpstr>Study population by gender, level of education and cohort  At age 30, 87% men (n=6953)   and 13% women (n=1020), N=7,973 </vt:lpstr>
      <vt:lpstr>Study population by field of education 2016</vt:lpstr>
      <vt:lpstr>Study population by industry and gender  at 30 and 40</vt:lpstr>
      <vt:lpstr>Descriptives: Median income per age year at 28–40, Industrial workers with completed Bachelors’ degree by 30, by gender and cohort, € / age year</vt:lpstr>
      <vt:lpstr>Descriptives: Median income per age year at 28–40, Industrial workers with completed Master’s or Doctor’s degree by 30, by gender and cohort, € / age year</vt:lpstr>
      <vt:lpstr>Summed median income by study population, age yrs 30–40, by gender</vt:lpstr>
      <vt:lpstr>Mixed modelling to estimate gender pay gap:</vt:lpstr>
      <vt:lpstr>Model 2. Gender &amp; Gender x Time</vt:lpstr>
      <vt:lpstr>PowerPoint Presentation</vt:lpstr>
      <vt:lpstr>In €s (full model)</vt:lpstr>
      <vt:lpstr>Study population by occupational ISCO-positions at age 30 and 40, combined two cohorts 1970 &amp; 1975</vt:lpstr>
      <vt:lpstr>Discussion</vt:lpstr>
      <vt:lpstr>Thank you! Feel free to contact: Satu.ojala@tuni.fi  Have a look at: research.uta.fi/tyourat   Literature</vt:lpstr>
    </vt:vector>
  </TitlesOfParts>
  <Company>Tampereen yliopisto - University of Tampere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Pirstoutuvatko työurat</dc:title>
  <dc:creator>Joni Ulmanen</dc:creator>
  <cp:lastModifiedBy>Satu Ojala (TAU)</cp:lastModifiedBy>
  <cp:revision>149</cp:revision>
  <cp:lastPrinted>2019-11-07T09:04:09Z</cp:lastPrinted>
  <dcterms:created xsi:type="dcterms:W3CDTF">2018-08-14T11:17:35Z</dcterms:created>
  <dcterms:modified xsi:type="dcterms:W3CDTF">2019-11-07T10:00:03Z</dcterms:modified>
</cp:coreProperties>
</file>