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4" r:id="rId3"/>
    <p:sldId id="265" r:id="rId4"/>
    <p:sldId id="263" r:id="rId5"/>
    <p:sldId id="259" r:id="rId6"/>
    <p:sldId id="261" r:id="rId7"/>
    <p:sldId id="262" r:id="rId8"/>
    <p:sldId id="266" r:id="rId9"/>
    <p:sldId id="267" r:id="rId10"/>
    <p:sldId id="268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7876"/>
    <a:srgbClr val="008080"/>
    <a:srgbClr val="2C8B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6289" autoAdjust="0"/>
  </p:normalViewPr>
  <p:slideViewPr>
    <p:cSldViewPr snapToGrid="0">
      <p:cViewPr varScale="1">
        <p:scale>
          <a:sx n="75" d="100"/>
          <a:sy n="75" d="100"/>
        </p:scale>
        <p:origin x="165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sspapy\Desktop\Luku%207_Kuviot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sspapy\Desktop\Luku%207_Kuviot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sspapy\Desktop\Luku%207_Kuviot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spapy\Desktop\Luku%207_Kuvio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[1]Kuviot2_suht_lv!$B$11</c:f>
              <c:strCache>
                <c:ptCount val="1"/>
                <c:pt idx="0">
                  <c:v>Metsäteollisuus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[1]Kuviot2_suht_lv!$C$10:$M$10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[1]Kuviot2_suht_lv!$C$11:$M$11</c:f>
              <c:numCache>
                <c:formatCode>General</c:formatCode>
                <c:ptCount val="11"/>
                <c:pt idx="0">
                  <c:v>0.04</c:v>
                </c:pt>
                <c:pt idx="1">
                  <c:v>3.1E-2</c:v>
                </c:pt>
                <c:pt idx="2">
                  <c:v>2.1000000000000001E-2</c:v>
                </c:pt>
                <c:pt idx="3">
                  <c:v>2.1999999999999999E-2</c:v>
                </c:pt>
                <c:pt idx="4">
                  <c:v>1.7999999999999999E-2</c:v>
                </c:pt>
                <c:pt idx="5">
                  <c:v>3.2000000000000001E-2</c:v>
                </c:pt>
                <c:pt idx="6">
                  <c:v>4.0899999999999999E-2</c:v>
                </c:pt>
                <c:pt idx="7">
                  <c:v>5.1999999999999998E-2</c:v>
                </c:pt>
                <c:pt idx="8">
                  <c:v>3.3000000000000002E-2</c:v>
                </c:pt>
                <c:pt idx="9">
                  <c:v>4.9799999999999997E-2</c:v>
                </c:pt>
                <c:pt idx="10">
                  <c:v>4.9399999999999999E-2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40-4C13-A401-ACB886D8CB73}"/>
            </c:ext>
          </c:extLst>
        </c:ser>
        <c:ser>
          <c:idx val="1"/>
          <c:order val="1"/>
          <c:tx>
            <c:strRef>
              <c:f>[1]Kuviot2_suht_lv!$B$12</c:f>
              <c:strCache>
                <c:ptCount val="1"/>
                <c:pt idx="0">
                  <c:v>Kemianteollisuus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[1]Kuviot2_suht_lv!$C$10:$M$10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[1]Kuviot2_suht_lv!$C$12:$M$12</c:f>
              <c:numCache>
                <c:formatCode>General</c:formatCode>
                <c:ptCount val="11"/>
                <c:pt idx="0">
                  <c:v>0.121</c:v>
                </c:pt>
                <c:pt idx="1">
                  <c:v>0.13100000000000001</c:v>
                </c:pt>
                <c:pt idx="2">
                  <c:v>0.129</c:v>
                </c:pt>
                <c:pt idx="3">
                  <c:v>0.157</c:v>
                </c:pt>
                <c:pt idx="4">
                  <c:v>0.126</c:v>
                </c:pt>
                <c:pt idx="5">
                  <c:v>0.14499999999999999</c:v>
                </c:pt>
                <c:pt idx="6">
                  <c:v>0.14630000000000001</c:v>
                </c:pt>
                <c:pt idx="7">
                  <c:v>0.14799999999999999</c:v>
                </c:pt>
                <c:pt idx="8">
                  <c:v>0.1072</c:v>
                </c:pt>
                <c:pt idx="9">
                  <c:v>0.13669999999999999</c:v>
                </c:pt>
                <c:pt idx="10">
                  <c:v>0.1195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140-4C13-A401-ACB886D8CB73}"/>
            </c:ext>
          </c:extLst>
        </c:ser>
        <c:ser>
          <c:idx val="2"/>
          <c:order val="2"/>
          <c:tx>
            <c:strRef>
              <c:f>[1]Kuviot2_suht_lv!$B$13</c:f>
              <c:strCache>
                <c:ptCount val="1"/>
                <c:pt idx="0">
                  <c:v>Metalliteollisuus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[1]Kuviot2_suht_lv!$C$10:$M$10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[1]Kuviot2_suht_lv!$C$13:$M$13</c:f>
              <c:numCache>
                <c:formatCode>General</c:formatCode>
                <c:ptCount val="11"/>
                <c:pt idx="0">
                  <c:v>7.4999999999999997E-2</c:v>
                </c:pt>
                <c:pt idx="1">
                  <c:v>7.5200000000000003E-2</c:v>
                </c:pt>
                <c:pt idx="2">
                  <c:v>7.4999999999999997E-2</c:v>
                </c:pt>
                <c:pt idx="3">
                  <c:v>7.8E-2</c:v>
                </c:pt>
                <c:pt idx="4">
                  <c:v>9.8000000000000004E-2</c:v>
                </c:pt>
                <c:pt idx="5">
                  <c:v>9.9000000000000005E-2</c:v>
                </c:pt>
                <c:pt idx="6">
                  <c:v>9.4E-2</c:v>
                </c:pt>
                <c:pt idx="7">
                  <c:v>9.5600000000000004E-2</c:v>
                </c:pt>
                <c:pt idx="8">
                  <c:v>8.7999999999999995E-2</c:v>
                </c:pt>
                <c:pt idx="9">
                  <c:v>0.111</c:v>
                </c:pt>
                <c:pt idx="10">
                  <c:v>9.5000000000000001E-2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140-4C13-A401-ACB886D8CB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31581184"/>
        <c:axId val="431571672"/>
      </c:lineChart>
      <c:catAx>
        <c:axId val="431581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31571672"/>
        <c:crosses val="autoZero"/>
        <c:auto val="1"/>
        <c:lblAlgn val="ctr"/>
        <c:lblOffset val="100"/>
        <c:noMultiLvlLbl val="0"/>
      </c:catAx>
      <c:valAx>
        <c:axId val="431571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31581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'C:\Users\sspapy\Desktop\[Pirtu_yritysten_trendit_4.xlsx]KorkKoul_henkilöistä'!$A$13</c:f>
              <c:strCache>
                <c:ptCount val="1"/>
                <c:pt idx="0">
                  <c:v>Henkilöstön määrä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[1]KorkKoul_henkilöistä!$B$11:$L$11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[1]KorkKoul_henkilöistä!$B$13:$L$13</c:f>
              <c:numCache>
                <c:formatCode>General</c:formatCode>
                <c:ptCount val="11"/>
                <c:pt idx="0">
                  <c:v>32387</c:v>
                </c:pt>
                <c:pt idx="1">
                  <c:v>33069</c:v>
                </c:pt>
                <c:pt idx="2">
                  <c:v>33746</c:v>
                </c:pt>
                <c:pt idx="3">
                  <c:v>32264</c:v>
                </c:pt>
                <c:pt idx="4">
                  <c:v>29367</c:v>
                </c:pt>
                <c:pt idx="5">
                  <c:v>29568</c:v>
                </c:pt>
                <c:pt idx="6">
                  <c:v>29825</c:v>
                </c:pt>
                <c:pt idx="7">
                  <c:v>28845</c:v>
                </c:pt>
                <c:pt idx="8">
                  <c:v>27818</c:v>
                </c:pt>
                <c:pt idx="9">
                  <c:v>27208</c:v>
                </c:pt>
                <c:pt idx="10">
                  <c:v>26882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F1-4F99-BC0B-68050BADBA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24779480"/>
        <c:axId val="524779808"/>
      </c:barChart>
      <c:lineChart>
        <c:grouping val="standard"/>
        <c:varyColors val="0"/>
        <c:ser>
          <c:idx val="0"/>
          <c:order val="0"/>
          <c:tx>
            <c:strRef>
              <c:f>'C:\Users\sspapy\Desktop\[Pirtu_yritysten_trendit_4.xlsx]KorkKoul_henkilöistä'!$A$12</c:f>
              <c:strCache>
                <c:ptCount val="1"/>
                <c:pt idx="0">
                  <c:v>Korkeasti koulutetun henkilöstön osuus, keskiarvot henkilöistä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[1]KorkKoul_henkilöistä!$B$11:$L$11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[1]KorkKoul_henkilöistä!$B$12:$L$12</c:f>
              <c:numCache>
                <c:formatCode>General</c:formatCode>
                <c:ptCount val="11"/>
                <c:pt idx="0">
                  <c:v>10.26</c:v>
                </c:pt>
                <c:pt idx="1">
                  <c:v>11.1</c:v>
                </c:pt>
                <c:pt idx="2">
                  <c:v>11.36</c:v>
                </c:pt>
                <c:pt idx="3">
                  <c:v>11.85</c:v>
                </c:pt>
                <c:pt idx="4">
                  <c:v>12.67</c:v>
                </c:pt>
                <c:pt idx="5">
                  <c:v>12.79</c:v>
                </c:pt>
                <c:pt idx="6">
                  <c:v>12.87</c:v>
                </c:pt>
                <c:pt idx="7">
                  <c:v>13.33</c:v>
                </c:pt>
                <c:pt idx="8">
                  <c:v>13.75</c:v>
                </c:pt>
                <c:pt idx="9">
                  <c:v>14.61</c:v>
                </c:pt>
                <c:pt idx="10">
                  <c:v>15.16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F1-4F99-BC0B-68050BADBA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403536"/>
        <c:axId val="70398288"/>
      </c:lineChart>
      <c:catAx>
        <c:axId val="524779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779808"/>
        <c:crosses val="autoZero"/>
        <c:auto val="1"/>
        <c:lblAlgn val="ctr"/>
        <c:lblOffset val="100"/>
        <c:noMultiLvlLbl val="0"/>
      </c:catAx>
      <c:valAx>
        <c:axId val="524779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779480"/>
        <c:crosses val="autoZero"/>
        <c:crossBetween val="between"/>
      </c:valAx>
      <c:valAx>
        <c:axId val="7039828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0403536"/>
        <c:crosses val="max"/>
        <c:crossBetween val="between"/>
      </c:valAx>
      <c:catAx>
        <c:axId val="704035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03982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'C:\Users\sspapy\Desktop\[Pirtu_yritysten_trendit_4.xlsx]KorkKoul_henkilöistä'!$A$19</c:f>
              <c:strCache>
                <c:ptCount val="1"/>
                <c:pt idx="0">
                  <c:v>Henkilöstön määrä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[1]KorkKoul_henkilöistä!$B$17:$L$17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[1]KorkKoul_henkilöistä!$B$19:$L$19</c:f>
              <c:numCache>
                <c:formatCode>General</c:formatCode>
                <c:ptCount val="11"/>
                <c:pt idx="0">
                  <c:v>113162</c:v>
                </c:pt>
                <c:pt idx="1">
                  <c:v>121049</c:v>
                </c:pt>
                <c:pt idx="2">
                  <c:v>115579</c:v>
                </c:pt>
                <c:pt idx="3">
                  <c:v>113409</c:v>
                </c:pt>
                <c:pt idx="4">
                  <c:v>94396</c:v>
                </c:pt>
                <c:pt idx="5">
                  <c:v>96760</c:v>
                </c:pt>
                <c:pt idx="6">
                  <c:v>99276</c:v>
                </c:pt>
                <c:pt idx="7">
                  <c:v>96194</c:v>
                </c:pt>
                <c:pt idx="8">
                  <c:v>90487</c:v>
                </c:pt>
                <c:pt idx="9">
                  <c:v>89708</c:v>
                </c:pt>
                <c:pt idx="10">
                  <c:v>87652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E3-42ED-A8C8-B0E0436EC0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43143552"/>
        <c:axId val="443147816"/>
      </c:barChart>
      <c:lineChart>
        <c:grouping val="standard"/>
        <c:varyColors val="0"/>
        <c:ser>
          <c:idx val="0"/>
          <c:order val="0"/>
          <c:tx>
            <c:strRef>
              <c:f>'C:\Users\sspapy\Desktop\[Pirtu_yritysten_trendit_4.xlsx]KorkKoul_henkilöistä'!$A$18</c:f>
              <c:strCache>
                <c:ptCount val="1"/>
                <c:pt idx="0">
                  <c:v>Korkeasti koulutetun henkilöstön osuus, keskiarvot henkilöistä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[1]KorkKoul_henkilöistä!$B$17:$L$17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[1]KorkKoul_henkilöistä!$B$18:$L$18</c:f>
              <c:numCache>
                <c:formatCode>General</c:formatCode>
                <c:ptCount val="11"/>
                <c:pt idx="0">
                  <c:v>5.53</c:v>
                </c:pt>
                <c:pt idx="1">
                  <c:v>5.64</c:v>
                </c:pt>
                <c:pt idx="2">
                  <c:v>6.22</c:v>
                </c:pt>
                <c:pt idx="3">
                  <c:v>6.96</c:v>
                </c:pt>
                <c:pt idx="4">
                  <c:v>8.15</c:v>
                </c:pt>
                <c:pt idx="5">
                  <c:v>8.2799999999999994</c:v>
                </c:pt>
                <c:pt idx="6">
                  <c:v>8.33</c:v>
                </c:pt>
                <c:pt idx="7">
                  <c:v>9.06</c:v>
                </c:pt>
                <c:pt idx="8">
                  <c:v>9.5299999999999994</c:v>
                </c:pt>
                <c:pt idx="9">
                  <c:v>10.029999999999999</c:v>
                </c:pt>
                <c:pt idx="10">
                  <c:v>10.199999999999999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AE3-42ED-A8C8-B0E0436EC0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5753544"/>
        <c:axId val="443142568"/>
      </c:lineChart>
      <c:catAx>
        <c:axId val="443143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43147816"/>
        <c:crosses val="autoZero"/>
        <c:auto val="1"/>
        <c:lblAlgn val="ctr"/>
        <c:lblOffset val="100"/>
        <c:noMultiLvlLbl val="0"/>
      </c:catAx>
      <c:valAx>
        <c:axId val="443147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43143552"/>
        <c:crosses val="autoZero"/>
        <c:crossBetween val="between"/>
      </c:valAx>
      <c:valAx>
        <c:axId val="44314256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95753544"/>
        <c:crosses val="max"/>
        <c:crossBetween val="between"/>
      </c:valAx>
      <c:catAx>
        <c:axId val="4957535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4314256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'C:\Users\sspapy\Desktop\[Pirtu_yritysten_trendit_4.xlsx]KorkKoul_henkilöistä'!$A$7</c:f>
              <c:strCache>
                <c:ptCount val="1"/>
                <c:pt idx="0">
                  <c:v>Henkilöstön määrä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[1]KorkKoul_henkilöistä!$B$5:$L$5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[1]KorkKoul_henkilöistä!$B$7:$L$7</c:f>
              <c:numCache>
                <c:formatCode>General</c:formatCode>
                <c:ptCount val="11"/>
                <c:pt idx="0">
                  <c:v>57322</c:v>
                </c:pt>
                <c:pt idx="1">
                  <c:v>55943</c:v>
                </c:pt>
                <c:pt idx="2">
                  <c:v>54227</c:v>
                </c:pt>
                <c:pt idx="3">
                  <c:v>49029</c:v>
                </c:pt>
                <c:pt idx="4">
                  <c:v>43472</c:v>
                </c:pt>
                <c:pt idx="5">
                  <c:v>43168</c:v>
                </c:pt>
                <c:pt idx="6">
                  <c:v>41596</c:v>
                </c:pt>
                <c:pt idx="7">
                  <c:v>39018</c:v>
                </c:pt>
                <c:pt idx="8">
                  <c:v>36396</c:v>
                </c:pt>
                <c:pt idx="9">
                  <c:v>34564</c:v>
                </c:pt>
                <c:pt idx="10">
                  <c:v>33994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20-4498-8D00-69062AEC81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5958224"/>
        <c:axId val="505960192"/>
      </c:barChart>
      <c:lineChart>
        <c:grouping val="standard"/>
        <c:varyColors val="0"/>
        <c:ser>
          <c:idx val="0"/>
          <c:order val="0"/>
          <c:tx>
            <c:strRef>
              <c:f>'C:\Users\sspapy\Desktop\[Pirtu_yritysten_trendit_4.xlsx]KorkKoul_henkilöistä'!$A$6</c:f>
              <c:strCache>
                <c:ptCount val="1"/>
                <c:pt idx="0">
                  <c:v>Korkeasti koulutetun henkilöstön osuus, keskiarvot henkilöistä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[1]KorkKoul_henkilöistä!$B$5:$L$5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[1]KorkKoul_henkilöistä!$B$6:$L$6</c:f>
              <c:numCache>
                <c:formatCode>General</c:formatCode>
                <c:ptCount val="11"/>
                <c:pt idx="0">
                  <c:v>4.34</c:v>
                </c:pt>
                <c:pt idx="1">
                  <c:v>4.45</c:v>
                </c:pt>
                <c:pt idx="2">
                  <c:v>4.78</c:v>
                </c:pt>
                <c:pt idx="3">
                  <c:v>5.41</c:v>
                </c:pt>
                <c:pt idx="4">
                  <c:v>5.81</c:v>
                </c:pt>
                <c:pt idx="5">
                  <c:v>5.99</c:v>
                </c:pt>
                <c:pt idx="6">
                  <c:v>6.26</c:v>
                </c:pt>
                <c:pt idx="7">
                  <c:v>6.63</c:v>
                </c:pt>
                <c:pt idx="8">
                  <c:v>7.05</c:v>
                </c:pt>
                <c:pt idx="9">
                  <c:v>7.31</c:v>
                </c:pt>
                <c:pt idx="10">
                  <c:v>7.46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20-4498-8D00-69062AEC81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4761440"/>
        <c:axId val="524762752"/>
      </c:lineChart>
      <c:catAx>
        <c:axId val="505958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05960192"/>
        <c:crosses val="autoZero"/>
        <c:auto val="1"/>
        <c:lblAlgn val="ctr"/>
        <c:lblOffset val="100"/>
        <c:noMultiLvlLbl val="0"/>
      </c:catAx>
      <c:valAx>
        <c:axId val="505960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05958224"/>
        <c:crosses val="autoZero"/>
        <c:crossBetween val="between"/>
      </c:valAx>
      <c:valAx>
        <c:axId val="52476275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24761440"/>
        <c:crosses val="max"/>
        <c:crossBetween val="between"/>
      </c:valAx>
      <c:catAx>
        <c:axId val="5247614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47627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29835E-0D0A-4FD0-A8DE-D86B5486A3AC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A9F45-AD38-4CA8-AA40-4C0A983CE5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900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047D8E0-A351-41E4-A9C7-D9FF4C11DB68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8784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BCAF-D7EE-4333-B9A6-56F9ACDC1248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9966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0292E-FF92-4A61-BF9B-2FCF638F82F2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560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176963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6549E2-7702-49B4-B586-4C164E68E473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9" name="Freeform 8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287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156A2B5-802F-4131-8EC0-122C6AC3F6EA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458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7388173-DB90-49E4-8B3C-5F137EF07DEE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Freeform 10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2501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D14EE-3A85-48FF-9E1B-E2C38C53DC87}" type="datetime1">
              <a:rPr lang="fi-FI" smtClean="0"/>
              <a:t>29.8.2019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Freeform 11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24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0085-41F1-457C-99B2-92B1C3DAE74A}" type="datetime1">
              <a:rPr lang="fi-FI" smtClean="0"/>
              <a:t>29.8.2019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Freeform 7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678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0960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085DE-8660-42ED-A8D7-C4AB9BA8DDE8}" type="datetime1">
              <a:rPr lang="fi-FI" smtClean="0"/>
              <a:t>29.8.2019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reeform 6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</p:spTree>
    <p:extLst>
      <p:ext uri="{BB962C8B-B14F-4D97-AF65-F5344CB8AC3E}">
        <p14:creationId xmlns:p14="http://schemas.microsoft.com/office/powerpoint/2010/main" val="96194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172056" y="5"/>
            <a:ext cx="1971944" cy="6721475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FC08-2380-4A95-9797-BA2F3B4AD8C7}" type="datetime1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Freeform 9"/>
          <p:cNvSpPr/>
          <p:nvPr userDrawn="1"/>
        </p:nvSpPr>
        <p:spPr>
          <a:xfrm>
            <a:off x="7006566" y="5"/>
            <a:ext cx="679363" cy="6176963"/>
          </a:xfrm>
          <a:custGeom>
            <a:avLst/>
            <a:gdLst>
              <a:gd name="connsiteX0" fmla="*/ 101018 w 905817"/>
              <a:gd name="connsiteY0" fmla="*/ 331628 h 6797016"/>
              <a:gd name="connsiteX1" fmla="*/ 801773 w 905817"/>
              <a:gd name="connsiteY1" fmla="*/ 1288757 h 6797016"/>
              <a:gd name="connsiteX2" fmla="*/ 827410 w 905817"/>
              <a:gd name="connsiteY2" fmla="*/ 4895082 h 6797016"/>
              <a:gd name="connsiteX3" fmla="*/ 83926 w 905817"/>
              <a:gd name="connsiteY3" fmla="*/ 6595695 h 6797016"/>
              <a:gd name="connsiteX4" fmla="*/ 101018 w 905817"/>
              <a:gd name="connsiteY4" fmla="*/ 331628 h 67970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5817" h="6797016">
                <a:moveTo>
                  <a:pt x="101018" y="331628"/>
                </a:moveTo>
                <a:cubicBezTo>
                  <a:pt x="220659" y="-552862"/>
                  <a:pt x="680708" y="528181"/>
                  <a:pt x="801773" y="1288757"/>
                </a:cubicBezTo>
                <a:cubicBezTo>
                  <a:pt x="922838" y="2049333"/>
                  <a:pt x="947051" y="4010592"/>
                  <a:pt x="827410" y="4895082"/>
                </a:cubicBezTo>
                <a:cubicBezTo>
                  <a:pt x="707769" y="5779572"/>
                  <a:pt x="209264" y="7356271"/>
                  <a:pt x="83926" y="6595695"/>
                </a:cubicBezTo>
                <a:cubicBezTo>
                  <a:pt x="-41412" y="5835119"/>
                  <a:pt x="-18623" y="1216118"/>
                  <a:pt x="101018" y="3316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46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176968"/>
            <a:ext cx="9144000" cy="681037"/>
          </a:xfrm>
          <a:prstGeom prst="rect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10B3-8D86-4216-A2E5-F2F51B350FBB}" type="datetime1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Nimi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558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D5DD67F-F4BF-4CA7-9E6D-60C405C736C2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Nimi 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7C7F75A-BD31-4FFC-BBA3-8E4B84B9E42F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182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86777"/>
            <a:ext cx="3924801" cy="27746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343432"/>
            <a:ext cx="4296231" cy="41954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90000"/>
              </a:prstClr>
            </a:outerShdw>
          </a:effectLst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38B78-3D25-4283-9C76-07E4DC7B6D0D}" type="datetime1">
              <a:rPr lang="fi-FI" smtClean="0"/>
              <a:t>29.8.2019</a:t>
            </a:fld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1</a:t>
            </a:fld>
            <a:endParaRPr lang="fi-FI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531628" y="1247835"/>
            <a:ext cx="8080743" cy="1400945"/>
          </a:xfrm>
        </p:spPr>
        <p:txBody>
          <a:bodyPr>
            <a:normAutofit/>
          </a:bodyPr>
          <a:lstStyle/>
          <a:p>
            <a:r>
              <a:rPr lang="fi-FI" sz="4000" dirty="0" smtClean="0"/>
              <a:t>Yrityksen aineeton pääoma ja henkilöstön työurien vakaus</a:t>
            </a:r>
            <a:endParaRPr lang="fi-FI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4832950"/>
            <a:ext cx="2758440" cy="1075944"/>
          </a:xfrm>
          <a:prstGeom prst="rect">
            <a:avLst/>
          </a:prstGeom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43000" y="593336"/>
            <a:ext cx="6858000" cy="1131243"/>
          </a:xfrm>
        </p:spPr>
        <p:txBody>
          <a:bodyPr/>
          <a:lstStyle/>
          <a:p>
            <a:r>
              <a:rPr lang="fi-FI" dirty="0" smtClean="0"/>
              <a:t>Pasi Pyöriä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191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10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36880" y="1187838"/>
            <a:ext cx="8467969" cy="441032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</a:pP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Maliranta 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&amp; Nurmi (2018) tutkivat </a:t>
            </a:r>
            <a:r>
              <a:rPr lang="fi-FI" sz="2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yrittäjän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työkokemuksen ja koulutustason ja yritysten </a:t>
            </a:r>
            <a:r>
              <a:rPr lang="fi-FI" sz="22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t&amp;k-intensiivisyyden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yhteyksiä yritysten tuottavuuskehitykseen: Voisi tulkita, että samansuuntaisesti </a:t>
            </a:r>
            <a:r>
              <a:rPr lang="fi-FI" sz="2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henkilöstön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korkeampi koulutustaso ja </a:t>
            </a:r>
            <a:r>
              <a:rPr lang="fi-FI" sz="2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yrityksen investoinnit tutkimushenkilöstöön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vahvistavat henkilöstön osaamista ja tätä kautta </a:t>
            </a:r>
            <a:r>
              <a:rPr lang="fi-FI" sz="2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vakauttavat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 </a:t>
            </a:r>
            <a:r>
              <a:rPr lang="fi-FI" sz="2200" u="sng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tulevaa asemaa työmarkkinoilla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</a:pPr>
            <a:endParaRPr lang="fi-FI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</a:pPr>
            <a:r>
              <a:rPr lang="fi-FI" sz="24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Mallit 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rakennetaan vielä monitasoisesti (koska henkilöstö ”ryvästyy” yrityksiin)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</a:pP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Samoin 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eritellään henkilöstölle eri asemissa (duunarit vs. toimihenkilöt seurannan lähtötilanteessa)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</a:pP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Perehdytään 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myös toimialaeroihin (kemia saattaa poiketa)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</a:pP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Samoin 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tehdään </a:t>
            </a:r>
            <a:r>
              <a:rPr lang="fi-FI" sz="2200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robustisuustarkastelu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eli samat mallit eri vuosivalinnoilla (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2007–2009 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yritystiedot ja 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2009–2015 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henkilöstöseuranta)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</a:pP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Voidaan </a:t>
            </a:r>
            <a:r>
              <a:rPr lang="fi-FI" sz="2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myös tutkia yhteyksiä työtuloihin</a:t>
            </a: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436880" y="246791"/>
            <a:ext cx="8256954" cy="687929"/>
          </a:xfrm>
        </p:spPr>
        <p:txBody>
          <a:bodyPr>
            <a:noAutofit/>
          </a:bodyPr>
          <a:lstStyle/>
          <a:p>
            <a:r>
              <a:rPr lang="fi-FI" sz="2000" dirty="0" smtClean="0"/>
              <a:t>Alustavia johtopäätöksiä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100437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Kiitos!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88173-DB90-49E4-8B3C-5F137EF07DEE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11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689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741763-BB92-4B28-AA9C-165FFEB8FBCC}" type="datetime1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29.8.2019</a:t>
            </a:fld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C7F75A-BD31-4FFC-BBA3-8E4B84B9E42F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14960" y="130494"/>
            <a:ext cx="8544560" cy="864234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Aineettoman</a:t>
            </a:r>
            <a:r>
              <a:rPr lang="en-US" sz="2000" dirty="0" smtClean="0"/>
              <a:t> </a:t>
            </a:r>
            <a:r>
              <a:rPr lang="en-US" sz="2000" dirty="0" err="1" smtClean="0"/>
              <a:t>pääoman</a:t>
            </a:r>
            <a:r>
              <a:rPr lang="en-US" sz="2000" dirty="0" smtClean="0"/>
              <a:t> </a:t>
            </a:r>
            <a:r>
              <a:rPr lang="en-US" sz="2000" dirty="0" err="1" smtClean="0"/>
              <a:t>kolme</a:t>
            </a:r>
            <a:r>
              <a:rPr lang="en-US" sz="2000" dirty="0" smtClean="0"/>
              <a:t> </a:t>
            </a:r>
            <a:r>
              <a:rPr lang="en-US" sz="2000" dirty="0" err="1" smtClean="0"/>
              <a:t>komponenttia</a:t>
            </a:r>
            <a:endParaRPr lang="fi-FI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14960" y="1035368"/>
            <a:ext cx="86258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i-FI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rakennepääoma</a:t>
            </a:r>
            <a:r>
              <a:rPr kumimoji="0" lang="fi-FI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= yrityksen</a:t>
            </a:r>
            <a:r>
              <a:rPr kumimoji="0" lang="fi-FI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fi-FI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t&amp;k-toiminta</a:t>
            </a:r>
            <a:r>
              <a:rPr kumimoji="0" lang="fi-FI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, tietotekniikka ja tietojärjestelmät</a:t>
            </a:r>
          </a:p>
          <a:p>
            <a:pPr marL="342900" lvl="0" indent="-342900">
              <a:buFont typeface="+mj-lt"/>
              <a:buAutoNum type="arabicPeriod"/>
            </a:pPr>
            <a:r>
              <a:rPr lang="fi-FI" b="1" baseline="0" dirty="0" smtClean="0">
                <a:solidFill>
                  <a:prstClr val="black"/>
                </a:solidFill>
              </a:rPr>
              <a:t>inhimillinen</a:t>
            </a:r>
            <a:r>
              <a:rPr lang="fi-FI" b="1" dirty="0" smtClean="0">
                <a:solidFill>
                  <a:prstClr val="black"/>
                </a:solidFill>
              </a:rPr>
              <a:t> </a:t>
            </a:r>
            <a:r>
              <a:rPr lang="fi-FI" b="1" dirty="0">
                <a:solidFill>
                  <a:prstClr val="black"/>
                </a:solidFill>
              </a:rPr>
              <a:t>pääoma</a:t>
            </a:r>
            <a:r>
              <a:rPr lang="fi-FI" dirty="0">
                <a:solidFill>
                  <a:prstClr val="black"/>
                </a:solidFill>
              </a:rPr>
              <a:t> = henkilöstön </a:t>
            </a:r>
            <a:r>
              <a:rPr lang="fi-FI" dirty="0" smtClean="0">
                <a:solidFill>
                  <a:prstClr val="black"/>
                </a:solidFill>
              </a:rPr>
              <a:t>osaaminen, ammattitaito </a:t>
            </a:r>
            <a:r>
              <a:rPr lang="fi-FI" dirty="0">
                <a:solidFill>
                  <a:prstClr val="black"/>
                </a:solidFill>
              </a:rPr>
              <a:t>ja </a:t>
            </a:r>
            <a:r>
              <a:rPr lang="fi-FI" dirty="0" smtClean="0">
                <a:solidFill>
                  <a:prstClr val="black"/>
                </a:solidFill>
              </a:rPr>
              <a:t>koulutus</a:t>
            </a:r>
          </a:p>
          <a:p>
            <a:pPr marL="342900" lvl="0" indent="-342900">
              <a:buFont typeface="+mj-lt"/>
              <a:buAutoNum type="arabicPeriod"/>
            </a:pPr>
            <a:r>
              <a:rPr lang="fi-FI" b="1" dirty="0" smtClean="0">
                <a:solidFill>
                  <a:prstClr val="black"/>
                </a:solidFill>
              </a:rPr>
              <a:t>suhdepääoma</a:t>
            </a:r>
            <a:r>
              <a:rPr lang="fi-FI" dirty="0" smtClean="0">
                <a:solidFill>
                  <a:prstClr val="black"/>
                </a:solidFill>
              </a:rPr>
              <a:t> </a:t>
            </a:r>
            <a:r>
              <a:rPr lang="fi-FI" dirty="0">
                <a:solidFill>
                  <a:prstClr val="black"/>
                </a:solidFill>
              </a:rPr>
              <a:t>= asiakas- ja </a:t>
            </a:r>
            <a:r>
              <a:rPr lang="fi-FI" dirty="0" smtClean="0">
                <a:solidFill>
                  <a:prstClr val="black"/>
                </a:solidFill>
              </a:rPr>
              <a:t>sidosryhmäsuhteet, markkinointi </a:t>
            </a:r>
            <a:r>
              <a:rPr lang="fi-FI" dirty="0">
                <a:solidFill>
                  <a:prstClr val="black"/>
                </a:solidFill>
              </a:rPr>
              <a:t>ja </a:t>
            </a:r>
            <a:r>
              <a:rPr lang="fi-FI" dirty="0" smtClean="0">
                <a:solidFill>
                  <a:prstClr val="black"/>
                </a:solidFill>
              </a:rPr>
              <a:t>brändi (suhdepääo</a:t>
            </a:r>
            <a:r>
              <a:rPr lang="fi-FI" dirty="0" smtClean="0">
                <a:solidFill>
                  <a:prstClr val="black"/>
                </a:solidFill>
              </a:rPr>
              <a:t>maa emme tässä tutkimushankkeessa käsittele)</a:t>
            </a:r>
            <a:endParaRPr lang="fi-FI" dirty="0" smtClean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i-FI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prstClr val="black"/>
                </a:solidFill>
              </a:rPr>
              <a:t>Aiemman tutkimuksen mukaan aineettomat </a:t>
            </a:r>
            <a:r>
              <a:rPr lang="fi-FI" dirty="0">
                <a:solidFill>
                  <a:prstClr val="black"/>
                </a:solidFill>
              </a:rPr>
              <a:t>investoinnit ovat yritystasolla jopa suurempi erä kuin materiaaliset investoinnit (Jalava ym. 2007; Maliranta &amp; Rouvinen 2007</a:t>
            </a:r>
            <a:r>
              <a:rPr lang="fi-FI" dirty="0" smtClean="0">
                <a:solidFill>
                  <a:prstClr val="black"/>
                </a:solidFill>
              </a:rPr>
              <a:t>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prstClr val="black"/>
                </a:solidFill>
              </a:rPr>
              <a:t>Rakennepääoma eli </a:t>
            </a:r>
            <a:r>
              <a:rPr lang="fi-FI" dirty="0" err="1" smtClean="0">
                <a:solidFill>
                  <a:prstClr val="black"/>
                </a:solidFill>
              </a:rPr>
              <a:t>t&amp;k</a:t>
            </a:r>
            <a:r>
              <a:rPr lang="fi-FI" dirty="0" smtClean="0">
                <a:solidFill>
                  <a:prstClr val="black"/>
                </a:solidFill>
              </a:rPr>
              <a:t>, tietotekniikka- ja järjestelmät muodostaa suurimman osan yritysten aineettoman pääoman eristä (Maliranta &amp; Rouvinen 2007).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dirty="0" smtClean="0"/>
              <a:t>Aineettoman </a:t>
            </a:r>
            <a:r>
              <a:rPr lang="fi-FI" dirty="0"/>
              <a:t>pääoman erien tapauksessa puhutaan keskimäärin parin vuoden, </a:t>
            </a:r>
            <a:r>
              <a:rPr lang="fi-FI" dirty="0" err="1"/>
              <a:t>t&amp;k-investointien</a:t>
            </a:r>
            <a:r>
              <a:rPr lang="fi-FI" dirty="0"/>
              <a:t> kohdalla jopa 3–5 vuoden viiveestä ennen kuin niiden tuottavuushyödyt potentiaalisesti </a:t>
            </a:r>
            <a:r>
              <a:rPr lang="fi-FI" dirty="0" smtClean="0"/>
              <a:t>toteutuvat </a:t>
            </a:r>
            <a:r>
              <a:rPr lang="fi-FI" dirty="0" smtClean="0">
                <a:solidFill>
                  <a:prstClr val="black"/>
                </a:solidFill>
              </a:rPr>
              <a:t>(</a:t>
            </a:r>
            <a:r>
              <a:rPr lang="fi-FI" dirty="0" smtClean="0"/>
              <a:t>Ali-</a:t>
            </a:r>
            <a:r>
              <a:rPr lang="fi-FI" dirty="0" err="1" smtClean="0"/>
              <a:t>Yrkkö</a:t>
            </a:r>
            <a:r>
              <a:rPr lang="fi-FI" dirty="0"/>
              <a:t> &amp; Maliranta 2006; Lönnqvist 2007; Rouvinen </a:t>
            </a:r>
            <a:r>
              <a:rPr lang="fi-FI" dirty="0" smtClean="0"/>
              <a:t>2002).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i-FI" dirty="0"/>
              <a:t>Siitä ei </a:t>
            </a:r>
            <a:r>
              <a:rPr lang="fi-FI" dirty="0" smtClean="0"/>
              <a:t>ole tutkittua </a:t>
            </a:r>
            <a:r>
              <a:rPr lang="fi-FI" dirty="0"/>
              <a:t>tietoa, minkälaisia seurauksia </a:t>
            </a:r>
            <a:r>
              <a:rPr lang="fi-FI" dirty="0" smtClean="0"/>
              <a:t>aineettomilla </a:t>
            </a:r>
            <a:r>
              <a:rPr lang="fi-FI" dirty="0"/>
              <a:t>investoinneilla on henkilöstön työurille.</a:t>
            </a:r>
            <a:endParaRPr lang="fi-FI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62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741763-BB92-4B28-AA9C-165FFEB8FBCC}" type="datetime1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29.8.2019</a:t>
            </a:fld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C7F75A-BD31-4FFC-BBA3-8E4B84B9E42F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14960" y="130494"/>
            <a:ext cx="8544560" cy="864234"/>
          </a:xfrm>
        </p:spPr>
        <p:txBody>
          <a:bodyPr>
            <a:normAutofit/>
          </a:bodyPr>
          <a:lstStyle/>
          <a:p>
            <a:r>
              <a:rPr lang="fi-FI" sz="2000" dirty="0" smtClean="0"/>
              <a:t>Mitä tutkimme?</a:t>
            </a:r>
            <a:endParaRPr lang="fi-FI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14960" y="1035368"/>
            <a:ext cx="86258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Keskitymme </a:t>
            </a:r>
            <a:r>
              <a:rPr kumimoji="0" lang="fi-FI" sz="18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Pirstoutuvatko työurat? </a:t>
            </a: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-hankkeessa seuraaviin yritysten aineetonta rakennepääomaa ja inhimillistä pääomaa kuvaaviin indikaattoreihin: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yrityksessä tehdyt tutkimustyövuodet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fi-FI" dirty="0">
                <a:solidFill>
                  <a:prstClr val="black"/>
                </a:solidFill>
              </a:rPr>
              <a:t>korkeasti koulutetun henkilöstön osuus yrityksessä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atk-, suunnittelu- ja ohjelmointikulut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investoinnit atk-ohjelmistoihin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/>
            </a:r>
            <a:b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Otamme huomioon myös yritysten kannattavuuden (käyttökate) sekä perinteiset materiaaliset investoinnit rakennuksiin,</a:t>
            </a:r>
            <a:r>
              <a:rPr kumimoji="0" lang="fi-FI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koneisiin ja laitteisiin</a:t>
            </a: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Aineeton suhdepääomaa jää tarkastelumme ulkopuolelle.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Tutkimuskysymyksemme on: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Miten yrityksen aineettomat investoinnit </a:t>
            </a:r>
            <a:r>
              <a:rPr kumimoji="0" lang="fi-FI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ovat yhteydessä henkilöstön työurien </a:t>
            </a:r>
            <a:r>
              <a:rPr kumimoji="0" lang="fi-FI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vakauteen?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Työuran vakautta mittaamme työssäolo- ja työttömyyskuukausilla.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959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741763-BB92-4B28-AA9C-165FFEB8FBCC}" type="datetime1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29.8.2019</a:t>
            </a:fld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C7F75A-BD31-4FFC-BBA3-8E4B84B9E42F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14960" y="171134"/>
            <a:ext cx="8544560" cy="864234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Tutkimustyövuodet</a:t>
            </a:r>
            <a:r>
              <a:rPr lang="en-US" sz="2000" dirty="0" smtClean="0"/>
              <a:t>* </a:t>
            </a:r>
            <a:r>
              <a:rPr lang="en-US" sz="2000" dirty="0" err="1" smtClean="0"/>
              <a:t>yritysten</a:t>
            </a:r>
            <a:r>
              <a:rPr lang="en-US" sz="2000" dirty="0" smtClean="0"/>
              <a:t> </a:t>
            </a:r>
            <a:r>
              <a:rPr lang="en-US" sz="2000" dirty="0" err="1" smtClean="0"/>
              <a:t>henkilöstömäärään</a:t>
            </a:r>
            <a:r>
              <a:rPr lang="en-US" sz="2000" dirty="0" smtClean="0"/>
              <a:t> </a:t>
            </a:r>
            <a:r>
              <a:rPr lang="en-US" sz="2000" dirty="0" err="1" smtClean="0"/>
              <a:t>suhteutettuna</a:t>
            </a:r>
            <a:r>
              <a:rPr lang="en-US" sz="2000" dirty="0" smtClean="0"/>
              <a:t> </a:t>
            </a:r>
            <a:r>
              <a:rPr lang="en-US" sz="2000" dirty="0"/>
              <a:t>2005–2015. </a:t>
            </a:r>
            <a:r>
              <a:rPr lang="en-US" sz="2000" dirty="0" err="1"/>
              <a:t>Tilastokeskuksen</a:t>
            </a:r>
            <a:r>
              <a:rPr lang="en-US" sz="2000" dirty="0"/>
              <a:t> FLEED/FOLK-</a:t>
            </a:r>
            <a:r>
              <a:rPr lang="en-US" sz="2000" dirty="0" err="1"/>
              <a:t>aineisto</a:t>
            </a:r>
            <a:r>
              <a:rPr lang="en-US" sz="2000" dirty="0"/>
              <a:t>, </a:t>
            </a:r>
            <a:r>
              <a:rPr lang="en-US" sz="2000" dirty="0" err="1"/>
              <a:t>omat</a:t>
            </a:r>
            <a:r>
              <a:rPr lang="en-US" sz="2000" dirty="0"/>
              <a:t> </a:t>
            </a:r>
            <a:r>
              <a:rPr lang="en-US" sz="2000" dirty="0" err="1"/>
              <a:t>laskelmat</a:t>
            </a:r>
            <a:r>
              <a:rPr lang="en-US" sz="2000" dirty="0"/>
              <a:t>.</a:t>
            </a:r>
            <a:endParaRPr lang="fi-FI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314960" y="5341233"/>
            <a:ext cx="86258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dirty="0" smtClean="0">
                <a:solidFill>
                  <a:prstClr val="black"/>
                </a:solidFill>
              </a:rPr>
              <a:t>* N≈500. Tutkimustyövuosia koskevat tiedot pohjautuvat Tilastokeskuksen </a:t>
            </a:r>
            <a:r>
              <a:rPr lang="fi-FI" sz="1400" dirty="0" err="1" smtClean="0">
                <a:solidFill>
                  <a:prstClr val="black"/>
                </a:solidFill>
              </a:rPr>
              <a:t>t&amp;k-paneeliin</a:t>
            </a:r>
            <a:r>
              <a:rPr lang="fi-FI" sz="1400" dirty="0" smtClean="0">
                <a:solidFill>
                  <a:prstClr val="black"/>
                </a:solidFill>
              </a:rPr>
              <a:t>. Tutkimustyövuodella tarkoitetaan yhden vuoden aikana tehtyä täyspäiväisen työajan (n. 35 t / vko) mukaan laskettua </a:t>
            </a:r>
            <a:r>
              <a:rPr lang="fi-FI" sz="1400" dirty="0" err="1" smtClean="0">
                <a:solidFill>
                  <a:prstClr val="black"/>
                </a:solidFill>
              </a:rPr>
              <a:t>t&amp;k-työtä</a:t>
            </a:r>
            <a:r>
              <a:rPr lang="fi-FI" sz="1400" dirty="0">
                <a:solidFill>
                  <a:prstClr val="black"/>
                </a:solidFill>
              </a:rPr>
              <a:t> </a:t>
            </a:r>
            <a:r>
              <a:rPr lang="fi-FI" sz="1400" dirty="0" smtClean="0">
                <a:solidFill>
                  <a:prstClr val="black"/>
                </a:solidFill>
              </a:rPr>
              <a:t>(ml. 4–6 viikon loma-aika).</a:t>
            </a:r>
            <a:endParaRPr kumimoji="0" lang="fi-F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8" name="Kaavi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1419720"/>
              </p:ext>
            </p:extLst>
          </p:nvPr>
        </p:nvGraphicFramePr>
        <p:xfrm>
          <a:off x="243840" y="1148080"/>
          <a:ext cx="8615680" cy="41931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457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1763-BB92-4B28-AA9C-165FFEB8FBCC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14960" y="171134"/>
            <a:ext cx="8544560" cy="864234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Henkilöstön</a:t>
            </a:r>
            <a:r>
              <a:rPr lang="en-US" sz="2000" dirty="0" smtClean="0"/>
              <a:t> </a:t>
            </a:r>
            <a:r>
              <a:rPr lang="en-US" sz="2000" dirty="0" err="1" smtClean="0"/>
              <a:t>kokonaismäärä</a:t>
            </a:r>
            <a:r>
              <a:rPr lang="en-US" sz="2000" dirty="0" smtClean="0"/>
              <a:t> ja </a:t>
            </a:r>
            <a:r>
              <a:rPr lang="en-US" sz="2000" dirty="0" err="1" smtClean="0"/>
              <a:t>vähintään</a:t>
            </a:r>
            <a:r>
              <a:rPr lang="en-US" sz="2000" dirty="0" smtClean="0"/>
              <a:t> </a:t>
            </a:r>
            <a:r>
              <a:rPr lang="en-US" sz="2000" dirty="0" err="1" smtClean="0"/>
              <a:t>ylemmän</a:t>
            </a:r>
            <a:r>
              <a:rPr lang="en-US" sz="2000" dirty="0" smtClean="0"/>
              <a:t> </a:t>
            </a:r>
            <a:r>
              <a:rPr lang="en-US" sz="2000" dirty="0" err="1" smtClean="0"/>
              <a:t>korkeakoulututkinnon</a:t>
            </a:r>
            <a:r>
              <a:rPr lang="en-US" sz="2000" dirty="0" smtClean="0"/>
              <a:t> </a:t>
            </a:r>
            <a:r>
              <a:rPr lang="en-US" sz="2000" dirty="0" err="1" smtClean="0"/>
              <a:t>suorittaneiden</a:t>
            </a:r>
            <a:r>
              <a:rPr lang="en-US" sz="2000" dirty="0" smtClean="0"/>
              <a:t> </a:t>
            </a:r>
            <a:r>
              <a:rPr lang="en-US" sz="2000" dirty="0" err="1" smtClean="0"/>
              <a:t>osuus</a:t>
            </a:r>
            <a:r>
              <a:rPr lang="en-US" sz="2000" dirty="0" smtClean="0"/>
              <a:t> (%) </a:t>
            </a:r>
            <a:r>
              <a:rPr lang="en-US" sz="2000" dirty="0" err="1" smtClean="0"/>
              <a:t>kemianteollisuudessa</a:t>
            </a:r>
            <a:r>
              <a:rPr lang="en-US" sz="2000" dirty="0" smtClean="0"/>
              <a:t>* 2005–2015.</a:t>
            </a:r>
            <a:endParaRPr lang="fi-FI" sz="2000" dirty="0"/>
          </a:p>
        </p:txBody>
      </p:sp>
      <p:graphicFrame>
        <p:nvGraphicFramePr>
          <p:cNvPr id="14" name="Kaavi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4458731"/>
              </p:ext>
            </p:extLst>
          </p:nvPr>
        </p:nvGraphicFramePr>
        <p:xfrm>
          <a:off x="232410" y="1239214"/>
          <a:ext cx="8727440" cy="3890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33680" y="5129362"/>
            <a:ext cx="86258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*</a:t>
            </a:r>
            <a:r>
              <a:rPr lang="fi-FI" sz="1400" dirty="0"/>
              <a:t>Kemikaalien ja kemiallisten tuotteiden valmistus; kumi- ja muovituotteiden valmistus; lääkekemikaalien ja lääkintätuotteiden valmistus; koksin ja jalostettujen öljytuotteiden valmistus</a:t>
            </a:r>
            <a:r>
              <a:rPr lang="fi-FI" sz="1400" dirty="0" smtClean="0"/>
              <a:t>. Kemianteollisuus </a:t>
            </a:r>
            <a:r>
              <a:rPr lang="fi-FI" sz="1400" dirty="0"/>
              <a:t>edustaa myös jätteen keruun alaa, joka on tilastoitu omaksi toimialaluokakseen (TOL 381) vasta vuoden 2008 jälkeen; tästä syystä jätteen keruun työntekijöitä </a:t>
            </a:r>
            <a:r>
              <a:rPr lang="fi-FI" sz="1400" dirty="0" smtClean="0"/>
              <a:t>ei ole </a:t>
            </a:r>
            <a:r>
              <a:rPr lang="fi-FI" sz="1400" dirty="0"/>
              <a:t>mukana tämän </a:t>
            </a:r>
            <a:r>
              <a:rPr lang="fi-FI" sz="1400" dirty="0" smtClean="0"/>
              <a:t>hankkeen </a:t>
            </a:r>
            <a:r>
              <a:rPr lang="fi-FI" sz="1400" dirty="0"/>
              <a:t>tarkasteluissa.</a:t>
            </a:r>
          </a:p>
        </p:txBody>
      </p:sp>
    </p:spTree>
    <p:extLst>
      <p:ext uri="{BB962C8B-B14F-4D97-AF65-F5344CB8AC3E}">
        <p14:creationId xmlns:p14="http://schemas.microsoft.com/office/powerpoint/2010/main" val="100647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741763-BB92-4B28-AA9C-165FFEB8FBCC}" type="datetime1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29.8.2019</a:t>
            </a:fld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C7F75A-BD31-4FFC-BBA3-8E4B84B9E42F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14960" y="171134"/>
            <a:ext cx="8544560" cy="864234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Henkilöstön</a:t>
            </a:r>
            <a:r>
              <a:rPr lang="en-US" sz="2000" dirty="0" smtClean="0"/>
              <a:t> </a:t>
            </a:r>
            <a:r>
              <a:rPr lang="en-US" sz="2000" dirty="0" err="1" smtClean="0"/>
              <a:t>kokonaismäärä</a:t>
            </a:r>
            <a:r>
              <a:rPr lang="en-US" sz="2000" dirty="0" smtClean="0"/>
              <a:t> ja </a:t>
            </a:r>
            <a:r>
              <a:rPr lang="en-US" sz="2000" dirty="0" err="1" smtClean="0"/>
              <a:t>vähintään</a:t>
            </a:r>
            <a:r>
              <a:rPr lang="en-US" sz="2000" dirty="0" smtClean="0"/>
              <a:t> </a:t>
            </a:r>
            <a:r>
              <a:rPr lang="en-US" sz="2000" dirty="0" err="1" smtClean="0"/>
              <a:t>ylemmän</a:t>
            </a:r>
            <a:r>
              <a:rPr lang="en-US" sz="2000" dirty="0" smtClean="0"/>
              <a:t> </a:t>
            </a:r>
            <a:r>
              <a:rPr lang="en-US" sz="2000" dirty="0" err="1" smtClean="0"/>
              <a:t>korkeakoulututkinnon</a:t>
            </a:r>
            <a:r>
              <a:rPr lang="en-US" sz="2000" dirty="0" smtClean="0"/>
              <a:t> </a:t>
            </a:r>
            <a:r>
              <a:rPr lang="en-US" sz="2000" dirty="0" err="1" smtClean="0"/>
              <a:t>suorittaneiden</a:t>
            </a:r>
            <a:r>
              <a:rPr lang="en-US" sz="2000" dirty="0" smtClean="0"/>
              <a:t> </a:t>
            </a:r>
            <a:r>
              <a:rPr lang="en-US" sz="2000" dirty="0" err="1" smtClean="0"/>
              <a:t>osuus</a:t>
            </a:r>
            <a:r>
              <a:rPr lang="en-US" sz="2000" dirty="0" smtClean="0"/>
              <a:t> (%) </a:t>
            </a:r>
            <a:r>
              <a:rPr lang="en-US" sz="2000" dirty="0" err="1" smtClean="0"/>
              <a:t>metalliteollisuudessa</a:t>
            </a:r>
            <a:r>
              <a:rPr lang="en-US" sz="2000" dirty="0" smtClean="0"/>
              <a:t>* 2005–2015.</a:t>
            </a:r>
            <a:endParaRPr lang="fi-FI" sz="2000" dirty="0"/>
          </a:p>
        </p:txBody>
      </p:sp>
      <p:graphicFrame>
        <p:nvGraphicFramePr>
          <p:cNvPr id="6" name="Kaavi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3433327"/>
              </p:ext>
            </p:extLst>
          </p:nvPr>
        </p:nvGraphicFramePr>
        <p:xfrm>
          <a:off x="213360" y="1198880"/>
          <a:ext cx="8747760" cy="4541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14960" y="5740400"/>
            <a:ext cx="8544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*Koneiden </a:t>
            </a:r>
            <a:r>
              <a:rPr lang="fi-FI" sz="1400" dirty="0"/>
              <a:t>ja laitteiden valmistus; metallituotteiden valmistus; metallien jalostus.</a:t>
            </a:r>
          </a:p>
        </p:txBody>
      </p:sp>
    </p:spTree>
    <p:extLst>
      <p:ext uri="{BB962C8B-B14F-4D97-AF65-F5344CB8AC3E}">
        <p14:creationId xmlns:p14="http://schemas.microsoft.com/office/powerpoint/2010/main" val="418606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741763-BB92-4B28-AA9C-165FFEB8FBCC}" type="datetime1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29.8.2019</a:t>
            </a:fld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C7F75A-BD31-4FFC-BBA3-8E4B84B9E42F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14960" y="171134"/>
            <a:ext cx="8544560" cy="864234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Henkilöstön</a:t>
            </a:r>
            <a:r>
              <a:rPr lang="en-US" sz="2000" dirty="0" smtClean="0"/>
              <a:t> </a:t>
            </a:r>
            <a:r>
              <a:rPr lang="en-US" sz="2000" dirty="0" err="1" smtClean="0"/>
              <a:t>kokonaismäärä</a:t>
            </a:r>
            <a:r>
              <a:rPr lang="en-US" sz="2000" dirty="0" smtClean="0"/>
              <a:t> ja </a:t>
            </a:r>
            <a:r>
              <a:rPr lang="en-US" sz="2000" dirty="0" err="1" smtClean="0"/>
              <a:t>vähintään</a:t>
            </a:r>
            <a:r>
              <a:rPr lang="en-US" sz="2000" dirty="0" smtClean="0"/>
              <a:t> </a:t>
            </a:r>
            <a:r>
              <a:rPr lang="en-US" sz="2000" dirty="0" err="1" smtClean="0"/>
              <a:t>ylemmän</a:t>
            </a:r>
            <a:r>
              <a:rPr lang="en-US" sz="2000" dirty="0" smtClean="0"/>
              <a:t> </a:t>
            </a:r>
            <a:r>
              <a:rPr lang="en-US" sz="2000" dirty="0" err="1" smtClean="0"/>
              <a:t>korkeakoulututkinnon</a:t>
            </a:r>
            <a:r>
              <a:rPr lang="en-US" sz="2000" dirty="0" smtClean="0"/>
              <a:t> </a:t>
            </a:r>
            <a:r>
              <a:rPr lang="en-US" sz="2000" dirty="0" err="1" smtClean="0"/>
              <a:t>suorittaneiden</a:t>
            </a:r>
            <a:r>
              <a:rPr lang="en-US" sz="2000" dirty="0" smtClean="0"/>
              <a:t> </a:t>
            </a:r>
            <a:r>
              <a:rPr lang="en-US" sz="2000" dirty="0" err="1" smtClean="0"/>
              <a:t>osuus</a:t>
            </a:r>
            <a:r>
              <a:rPr lang="en-US" sz="2000" dirty="0" smtClean="0"/>
              <a:t> (%) </a:t>
            </a:r>
            <a:r>
              <a:rPr lang="en-US" sz="2000" dirty="0" err="1" smtClean="0"/>
              <a:t>metsäteollisuudessa</a:t>
            </a:r>
            <a:r>
              <a:rPr lang="en-US" sz="2000" dirty="0" smtClean="0"/>
              <a:t>* 2005–2015.</a:t>
            </a:r>
            <a:endParaRPr lang="fi-FI" sz="2000" dirty="0"/>
          </a:p>
        </p:txBody>
      </p:sp>
      <p:graphicFrame>
        <p:nvGraphicFramePr>
          <p:cNvPr id="6" name="Kaavi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6925504"/>
              </p:ext>
            </p:extLst>
          </p:nvPr>
        </p:nvGraphicFramePr>
        <p:xfrm>
          <a:off x="233680" y="1178560"/>
          <a:ext cx="8625840" cy="434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06400" y="5527040"/>
            <a:ext cx="8453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*Sahatavaran </a:t>
            </a:r>
            <a:r>
              <a:rPr lang="fi-FI" sz="1400" dirty="0"/>
              <a:t>sekä puu- ja korkkituotteiden valmistus; massan, paperin, kartongin ja pahvin valmistus; paperi-, kartonki- ja pahvituotteiden valmistus.</a:t>
            </a:r>
          </a:p>
        </p:txBody>
      </p:sp>
    </p:spTree>
    <p:extLst>
      <p:ext uri="{BB962C8B-B14F-4D97-AF65-F5344CB8AC3E}">
        <p14:creationId xmlns:p14="http://schemas.microsoft.com/office/powerpoint/2010/main" val="302549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A0085-41F1-457C-99B2-92B1C3DAE74A}" type="datetime1">
              <a:rPr lang="fi-FI" smtClean="0"/>
              <a:t>29.8.2019</a:t>
            </a:fld>
            <a:endParaRPr lang="fi-FI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t>8</a:t>
            </a:fld>
            <a:endParaRPr lang="fi-FI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1016" y="263778"/>
            <a:ext cx="8736036" cy="458299"/>
          </a:xfrm>
        </p:spPr>
        <p:txBody>
          <a:bodyPr>
            <a:noAutofit/>
          </a:bodyPr>
          <a:lstStyle/>
          <a:p>
            <a:r>
              <a:rPr lang="fi-FI" sz="2000" dirty="0" smtClean="0"/>
              <a:t>Yritystason </a:t>
            </a:r>
            <a:r>
              <a:rPr lang="fi-FI" sz="2000" dirty="0"/>
              <a:t>mittarit </a:t>
            </a:r>
            <a:r>
              <a:rPr lang="fi-FI" sz="2000" dirty="0" smtClean="0"/>
              <a:t>FOLK-aineistokokonaisuudessa.</a:t>
            </a:r>
            <a:endParaRPr lang="fi-FI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70793"/>
              </p:ext>
            </p:extLst>
          </p:nvPr>
        </p:nvGraphicFramePr>
        <p:xfrm>
          <a:off x="325120" y="1026945"/>
          <a:ext cx="8422640" cy="5024538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2759328">
                  <a:extLst>
                    <a:ext uri="{9D8B030D-6E8A-4147-A177-3AD203B41FA5}">
                      <a16:colId xmlns:a16="http://schemas.microsoft.com/office/drawing/2014/main" val="2084684970"/>
                    </a:ext>
                  </a:extLst>
                </a:gridCol>
                <a:gridCol w="1870308">
                  <a:extLst>
                    <a:ext uri="{9D8B030D-6E8A-4147-A177-3AD203B41FA5}">
                      <a16:colId xmlns:a16="http://schemas.microsoft.com/office/drawing/2014/main" val="1637216881"/>
                    </a:ext>
                  </a:extLst>
                </a:gridCol>
                <a:gridCol w="3793004">
                  <a:extLst>
                    <a:ext uri="{9D8B030D-6E8A-4147-A177-3AD203B41FA5}">
                      <a16:colId xmlns:a16="http://schemas.microsoft.com/office/drawing/2014/main" val="653433819"/>
                    </a:ext>
                  </a:extLst>
                </a:gridCol>
              </a:tblGrid>
              <a:tr h="6319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Tutkittava yhteys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Aineisto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 smtClean="0">
                          <a:effectLst/>
                        </a:rPr>
                        <a:t>Mittarit, määritysvuodet 2005–2007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extLst>
                  <a:ext uri="{0D108BD9-81ED-4DB2-BD59-A6C34878D82A}">
                    <a16:rowId xmlns:a16="http://schemas.microsoft.com/office/drawing/2014/main" val="2359654300"/>
                  </a:ext>
                </a:extLst>
              </a:tr>
              <a:tr h="6413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Yrityksen taloudellinen tilanne 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 smtClean="0">
                          <a:effectLst/>
                        </a:rPr>
                        <a:t>Tilinpäätös-paneeli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>
                          <a:effectLst/>
                        </a:rPr>
                        <a:t>Yrityksen korjattu käyttökate (kate)</a:t>
                      </a:r>
                      <a:endParaRPr lang="fi-FI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extLst>
                  <a:ext uri="{0D108BD9-81ED-4DB2-BD59-A6C34878D82A}">
                    <a16:rowId xmlns:a16="http://schemas.microsoft.com/office/drawing/2014/main" val="1806439660"/>
                  </a:ext>
                </a:extLst>
              </a:tr>
              <a:tr h="427580">
                <a:tc row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Investoinnit aineettomaan pääomaan 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>
                          <a:effectLst/>
                        </a:rPr>
                        <a:t>T&amp;k-paneeli</a:t>
                      </a:r>
                      <a:endParaRPr lang="fi-FI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Tutkimustyövuodet (</a:t>
                      </a:r>
                      <a:r>
                        <a:rPr lang="fi-FI" sz="1800" dirty="0" err="1">
                          <a:effectLst/>
                        </a:rPr>
                        <a:t>yhtttv</a:t>
                      </a:r>
                      <a:r>
                        <a:rPr lang="fi-FI" sz="1800" dirty="0">
                          <a:effectLst/>
                        </a:rPr>
                        <a:t>)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extLst>
                  <a:ext uri="{0D108BD9-81ED-4DB2-BD59-A6C34878D82A}">
                    <a16:rowId xmlns:a16="http://schemas.microsoft.com/office/drawing/2014/main" val="4192083772"/>
                  </a:ext>
                </a:extLst>
              </a:tr>
              <a:tr h="641371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FOLK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>
                          <a:effectLst/>
                        </a:rPr>
                        <a:t>Korkeasti koulutetun henkilöstön osuus yrityksessä (ututku)</a:t>
                      </a:r>
                      <a:endParaRPr lang="fi-FI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extLst>
                  <a:ext uri="{0D108BD9-81ED-4DB2-BD59-A6C34878D82A}">
                    <a16:rowId xmlns:a16="http://schemas.microsoft.com/office/drawing/2014/main" val="3133326139"/>
                  </a:ext>
                </a:extLst>
              </a:tr>
              <a:tr h="563055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 err="1">
                          <a:effectLst/>
                        </a:rPr>
                        <a:t>Ict</a:t>
                      </a:r>
                      <a:r>
                        <a:rPr lang="fi-FI" sz="1800" dirty="0">
                          <a:effectLst/>
                        </a:rPr>
                        <a:t>-paneeli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Atk-, suunnittelu- ja ohjelmointikulut (</a:t>
                      </a:r>
                      <a:r>
                        <a:rPr lang="fi-FI" sz="1800" dirty="0" err="1">
                          <a:effectLst/>
                        </a:rPr>
                        <a:t>atkkul</a:t>
                      </a:r>
                      <a:r>
                        <a:rPr lang="fi-FI" sz="1800" dirty="0">
                          <a:effectLst/>
                        </a:rPr>
                        <a:t>)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extLst>
                  <a:ext uri="{0D108BD9-81ED-4DB2-BD59-A6C34878D82A}">
                    <a16:rowId xmlns:a16="http://schemas.microsoft.com/office/drawing/2014/main" val="2197988378"/>
                  </a:ext>
                </a:extLst>
              </a:tr>
              <a:tr h="850967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Investoinnit atk-ohjelmistoihin (</a:t>
                      </a:r>
                      <a:r>
                        <a:rPr lang="fi-FI" sz="1800" dirty="0" err="1">
                          <a:effectLst/>
                        </a:rPr>
                        <a:t>atkinv</a:t>
                      </a:r>
                      <a:r>
                        <a:rPr lang="fi-FI" sz="1800" dirty="0">
                          <a:effectLst/>
                        </a:rPr>
                        <a:t>) suhteutettuina yrityksen henkilöstömäärään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extLst>
                  <a:ext uri="{0D108BD9-81ED-4DB2-BD59-A6C34878D82A}">
                    <a16:rowId xmlns:a16="http://schemas.microsoft.com/office/drawing/2014/main" val="2650028951"/>
                  </a:ext>
                </a:extLst>
              </a:tr>
              <a:tr h="627821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Perinteiset materiaaliset investoinnit 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>
                          <a:effectLst/>
                        </a:rPr>
                        <a:t>Tilinpäätös-paneeli</a:t>
                      </a:r>
                      <a:endParaRPr lang="fi-FI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Nettoinvestoinnit koneisiin ja kalustoon (</a:t>
                      </a:r>
                      <a:r>
                        <a:rPr lang="fi-FI" sz="1800" dirty="0" err="1">
                          <a:effectLst/>
                        </a:rPr>
                        <a:t>irtomlis</a:t>
                      </a:r>
                      <a:r>
                        <a:rPr lang="fi-FI" sz="1800" dirty="0">
                          <a:effectLst/>
                        </a:rPr>
                        <a:t>)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extLst>
                  <a:ext uri="{0D108BD9-81ED-4DB2-BD59-A6C34878D82A}">
                    <a16:rowId xmlns:a16="http://schemas.microsoft.com/office/drawing/2014/main" val="1871945544"/>
                  </a:ext>
                </a:extLst>
              </a:tr>
              <a:tr h="563055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>
                          <a:effectLst/>
                        </a:rPr>
                        <a:t>Nettoinvestoinnit rakennuksiin ja rakennelmiin (</a:t>
                      </a:r>
                      <a:r>
                        <a:rPr lang="fi-FI" sz="1800" dirty="0" err="1">
                          <a:effectLst/>
                        </a:rPr>
                        <a:t>raralis</a:t>
                      </a:r>
                      <a:r>
                        <a:rPr lang="fi-FI" sz="1800" dirty="0">
                          <a:effectLst/>
                        </a:rPr>
                        <a:t>)</a:t>
                      </a:r>
                      <a:endParaRPr lang="fi-FI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090" marR="65090" marT="0" marB="0"/>
                </a:tc>
                <a:extLst>
                  <a:ext uri="{0D108BD9-81ED-4DB2-BD59-A6C34878D82A}">
                    <a16:rowId xmlns:a16="http://schemas.microsoft.com/office/drawing/2014/main" val="276776159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 rot="640349">
            <a:off x="336957" y="3783269"/>
            <a:ext cx="4403040" cy="539097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fi-FI" sz="2800" dirty="0"/>
              <a:t>Löytyykö </a:t>
            </a:r>
            <a:r>
              <a:rPr lang="fi-FI" sz="2800" dirty="0" smtClean="0"/>
              <a:t>työurayhteyksiä</a:t>
            </a:r>
            <a:r>
              <a:rPr lang="fi-FI" sz="2800" dirty="0" smtClean="0"/>
              <a:t>?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944668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549E2-7702-49B4-B586-4C164E68E473}" type="datetime1">
              <a:rPr lang="fi-FI" smtClean="0"/>
              <a:t>29.8.2019</a:t>
            </a:fld>
            <a:endParaRPr lang="fi-F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F75A-BD31-4FFC-BBA3-8E4B84B9E42F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47040" y="2226420"/>
            <a:ext cx="8457809" cy="3691988"/>
          </a:xfrm>
        </p:spPr>
        <p:txBody>
          <a:bodyPr>
            <a:normAutofit/>
          </a:bodyPr>
          <a:lstStyle/>
          <a:p>
            <a:pPr marL="0" fontAlgn="t">
              <a:lnSpc>
                <a:spcPct val="107000"/>
              </a:lnSpc>
              <a:spcBef>
                <a:spcPts val="0"/>
              </a:spcBef>
            </a:pPr>
            <a:r>
              <a:rPr lang="fi-FI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Kun tutkittavana ovat henkilöstön </a:t>
            </a:r>
            <a:r>
              <a:rPr lang="fi-FI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työkuukausien </a:t>
            </a:r>
            <a:r>
              <a:rPr lang="fi-FI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 työttömyyskuukausien summat </a:t>
            </a:r>
            <a:r>
              <a:rPr lang="fi-FI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vuosina </a:t>
            </a:r>
            <a:r>
              <a:rPr lang="fi-FI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2007–2015</a:t>
            </a:r>
            <a:r>
              <a:rPr lang="fi-FI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lvl="1" fontAlgn="t">
              <a:lnSpc>
                <a:spcPct val="107000"/>
              </a:lnSpc>
              <a:spcBef>
                <a:spcPts val="0"/>
              </a:spcBef>
            </a:pPr>
            <a:r>
              <a:rPr lang="fi-FI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Yritysten </a:t>
            </a:r>
            <a:r>
              <a:rPr lang="fi-FI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vakaa kannattavuus (käyttökate) </a:t>
            </a:r>
            <a:r>
              <a:rPr lang="fi-FI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ennakoi myönteisiä tulemia (enemmän työ- ja vähemmän työttömyyskuukausia)</a:t>
            </a:r>
          </a:p>
          <a:p>
            <a:pPr marL="457200" lvl="1" fontAlgn="t">
              <a:lnSpc>
                <a:spcPct val="107000"/>
              </a:lnSpc>
              <a:spcBef>
                <a:spcPts val="0"/>
              </a:spcBef>
            </a:pPr>
            <a:r>
              <a:rPr lang="fi-FI" sz="20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Samoin tutkimustyövuodet ja korkeasti koulutettujen osuus yrityksissä ennakoivat myönteisiä tulemia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</a:pPr>
            <a:r>
              <a:rPr lang="fi-FI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Yrityksen </a:t>
            </a:r>
            <a:r>
              <a:rPr lang="fi-FI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atk- ja materiaaliset investoinnit eivät vaikuta yhdistyvän henkilöstön </a:t>
            </a:r>
            <a:r>
              <a:rPr lang="fi-FI" sz="20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työ- ja työttömyyskuukausiin</a:t>
            </a:r>
            <a:endParaRPr lang="fi-FI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spcBef>
                <a:spcPts val="0"/>
              </a:spcBef>
            </a:pPr>
            <a:r>
              <a:rPr lang="fi-FI" sz="2000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Niillä </a:t>
            </a:r>
            <a:r>
              <a:rPr lang="fi-FI" sz="2000" u="sng" dirty="0">
                <a:latin typeface="Calibri" panose="020F0502020204030204" pitchFamily="34" charset="0"/>
                <a:cs typeface="Times New Roman" panose="02020603050405020304" pitchFamily="18" charset="0"/>
              </a:rPr>
              <a:t>ei ole tällä tietoa myöskään negatiivista </a:t>
            </a:r>
            <a:r>
              <a:rPr lang="fi-FI" sz="2000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yhteyttä – vrt</a:t>
            </a:r>
            <a:r>
              <a:rPr lang="fi-FI" sz="2000" u="sng" dirty="0">
                <a:latin typeface="Calibri" panose="020F0502020204030204" pitchFamily="34" charset="0"/>
                <a:cs typeface="Times New Roman" panose="02020603050405020304" pitchFamily="18" charset="0"/>
              </a:rPr>
              <a:t>. teknologinen työttömyys -</a:t>
            </a:r>
            <a:r>
              <a:rPr lang="fi-FI" sz="2000" u="sng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olettama</a:t>
            </a:r>
            <a:endParaRPr lang="fi-FI" sz="20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3"/>
          <p:cNvSpPr>
            <a:spLocks noGrp="1"/>
          </p:cNvSpPr>
          <p:nvPr>
            <p:ph type="title"/>
          </p:nvPr>
        </p:nvSpPr>
        <p:spPr>
          <a:xfrm>
            <a:off x="447040" y="284481"/>
            <a:ext cx="8246794" cy="1605280"/>
          </a:xfrm>
        </p:spPr>
        <p:txBody>
          <a:bodyPr>
            <a:noAutofit/>
          </a:bodyPr>
          <a:lstStyle/>
          <a:p>
            <a:r>
              <a:rPr lang="fi-FI" sz="2000" dirty="0" smtClean="0"/>
              <a:t>Havaintoja yritysaineistoyhdistelmällä 2005–2007, johon on yhdistetty niissä työskennelleen henkilöstön seuranta </a:t>
            </a:r>
            <a:r>
              <a:rPr lang="fi-FI" sz="2000" dirty="0" smtClean="0"/>
              <a:t>2007–2015</a:t>
            </a:r>
            <a:br>
              <a:rPr lang="fi-FI" sz="2000" dirty="0" smtClean="0"/>
            </a:b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1800" dirty="0" smtClean="0"/>
              <a:t>perustuu </a:t>
            </a:r>
            <a:r>
              <a:rPr lang="fi-FI" sz="1800" dirty="0" smtClean="0"/>
              <a:t>toimialalla ja henkilöstömäärällä vakioituihin ”nollamalleihin” (negatiivisen binomijakauman malleja)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291732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596</Words>
  <Application>Microsoft Office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Yrityksen aineeton pääoma ja henkilöstön työurien vakaus</vt:lpstr>
      <vt:lpstr>Aineettoman pääoman kolme komponenttia</vt:lpstr>
      <vt:lpstr>Mitä tutkimme?</vt:lpstr>
      <vt:lpstr>Tutkimustyövuodet* yritysten henkilöstömäärään suhteutettuna 2005–2015. Tilastokeskuksen FLEED/FOLK-aineisto, omat laskelmat.</vt:lpstr>
      <vt:lpstr>Henkilöstön kokonaismäärä ja vähintään ylemmän korkeakoulututkinnon suorittaneiden osuus (%) kemianteollisuudessa* 2005–2015.</vt:lpstr>
      <vt:lpstr>Henkilöstön kokonaismäärä ja vähintään ylemmän korkeakoulututkinnon suorittaneiden osuus (%) metalliteollisuudessa* 2005–2015.</vt:lpstr>
      <vt:lpstr>Henkilöstön kokonaismäärä ja vähintään ylemmän korkeakoulututkinnon suorittaneiden osuus (%) metsäteollisuudessa* 2005–2015.</vt:lpstr>
      <vt:lpstr>Yritystason mittarit FOLK-aineistokokonaisuudessa.</vt:lpstr>
      <vt:lpstr>Havaintoja yritysaineistoyhdistelmällä 2005–2007, johon on yhdistetty niissä työskennelleen henkilöstön seuranta 2007–2015  perustuu toimialalla ja henkilöstömäärällä vakioituihin ”nollamalleihin” (negatiivisen binomijakauman malleja)</vt:lpstr>
      <vt:lpstr>Alustavia johtopäätöksiä</vt:lpstr>
      <vt:lpstr>Kiitos!</vt:lpstr>
    </vt:vector>
  </TitlesOfParts>
  <Company>Tampereen yliopisto - University of Tampere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Pirstoutuvatko työurat</dc:title>
  <dc:creator>Joni Ulmanen</dc:creator>
  <cp:lastModifiedBy>Pasi Pyöriä</cp:lastModifiedBy>
  <cp:revision>170</cp:revision>
  <dcterms:created xsi:type="dcterms:W3CDTF">2018-08-14T11:17:35Z</dcterms:created>
  <dcterms:modified xsi:type="dcterms:W3CDTF">2019-08-29T16:26:02Z</dcterms:modified>
</cp:coreProperties>
</file>