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61" r:id="rId4"/>
    <p:sldId id="263" r:id="rId5"/>
    <p:sldId id="266" r:id="rId6"/>
    <p:sldId id="264" r:id="rId7"/>
    <p:sldId id="262" r:id="rId8"/>
    <p:sldId id="265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7876"/>
    <a:srgbClr val="008080"/>
    <a:srgbClr val="2C8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6289" autoAdjust="0"/>
  </p:normalViewPr>
  <p:slideViewPr>
    <p:cSldViewPr snapToGrid="0">
      <p:cViewPr varScale="1">
        <p:scale>
          <a:sx n="65" d="100"/>
          <a:sy n="65" d="100"/>
        </p:scale>
        <p:origin x="109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8-14T17:10:51.362"/>
    </inkml:context>
    <inkml:brush xml:id="br0">
      <inkml:brushProperty name="width" value="0.4" units="cm"/>
      <inkml:brushProperty name="height" value="0.8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1 143,'32'-1,"8"-1,203-14,2 3,84-2,70-1,53 0,42-1,3904-29,-4068 50,-46 0,-46 2,-42 7,-42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9835E-0D0A-4FD0-A8DE-D86B5486A3AC}" type="datetimeFigureOut">
              <a:rPr lang="fi-FI" smtClean="0"/>
              <a:t>16.8.2019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A9F45-AD38-4CA8-AA40-4C0A983CE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0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354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039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0359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1413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10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047D8E0-A351-41E4-A9C7-D9FF4C11DB68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878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BCAF-D7EE-4333-B9A6-56F9ACDC1248}" type="datetime1">
              <a:rPr lang="fi-FI" smtClean="0"/>
              <a:t>16.8.2019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96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292E-FF92-4A61-BF9B-2FCF638F82F2}" type="datetime1">
              <a:rPr lang="fi-FI" smtClean="0"/>
              <a:t>16.8.2019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60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176963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6549E2-7702-49B4-B586-4C164E68E473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9" name="Freeform 8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28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56A2B5-802F-4131-8EC0-122C6AC3F6EA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458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7388173-DB90-49E4-8B3C-5F137EF07DEE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10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501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D14EE-3A85-48FF-9E1B-E2C38C53DC87}" type="datetime1">
              <a:rPr lang="fi-FI" smtClean="0"/>
              <a:t>16.8.2019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form 11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4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16.8.2019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reeform 7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096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85DE-8660-42ED-A8D7-C4AB9BA8DDE8}" type="datetime1">
              <a:rPr lang="fi-FI" smtClean="0"/>
              <a:t>16.8.2019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</p:spTree>
    <p:extLst>
      <p:ext uri="{BB962C8B-B14F-4D97-AF65-F5344CB8AC3E}">
        <p14:creationId xmlns:p14="http://schemas.microsoft.com/office/powerpoint/2010/main" val="96194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FC08-2380-4A95-9797-BA2F3B4AD8C7}" type="datetime1">
              <a:rPr lang="fi-FI" smtClean="0"/>
              <a:t>16.8.2019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reeform 9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6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10B3-8D86-4216-A2E5-F2F51B350FBB}" type="datetime1">
              <a:rPr lang="fi-FI" smtClean="0"/>
              <a:t>16.8.2019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5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D5DD67F-F4BF-4CA7-9E6D-60C405C736C2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18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pngall.com/arrow-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6777"/>
            <a:ext cx="3924801" cy="27746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343432"/>
            <a:ext cx="4296231" cy="41954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90000"/>
              </a:prst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228" y="2842094"/>
            <a:ext cx="6858000" cy="428213"/>
          </a:xfrm>
        </p:spPr>
        <p:txBody>
          <a:bodyPr>
            <a:noAutofit/>
          </a:bodyPr>
          <a:lstStyle/>
          <a:p>
            <a:r>
              <a:rPr lang="fi-FI" sz="1500" dirty="0"/>
              <a:t>WORK 2019</a:t>
            </a:r>
          </a:p>
          <a:p>
            <a:r>
              <a:rPr lang="fi-FI" sz="1500" dirty="0">
                <a:latin typeface="Arial" panose="020B0604020202020204" pitchFamily="34" charset="0"/>
                <a:cs typeface="Arial" panose="020B0604020202020204" pitchFamily="34" charset="0"/>
              </a:rPr>
              <a:t>Esa Jokinen</a:t>
            </a:r>
            <a:br>
              <a:rPr lang="fi-FI" sz="1500" dirty="0"/>
            </a:br>
            <a:r>
              <a:rPr lang="fi-FI" sz="15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fi-FI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500" dirty="0" err="1"/>
              <a:t>Research</a:t>
            </a:r>
            <a:r>
              <a:rPr lang="fi-FI" sz="1500" dirty="0"/>
              <a:t> Centre</a:t>
            </a:r>
            <a:br>
              <a:rPr lang="fi-FI" sz="1500" dirty="0"/>
            </a:br>
            <a:r>
              <a:rPr lang="fi-FI" sz="1500" dirty="0" err="1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fi-FI" sz="1500" dirty="0">
                <a:latin typeface="Arial" panose="020B0604020202020204" pitchFamily="34" charset="0"/>
                <a:cs typeface="Arial" panose="020B0604020202020204" pitchFamily="34" charset="0"/>
              </a:rPr>
              <a:t> of Tampere</a:t>
            </a:r>
          </a:p>
          <a:p>
            <a:endParaRPr lang="fi-FI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8B78-3D25-4283-9C76-07E4DC7B6D0D}" type="datetime1">
              <a:rPr lang="fi-FI" smtClean="0"/>
              <a:t>16.8.2019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505047" y="810518"/>
            <a:ext cx="8080743" cy="1941674"/>
          </a:xfrm>
        </p:spPr>
        <p:txBody>
          <a:bodyPr>
            <a:normAutofit fontScale="90000"/>
          </a:bodyPr>
          <a:lstStyle/>
          <a:p>
            <a:r>
              <a:rPr lang="fi-FI" dirty="0"/>
              <a:t>Industrial </a:t>
            </a:r>
            <a:r>
              <a:rPr lang="fi-FI" dirty="0" err="1"/>
              <a:t>ethos</a:t>
            </a:r>
            <a:r>
              <a:rPr lang="fi-FI" dirty="0"/>
              <a:t> and </a:t>
            </a:r>
            <a:r>
              <a:rPr lang="fi-FI" dirty="0" err="1"/>
              <a:t>wider</a:t>
            </a:r>
            <a:r>
              <a:rPr lang="fi-FI" dirty="0"/>
              <a:t> </a:t>
            </a:r>
            <a:r>
              <a:rPr lang="fi-FI" dirty="0" err="1"/>
              <a:t>conceptions</a:t>
            </a:r>
            <a:r>
              <a:rPr lang="fi-FI" dirty="0"/>
              <a:t> of </a:t>
            </a:r>
            <a:r>
              <a:rPr lang="fi-FI" dirty="0" err="1"/>
              <a:t>skills</a:t>
            </a:r>
            <a:endParaRPr lang="fi-FI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832950"/>
            <a:ext cx="2758440" cy="107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funded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fi-FI" dirty="0" err="1"/>
              <a:t>e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Environment </a:t>
            </a:r>
            <a:r>
              <a:rPr lang="fi-FI" dirty="0" err="1"/>
              <a:t>Fund</a:t>
            </a:r>
            <a:r>
              <a:rPr lang="fi-FI" dirty="0"/>
              <a:t> (TSR) 2018-2020</a:t>
            </a:r>
          </a:p>
          <a:p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Coordinated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D.Soc.Sc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. Satu Ojala</a:t>
            </a:r>
          </a:p>
          <a:p>
            <a:r>
              <a:rPr lang="en-US" dirty="0"/>
              <a:t>Global competition and technological development…</a:t>
            </a:r>
          </a:p>
          <a:p>
            <a:r>
              <a:rPr lang="en-US" dirty="0"/>
              <a:t>What happens to the working careers in backbone </a:t>
            </a:r>
            <a:r>
              <a:rPr lang="fi-FI" dirty="0" err="1"/>
              <a:t>export</a:t>
            </a:r>
            <a:r>
              <a:rPr lang="fi-FI" dirty="0"/>
              <a:t> </a:t>
            </a:r>
            <a:r>
              <a:rPr lang="fi-FI" dirty="0" err="1"/>
              <a:t>industries</a:t>
            </a:r>
            <a:r>
              <a:rPr lang="fi-FI" dirty="0"/>
              <a:t> – </a:t>
            </a:r>
            <a:r>
              <a:rPr lang="fi-FI" dirty="0" err="1"/>
              <a:t>Forest</a:t>
            </a:r>
            <a:r>
              <a:rPr lang="fi-FI" dirty="0"/>
              <a:t>, </a:t>
            </a:r>
            <a:r>
              <a:rPr lang="fi-FI" dirty="0" err="1"/>
              <a:t>Metal</a:t>
            </a:r>
            <a:r>
              <a:rPr lang="fi-FI" dirty="0"/>
              <a:t>, </a:t>
            </a:r>
            <a:r>
              <a:rPr lang="fi-FI" dirty="0" err="1"/>
              <a:t>Chemical</a:t>
            </a:r>
            <a:endParaRPr lang="fi-FI" dirty="0"/>
          </a:p>
          <a:p>
            <a:r>
              <a:rPr lang="fi-FI" dirty="0" err="1"/>
              <a:t>Increasing</a:t>
            </a:r>
            <a:r>
              <a:rPr lang="fi-FI" dirty="0"/>
              <a:t> / </a:t>
            </a:r>
            <a:r>
              <a:rPr lang="fi-FI" dirty="0" err="1"/>
              <a:t>polarizing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..</a:t>
            </a:r>
          </a:p>
          <a:p>
            <a:r>
              <a:rPr lang="en-US" dirty="0"/>
              <a:t>Interviews of employees’ and employers’ </a:t>
            </a:r>
            <a:r>
              <a:rPr lang="en-US" b="1" dirty="0"/>
              <a:t>sectoral </a:t>
            </a:r>
            <a:r>
              <a:rPr lang="en-US" dirty="0"/>
              <a:t>organizations’ experts (N=13)</a:t>
            </a:r>
          </a:p>
          <a:p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1763-BB92-4B28-AA9C-165FFEB8FBCC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Fragmented working careers?</a:t>
            </a:r>
            <a:endParaRPr lang="fi-FI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We also use FLEED – the linked employer-employee data of Statistics Finland – to follow the total populations of 15–70-year-olds from 1988 until 2016, analyzing the stability of employment and income and examining changes of workplace, occupation and industry, also through re-training.</a:t>
            </a:r>
          </a:p>
          <a:p>
            <a:r>
              <a:rPr lang="en-US" dirty="0"/>
              <a:t>We also ask whether firm’s investments in research and  development (R &amp; D) and ICT are associated with positive career development of personnel. </a:t>
            </a:r>
          </a:p>
          <a:p>
            <a:r>
              <a:rPr lang="en-US" dirty="0"/>
              <a:t>Our methodological approach is an application of sequence analysis suitable to estimate the stability of careers across cohorts and over time.</a:t>
            </a:r>
          </a:p>
        </p:txBody>
      </p:sp>
      <p:pic>
        <p:nvPicPr>
          <p:cNvPr id="10" name="Picture 3" descr="Rejected &lt;strong&gt;Stamp&lt;/strong&gt; PNG Transparent Images | PNG All">
            <a:extLst>
              <a:ext uri="{FF2B5EF4-FFF2-40B4-BE49-F238E27FC236}">
                <a16:creationId xmlns:a16="http://schemas.microsoft.com/office/drawing/2014/main" id="{CE8AD5B0-168F-4AA7-A701-DDC9FAB6B8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2333">
            <a:off x="4615985" y="2492845"/>
            <a:ext cx="4219094" cy="1725312"/>
          </a:xfrm>
          <a:prstGeom prst="rect">
            <a:avLst/>
          </a:prstGeom>
        </p:spPr>
      </p:pic>
      <p:sp>
        <p:nvSpPr>
          <p:cNvPr id="12" name="TextBox 1">
            <a:extLst>
              <a:ext uri="{FF2B5EF4-FFF2-40B4-BE49-F238E27FC236}">
                <a16:creationId xmlns:a16="http://schemas.microsoft.com/office/drawing/2014/main" id="{72F6089F-ECE6-4C84-B868-D2479FCBCDE0}"/>
              </a:ext>
            </a:extLst>
          </p:cNvPr>
          <p:cNvSpPr txBox="1"/>
          <p:nvPr/>
        </p:nvSpPr>
        <p:spPr>
          <a:xfrm rot="252492">
            <a:off x="4916177" y="2960466"/>
            <a:ext cx="3608077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4400" b="1" dirty="0">
                <a:solidFill>
                  <a:srgbClr val="C00000"/>
                </a:solidFill>
                <a:latin typeface="Bernard MT Condensed" panose="02050806060905020404" pitchFamily="18" charset="0"/>
              </a:rPr>
              <a:t>ANOTHER STORY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95B5C41-2A17-4F68-89D3-50BC35F1D4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755145" flipV="1">
            <a:off x="3087432" y="4567591"/>
            <a:ext cx="3333307" cy="105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47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 build="p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CEA49CD-A621-45B0-9D39-B8D6B869F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DA8AE5-3074-48B5-977B-073D7DA6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829F1C5-04C8-4644-B3AF-350AB9F7A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1237" y="1847851"/>
            <a:ext cx="8224284" cy="4351338"/>
          </a:xfrm>
        </p:spPr>
        <p:txBody>
          <a:bodyPr/>
          <a:lstStyle/>
          <a:p>
            <a:r>
              <a:rPr lang="fi-FI" dirty="0"/>
              <a:t>”</a:t>
            </a:r>
            <a:r>
              <a:rPr lang="fi-FI" dirty="0" err="1"/>
              <a:t>Ethos</a:t>
            </a:r>
            <a:r>
              <a:rPr lang="fi-FI" dirty="0"/>
              <a:t>” </a:t>
            </a:r>
            <a:r>
              <a:rPr lang="fi-FI" dirty="0" err="1"/>
              <a:t>captures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collective</a:t>
            </a:r>
            <a:r>
              <a:rPr lang="fi-FI" dirty="0"/>
              <a:t> </a:t>
            </a:r>
            <a:r>
              <a:rPr lang="fi-FI" dirty="0" err="1"/>
              <a:t>sense</a:t>
            </a:r>
            <a:r>
              <a:rPr lang="fi-FI" dirty="0"/>
              <a:t> of </a:t>
            </a:r>
            <a:r>
              <a:rPr lang="fi-FI" dirty="0" err="1"/>
              <a:t>self-worth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in a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contradictory</a:t>
            </a:r>
            <a:r>
              <a:rPr lang="fi-FI" dirty="0"/>
              <a:t> business </a:t>
            </a:r>
            <a:r>
              <a:rPr lang="fi-FI" dirty="0" err="1"/>
              <a:t>like</a:t>
            </a:r>
            <a:r>
              <a:rPr lang="fi-FI" dirty="0"/>
              <a:t> ”</a:t>
            </a:r>
            <a:r>
              <a:rPr lang="fi-FI" dirty="0" err="1"/>
              <a:t>hard</a:t>
            </a:r>
            <a:r>
              <a:rPr lang="fi-FI" dirty="0"/>
              <a:t>” </a:t>
            </a:r>
            <a:r>
              <a:rPr lang="fi-FI" dirty="0" err="1"/>
              <a:t>industry</a:t>
            </a:r>
            <a:r>
              <a:rPr lang="fi-FI" dirty="0"/>
              <a:t> and </a:t>
            </a:r>
            <a:r>
              <a:rPr lang="fi-FI" dirty="0" err="1"/>
              <a:t>affects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mode</a:t>
            </a:r>
            <a:r>
              <a:rPr lang="fi-FI" dirty="0"/>
              <a:t> of </a:t>
            </a:r>
            <a:r>
              <a:rPr lang="fi-FI" dirty="0" err="1"/>
              <a:t>coordinated</a:t>
            </a:r>
            <a:r>
              <a:rPr lang="fi-FI" dirty="0"/>
              <a:t> action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</a:t>
            </a:r>
            <a:r>
              <a:rPr lang="fi-FI" dirty="0" err="1"/>
              <a:t>towards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sustainable</a:t>
            </a:r>
            <a:r>
              <a:rPr lang="fi-FI" dirty="0"/>
              <a:t> </a:t>
            </a:r>
            <a:r>
              <a:rPr lang="fi-FI" dirty="0" err="1"/>
              <a:t>industries</a:t>
            </a:r>
            <a:r>
              <a:rPr lang="fi-FI" dirty="0"/>
              <a:t> and </a:t>
            </a:r>
            <a:r>
              <a:rPr lang="fi-FI" dirty="0" err="1"/>
              <a:t>working</a:t>
            </a:r>
            <a:r>
              <a:rPr lang="fi-FI" dirty="0"/>
              <a:t> life </a:t>
            </a:r>
            <a:r>
              <a:rPr lang="fi-FI" dirty="0" err="1"/>
              <a:t>requires</a:t>
            </a:r>
            <a:r>
              <a:rPr lang="fi-FI" dirty="0"/>
              <a:t> </a:t>
            </a:r>
            <a:r>
              <a:rPr lang="fi-FI" b="1" dirty="0" err="1"/>
              <a:t>considering</a:t>
            </a:r>
            <a:r>
              <a:rPr lang="fi-FI" b="1" dirty="0"/>
              <a:t> </a:t>
            </a:r>
            <a:r>
              <a:rPr lang="fi-FI" b="1" dirty="0" err="1"/>
              <a:t>prior</a:t>
            </a:r>
            <a:r>
              <a:rPr lang="fi-FI" b="1" dirty="0"/>
              <a:t> </a:t>
            </a:r>
            <a:r>
              <a:rPr lang="fi-FI" b="1" dirty="0" err="1"/>
              <a:t>interpretive</a:t>
            </a:r>
            <a:r>
              <a:rPr lang="fi-FI" b="1" dirty="0"/>
              <a:t> </a:t>
            </a:r>
            <a:r>
              <a:rPr lang="fi-FI" b="1" dirty="0" err="1"/>
              <a:t>schemes</a:t>
            </a:r>
            <a:r>
              <a:rPr lang="fi-FI" b="1" dirty="0"/>
              <a:t> on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sectoral</a:t>
            </a:r>
            <a:r>
              <a:rPr lang="fi-FI" b="1" dirty="0"/>
              <a:t> </a:t>
            </a:r>
            <a:r>
              <a:rPr lang="fi-FI" b="1" dirty="0" err="1"/>
              <a:t>level</a:t>
            </a:r>
            <a:endParaRPr lang="fi-FI" b="1" dirty="0"/>
          </a:p>
          <a:p>
            <a:r>
              <a:rPr lang="fi-FI" dirty="0" err="1"/>
              <a:t>Ethos</a:t>
            </a:r>
            <a:r>
              <a:rPr lang="fi-FI" dirty="0"/>
              <a:t> is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changes</a:t>
            </a:r>
            <a:r>
              <a:rPr lang="fi-FI" dirty="0"/>
              <a:t> </a:t>
            </a:r>
            <a:r>
              <a:rPr lang="fi-FI" dirty="0" err="1"/>
              <a:t>slowly</a:t>
            </a:r>
            <a:r>
              <a:rPr lang="fi-FI" dirty="0"/>
              <a:t>, </a:t>
            </a:r>
            <a:r>
              <a:rPr lang="fi-FI" dirty="0" err="1"/>
              <a:t>probably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slower</a:t>
            </a:r>
            <a:r>
              <a:rPr lang="fi-FI" dirty="0"/>
              <a:t> </a:t>
            </a:r>
            <a:r>
              <a:rPr lang="fi-FI" dirty="0" err="1"/>
              <a:t>than</a:t>
            </a:r>
            <a:br>
              <a:rPr lang="fi-FI" dirty="0"/>
            </a:br>
            <a:r>
              <a:rPr lang="fi-FI" dirty="0" err="1"/>
              <a:t>technologies</a:t>
            </a:r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561A3055-8FDE-4F5E-89B3-95354345C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Industrial </a:t>
            </a:r>
            <a:r>
              <a:rPr lang="fi-FI" dirty="0" err="1"/>
              <a:t>ethos</a:t>
            </a:r>
            <a:r>
              <a:rPr lang="fi-FI" dirty="0"/>
              <a:t> </a:t>
            </a:r>
            <a:r>
              <a:rPr lang="fi-FI" sz="1600" dirty="0"/>
              <a:t>(</a:t>
            </a:r>
            <a:r>
              <a:rPr lang="fi-FI" sz="1600" dirty="0" err="1"/>
              <a:t>overlooked</a:t>
            </a:r>
            <a:r>
              <a:rPr lang="fi-FI" sz="1600" dirty="0"/>
              <a:t>)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7471F337-B2A9-4EB3-8557-3ADF0556D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42" y="4959275"/>
            <a:ext cx="4723053" cy="169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30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99172332-F378-4F5F-856F-B61A0EB837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/>
              <a:t>Upskilling</a:t>
            </a:r>
            <a:r>
              <a:rPr lang="fi-FI" dirty="0"/>
              <a:t>? </a:t>
            </a:r>
            <a:r>
              <a:rPr lang="fi-FI" dirty="0" err="1"/>
              <a:t>Deskilling</a:t>
            </a:r>
            <a:r>
              <a:rPr lang="fi-FI" dirty="0"/>
              <a:t>? </a:t>
            </a:r>
            <a:r>
              <a:rPr lang="fi-FI" dirty="0" err="1"/>
              <a:t>Reskilling</a:t>
            </a:r>
            <a:r>
              <a:rPr lang="fi-FI" dirty="0"/>
              <a:t>?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importance</a:t>
            </a:r>
            <a:r>
              <a:rPr lang="fi-FI" dirty="0"/>
              <a:t> of </a:t>
            </a:r>
            <a:r>
              <a:rPr lang="fi-FI" dirty="0" err="1"/>
              <a:t>recognizing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levels</a:t>
            </a:r>
            <a:r>
              <a:rPr lang="fi-FI" dirty="0"/>
              <a:t> and </a:t>
            </a:r>
            <a:r>
              <a:rPr lang="fi-FI" dirty="0" err="1"/>
              <a:t>qualitative</a:t>
            </a:r>
            <a:r>
              <a:rPr lang="fi-FI" dirty="0"/>
              <a:t> </a:t>
            </a:r>
            <a:r>
              <a:rPr lang="fi-FI" dirty="0" err="1"/>
              <a:t>aspects</a:t>
            </a:r>
            <a:r>
              <a:rPr lang="fi-FI" dirty="0"/>
              <a:t> of </a:t>
            </a:r>
            <a:r>
              <a:rPr lang="fi-FI" dirty="0" err="1"/>
              <a:t>employee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as </a:t>
            </a:r>
            <a:r>
              <a:rPr lang="fi-FI" dirty="0" err="1"/>
              <a:t>part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industries</a:t>
            </a:r>
            <a:r>
              <a:rPr lang="fi-FI" dirty="0"/>
              <a:t>’ </a:t>
            </a:r>
            <a:r>
              <a:rPr lang="fi-FI" dirty="0" err="1"/>
              <a:t>competitiveness</a:t>
            </a:r>
            <a:r>
              <a:rPr lang="fi-FI" dirty="0"/>
              <a:t> and </a:t>
            </a:r>
            <a:r>
              <a:rPr lang="fi-FI" dirty="0" err="1"/>
              <a:t>sustainable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  </a:t>
            </a:r>
          </a:p>
          <a:p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b="1" dirty="0" err="1"/>
              <a:t>productive</a:t>
            </a:r>
            <a:r>
              <a:rPr lang="fi-FI" b="1" dirty="0"/>
              <a:t>, </a:t>
            </a:r>
            <a:r>
              <a:rPr lang="fi-FI" b="1" dirty="0" err="1"/>
              <a:t>expandable</a:t>
            </a:r>
            <a:r>
              <a:rPr lang="fi-FI" b="1" dirty="0"/>
              <a:t> </a:t>
            </a:r>
            <a:r>
              <a:rPr lang="fi-FI" dirty="0"/>
              <a:t>and </a:t>
            </a:r>
            <a:r>
              <a:rPr lang="fi-FI" b="1" dirty="0" err="1"/>
              <a:t>social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6923A11-19CB-49D6-B6AC-FC94F06D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DBE8B75-3598-4E7A-B0A6-1A10FECE2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5ED87259-88F1-4E3A-933A-2F4378122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34204" cy="4709990"/>
          </a:xfrm>
        </p:spPr>
        <p:txBody>
          <a:bodyPr>
            <a:normAutofit fontScale="92500"/>
          </a:bodyPr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increase</a:t>
            </a:r>
            <a:r>
              <a:rPr lang="fi-FI" dirty="0"/>
              <a:t> of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lead</a:t>
            </a:r>
            <a:r>
              <a:rPr lang="fi-FI" dirty="0"/>
              <a:t> to </a:t>
            </a:r>
            <a:r>
              <a:rPr lang="fi-FI" dirty="0" err="1"/>
              <a:t>increase</a:t>
            </a:r>
            <a:r>
              <a:rPr lang="fi-FI" dirty="0"/>
              <a:t> of </a:t>
            </a:r>
            <a:r>
              <a:rPr lang="fi-FI" dirty="0" err="1"/>
              <a:t>productivity</a:t>
            </a:r>
            <a:endParaRPr lang="fi-FI" dirty="0"/>
          </a:p>
          <a:p>
            <a:r>
              <a:rPr lang="fi-FI" dirty="0"/>
              <a:t>More </a:t>
            </a:r>
            <a:r>
              <a:rPr lang="fi-FI" dirty="0" err="1"/>
              <a:t>crucial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efficient</a:t>
            </a:r>
            <a:r>
              <a:rPr lang="fi-FI" dirty="0"/>
              <a:t> </a:t>
            </a:r>
            <a:r>
              <a:rPr lang="fi-FI" dirty="0" err="1"/>
              <a:t>utilization</a:t>
            </a:r>
            <a:r>
              <a:rPr lang="fi-FI" dirty="0"/>
              <a:t> of </a:t>
            </a:r>
            <a:r>
              <a:rPr lang="fi-FI" dirty="0" err="1"/>
              <a:t>skills</a:t>
            </a:r>
            <a:r>
              <a:rPr lang="fi-FI" dirty="0"/>
              <a:t> =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organization</a:t>
            </a:r>
            <a:r>
              <a:rPr lang="fi-FI" dirty="0"/>
              <a:t> and management,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restructuring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sector</a:t>
            </a:r>
            <a:endParaRPr lang="fi-FI" dirty="0"/>
          </a:p>
          <a:p>
            <a:r>
              <a:rPr lang="fi-FI" dirty="0"/>
              <a:t>Technology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transforms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creates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 - and </a:t>
            </a:r>
            <a:r>
              <a:rPr lang="fi-FI" dirty="0" err="1"/>
              <a:t>skills</a:t>
            </a:r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47EFE9C8-F7D4-48C9-981C-CC2E8B99F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515350" cy="1325563"/>
          </a:xfrm>
        </p:spPr>
        <p:txBody>
          <a:bodyPr/>
          <a:lstStyle/>
          <a:p>
            <a:r>
              <a:rPr lang="fi-FI" dirty="0" err="1"/>
              <a:t>Wider</a:t>
            </a:r>
            <a:r>
              <a:rPr lang="fi-FI" dirty="0"/>
              <a:t> </a:t>
            </a:r>
            <a:r>
              <a:rPr lang="fi-FI" dirty="0" err="1"/>
              <a:t>conceptions</a:t>
            </a:r>
            <a:r>
              <a:rPr lang="fi-FI" dirty="0"/>
              <a:t> of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sz="1600" dirty="0"/>
              <a:t>(</a:t>
            </a:r>
            <a:r>
              <a:rPr lang="fi-FI" sz="1600" dirty="0" err="1"/>
              <a:t>also</a:t>
            </a:r>
            <a:r>
              <a:rPr lang="fi-FI" sz="1600" dirty="0"/>
              <a:t> </a:t>
            </a:r>
            <a:r>
              <a:rPr lang="fi-FI" sz="1600" dirty="0" err="1"/>
              <a:t>overlooked</a:t>
            </a:r>
            <a:r>
              <a:rPr lang="fi-FI" sz="1600" dirty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540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88497680-EE09-4EBB-B71F-56DC3A809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fi-FI" dirty="0" err="1"/>
              <a:t>What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role</a:t>
            </a:r>
            <a:r>
              <a:rPr lang="fi-FI" dirty="0"/>
              <a:t> of </a:t>
            </a:r>
            <a:r>
              <a:rPr lang="fi-FI" dirty="0" err="1"/>
              <a:t>skills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industries</a:t>
            </a:r>
            <a:r>
              <a:rPr lang="fi-FI" dirty="0"/>
              <a:t>’ </a:t>
            </a:r>
            <a:r>
              <a:rPr lang="fi-FI" dirty="0" err="1"/>
              <a:t>survival</a:t>
            </a:r>
            <a:r>
              <a:rPr lang="fi-FI" dirty="0"/>
              <a:t> </a:t>
            </a:r>
            <a:r>
              <a:rPr lang="fi-FI" dirty="0" err="1"/>
              <a:t>stories</a:t>
            </a:r>
            <a:r>
              <a:rPr lang="fi-FI" dirty="0"/>
              <a:t>?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dictates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?</a:t>
            </a:r>
          </a:p>
          <a:p>
            <a:r>
              <a:rPr lang="fi-FI" dirty="0"/>
              <a:t>How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and </a:t>
            </a:r>
            <a:r>
              <a:rPr lang="fi-FI" dirty="0" err="1"/>
              <a:t>industries</a:t>
            </a:r>
            <a:r>
              <a:rPr lang="fi-FI" dirty="0"/>
              <a:t>’ ”</a:t>
            </a:r>
            <a:r>
              <a:rPr lang="fi-FI" dirty="0" err="1"/>
              <a:t>self-worth</a:t>
            </a:r>
            <a:r>
              <a:rPr lang="fi-FI" dirty="0"/>
              <a:t>” </a:t>
            </a:r>
            <a:r>
              <a:rPr lang="fi-FI" dirty="0" err="1"/>
              <a:t>intertwined</a:t>
            </a:r>
            <a:r>
              <a:rPr lang="fi-FI" dirty="0"/>
              <a:t>?</a:t>
            </a:r>
          </a:p>
          <a:p>
            <a:r>
              <a:rPr lang="fi-FI" dirty="0"/>
              <a:t>To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extent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aspects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/>
              <a:t>recognized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sectors</a:t>
            </a:r>
            <a:r>
              <a:rPr lang="fi-FI" dirty="0"/>
              <a:t> / </a:t>
            </a:r>
            <a:r>
              <a:rPr lang="fi-FI" dirty="0" err="1"/>
              <a:t>sector</a:t>
            </a:r>
            <a:r>
              <a:rPr lang="fi-FI" dirty="0"/>
              <a:t> </a:t>
            </a:r>
            <a:r>
              <a:rPr lang="fi-FI" dirty="0" err="1"/>
              <a:t>organizations</a:t>
            </a:r>
            <a:r>
              <a:rPr lang="fi-FI" dirty="0"/>
              <a:t>?</a:t>
            </a:r>
          </a:p>
          <a:p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521AA8F-C12E-4F10-AEEA-B3D46BEF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29FE91-0BB9-433C-86EE-8E9F7958B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42D0728E-6225-43FF-8AE3-360A09D7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questions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28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2C40455-401D-41CE-9476-91BB5D81E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2571924-C073-4FAB-8C03-9DD273781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16E1562-87FD-4ED0-ABF0-E6838FD9A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0" y="1825625"/>
            <a:ext cx="8515349" cy="4351338"/>
          </a:xfrm>
        </p:spPr>
        <p:txBody>
          <a:bodyPr>
            <a:normAutofit fontScale="70000" lnSpcReduction="20000"/>
          </a:bodyPr>
          <a:lstStyle/>
          <a:p>
            <a:r>
              <a:rPr lang="fi-FI" dirty="0">
                <a:solidFill>
                  <a:srgbClr val="7030A0"/>
                </a:solidFill>
              </a:rPr>
              <a:t>In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backbone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industries</a:t>
            </a:r>
            <a:r>
              <a:rPr lang="fi-FI" dirty="0">
                <a:solidFill>
                  <a:srgbClr val="7030A0"/>
                </a:solidFill>
              </a:rPr>
              <a:t>, </a:t>
            </a:r>
            <a:r>
              <a:rPr lang="fi-FI" dirty="0" err="1">
                <a:solidFill>
                  <a:srgbClr val="7030A0"/>
                </a:solidFill>
              </a:rPr>
              <a:t>skills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extensions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are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mostly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driven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by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requirements</a:t>
            </a:r>
            <a:r>
              <a:rPr lang="fi-FI" dirty="0">
                <a:solidFill>
                  <a:srgbClr val="7030A0"/>
                </a:solidFill>
              </a:rPr>
              <a:t> of</a:t>
            </a:r>
          </a:p>
          <a:p>
            <a:pPr marL="514350" indent="-514350">
              <a:buAutoNum type="arabicParenR"/>
            </a:pPr>
            <a:r>
              <a:rPr lang="fi-FI" dirty="0" err="1">
                <a:solidFill>
                  <a:srgbClr val="7030A0"/>
                </a:solidFill>
              </a:rPr>
              <a:t>administrative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efficiency</a:t>
            </a:r>
            <a:r>
              <a:rPr lang="fi-FI" dirty="0">
                <a:solidFill>
                  <a:srgbClr val="7030A0"/>
                </a:solidFill>
              </a:rPr>
              <a:t>/</a:t>
            </a:r>
            <a:r>
              <a:rPr lang="fi-FI" dirty="0" err="1">
                <a:solidFill>
                  <a:srgbClr val="7030A0"/>
                </a:solidFill>
              </a:rPr>
              <a:t>tools</a:t>
            </a:r>
            <a:endParaRPr lang="fi-FI" dirty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fi-FI" dirty="0" err="1">
                <a:solidFill>
                  <a:srgbClr val="7030A0"/>
                </a:solidFill>
              </a:rPr>
              <a:t>technological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changes</a:t>
            </a:r>
            <a:r>
              <a:rPr lang="fi-FI" dirty="0">
                <a:solidFill>
                  <a:srgbClr val="7030A0"/>
                </a:solidFill>
              </a:rPr>
              <a:t> in </a:t>
            </a:r>
            <a:r>
              <a:rPr lang="fi-FI" dirty="0" err="1">
                <a:solidFill>
                  <a:srgbClr val="7030A0"/>
                </a:solidFill>
              </a:rPr>
              <a:t>production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or</a:t>
            </a:r>
            <a:r>
              <a:rPr lang="fi-FI" dirty="0">
                <a:solidFill>
                  <a:srgbClr val="7030A0"/>
                </a:solidFill>
              </a:rPr>
              <a:t> ICT</a:t>
            </a:r>
          </a:p>
          <a:p>
            <a:pPr marL="514350" indent="-514350">
              <a:buAutoNum type="arabicParenR"/>
            </a:pPr>
            <a:r>
              <a:rPr lang="fi-FI" dirty="0" err="1">
                <a:solidFill>
                  <a:srgbClr val="7030A0"/>
                </a:solidFill>
              </a:rPr>
              <a:t>customer</a:t>
            </a:r>
            <a:r>
              <a:rPr lang="fi-FI" dirty="0">
                <a:solidFill>
                  <a:srgbClr val="7030A0"/>
                </a:solidFill>
              </a:rPr>
              <a:t> / </a:t>
            </a:r>
            <a:r>
              <a:rPr lang="fi-FI" dirty="0" err="1">
                <a:solidFill>
                  <a:srgbClr val="7030A0"/>
                </a:solidFill>
              </a:rPr>
              <a:t>network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orientation</a:t>
            </a:r>
            <a:endParaRPr lang="fi-FI" dirty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fi-FI" dirty="0" err="1">
                <a:solidFill>
                  <a:srgbClr val="7030A0"/>
                </a:solidFill>
              </a:rPr>
              <a:t>systemic</a:t>
            </a:r>
            <a:r>
              <a:rPr lang="fi-FI" dirty="0">
                <a:solidFill>
                  <a:srgbClr val="7030A0"/>
                </a:solidFill>
              </a:rPr>
              <a:t> transitions. </a:t>
            </a:r>
          </a:p>
          <a:p>
            <a:r>
              <a:rPr lang="fi-FI" dirty="0" err="1">
                <a:solidFill>
                  <a:srgbClr val="7030A0"/>
                </a:solidFill>
              </a:rPr>
              <a:t>Skills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are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laden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with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many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meanings</a:t>
            </a:r>
            <a:endParaRPr lang="fi-FI" dirty="0">
              <a:solidFill>
                <a:srgbClr val="7030A0"/>
              </a:solidFill>
            </a:endParaRPr>
          </a:p>
          <a:p>
            <a:r>
              <a:rPr lang="fi-FI" dirty="0" err="1">
                <a:solidFill>
                  <a:srgbClr val="7030A0"/>
                </a:solidFill>
              </a:rPr>
              <a:t>Tremendous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upskilling</a:t>
            </a:r>
            <a:r>
              <a:rPr lang="fi-FI" dirty="0">
                <a:solidFill>
                  <a:srgbClr val="7030A0"/>
                </a:solidFill>
              </a:rPr>
              <a:t>!</a:t>
            </a:r>
          </a:p>
          <a:p>
            <a:r>
              <a:rPr lang="fi-FI" dirty="0">
                <a:solidFill>
                  <a:srgbClr val="7030A0"/>
                </a:solidFill>
              </a:rPr>
              <a:t>Technology is </a:t>
            </a:r>
            <a:r>
              <a:rPr lang="fi-FI" dirty="0" err="1">
                <a:solidFill>
                  <a:srgbClr val="7030A0"/>
                </a:solidFill>
              </a:rPr>
              <a:t>not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much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decreasing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amount</a:t>
            </a:r>
            <a:r>
              <a:rPr lang="fi-FI" dirty="0">
                <a:solidFill>
                  <a:srgbClr val="7030A0"/>
                </a:solidFill>
              </a:rPr>
              <a:t> of </a:t>
            </a:r>
            <a:r>
              <a:rPr lang="fi-FI" dirty="0" err="1">
                <a:solidFill>
                  <a:srgbClr val="7030A0"/>
                </a:solidFill>
              </a:rPr>
              <a:t>work</a:t>
            </a:r>
            <a:r>
              <a:rPr lang="fi-FI" dirty="0">
                <a:solidFill>
                  <a:srgbClr val="7030A0"/>
                </a:solidFill>
              </a:rPr>
              <a:t>, </a:t>
            </a:r>
            <a:r>
              <a:rPr lang="fi-FI" dirty="0" err="1">
                <a:solidFill>
                  <a:srgbClr val="7030A0"/>
                </a:solidFill>
              </a:rPr>
              <a:t>not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even</a:t>
            </a:r>
            <a:r>
              <a:rPr lang="fi-FI" dirty="0">
                <a:solidFill>
                  <a:srgbClr val="7030A0"/>
                </a:solidFill>
              </a:rPr>
              <a:t> in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future</a:t>
            </a:r>
            <a:endParaRPr lang="fi-FI" dirty="0">
              <a:solidFill>
                <a:srgbClr val="7030A0"/>
              </a:solidFill>
            </a:endParaRPr>
          </a:p>
          <a:p>
            <a:r>
              <a:rPr lang="fi-FI" dirty="0" err="1">
                <a:solidFill>
                  <a:srgbClr val="7030A0"/>
                </a:solidFill>
              </a:rPr>
              <a:t>Enhancing</a:t>
            </a:r>
            <a:r>
              <a:rPr lang="fi-FI" dirty="0">
                <a:solidFill>
                  <a:srgbClr val="7030A0"/>
                </a:solidFill>
              </a:rPr>
              <a:t> and </a:t>
            </a:r>
            <a:r>
              <a:rPr lang="fi-FI" dirty="0" err="1">
                <a:solidFill>
                  <a:srgbClr val="7030A0"/>
                </a:solidFill>
              </a:rPr>
              <a:t>relying</a:t>
            </a:r>
            <a:r>
              <a:rPr lang="fi-FI" dirty="0">
                <a:solidFill>
                  <a:srgbClr val="7030A0"/>
                </a:solidFill>
              </a:rPr>
              <a:t> on </a:t>
            </a:r>
            <a:r>
              <a:rPr lang="fi-FI" dirty="0" err="1">
                <a:solidFill>
                  <a:srgbClr val="7030A0"/>
                </a:solidFill>
              </a:rPr>
              <a:t>higher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skills</a:t>
            </a:r>
            <a:r>
              <a:rPr lang="fi-FI" dirty="0">
                <a:solidFill>
                  <a:srgbClr val="7030A0"/>
                </a:solidFill>
              </a:rPr>
              <a:t> in management and </a:t>
            </a:r>
            <a:r>
              <a:rPr lang="fi-FI" dirty="0" err="1">
                <a:solidFill>
                  <a:srgbClr val="7030A0"/>
                </a:solidFill>
              </a:rPr>
              <a:t>expert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positions</a:t>
            </a:r>
            <a:endParaRPr lang="fi-FI" dirty="0">
              <a:solidFill>
                <a:srgbClr val="7030A0"/>
              </a:solidFill>
            </a:endParaRPr>
          </a:p>
          <a:p>
            <a:r>
              <a:rPr lang="fi-FI" dirty="0" err="1">
                <a:solidFill>
                  <a:srgbClr val="7030A0"/>
                </a:solidFill>
              </a:rPr>
              <a:t>Securing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availability</a:t>
            </a:r>
            <a:r>
              <a:rPr lang="fi-FI" dirty="0">
                <a:solidFill>
                  <a:srgbClr val="7030A0"/>
                </a:solidFill>
              </a:rPr>
              <a:t> of </a:t>
            </a:r>
            <a:r>
              <a:rPr lang="fi-FI" dirty="0" err="1">
                <a:solidFill>
                  <a:srgbClr val="7030A0"/>
                </a:solidFill>
              </a:rPr>
              <a:t>flexible</a:t>
            </a:r>
            <a:r>
              <a:rPr lang="fi-FI" dirty="0">
                <a:solidFill>
                  <a:srgbClr val="7030A0"/>
                </a:solidFill>
              </a:rPr>
              <a:t> labour and </a:t>
            </a:r>
            <a:r>
              <a:rPr lang="fi-FI" dirty="0" err="1">
                <a:solidFill>
                  <a:srgbClr val="7030A0"/>
                </a:solidFill>
              </a:rPr>
              <a:t>enhancing</a:t>
            </a:r>
            <a:r>
              <a:rPr lang="fi-FI" dirty="0">
                <a:solidFill>
                  <a:srgbClr val="7030A0"/>
                </a:solidFill>
              </a:rPr>
              <a:t> of </a:t>
            </a:r>
            <a:r>
              <a:rPr lang="fi-FI" dirty="0" err="1">
                <a:solidFill>
                  <a:srgbClr val="7030A0"/>
                </a:solidFill>
              </a:rPr>
              <a:t>career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possibilities</a:t>
            </a:r>
            <a:endParaRPr lang="fi-FI" dirty="0">
              <a:solidFill>
                <a:srgbClr val="7030A0"/>
              </a:solidFill>
            </a:endParaRPr>
          </a:p>
          <a:p>
            <a:r>
              <a:rPr lang="fi-FI" dirty="0" err="1">
                <a:solidFill>
                  <a:srgbClr val="7030A0"/>
                </a:solidFill>
              </a:rPr>
              <a:t>Skills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creation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systems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lagging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behind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fluctuating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reality</a:t>
            </a:r>
            <a:endParaRPr lang="fi-FI" dirty="0">
              <a:solidFill>
                <a:srgbClr val="7030A0"/>
              </a:solidFill>
            </a:endParaRPr>
          </a:p>
          <a:p>
            <a:endParaRPr lang="fi-FI" dirty="0">
              <a:solidFill>
                <a:srgbClr val="7030A0"/>
              </a:solidFill>
            </a:endParaRPr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522EFA68-5791-4B29-A8EF-F90457DA5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Some </a:t>
            </a:r>
            <a:r>
              <a:rPr lang="fi-FI" dirty="0" err="1"/>
              <a:t>results</a:t>
            </a:r>
            <a:r>
              <a:rPr lang="fi-FI" dirty="0"/>
              <a:t> of </a:t>
            </a:r>
            <a:r>
              <a:rPr lang="fi-FI" dirty="0" err="1"/>
              <a:t>thematic</a:t>
            </a:r>
            <a:r>
              <a:rPr lang="fi-FI" dirty="0"/>
              <a:t> </a:t>
            </a:r>
            <a:r>
              <a:rPr lang="fi-FI" dirty="0" err="1"/>
              <a:t>analysis</a:t>
            </a:r>
            <a:r>
              <a:rPr lang="fi-FI" dirty="0"/>
              <a:t> of </a:t>
            </a:r>
            <a:r>
              <a:rPr lang="fi-FI" dirty="0" err="1"/>
              <a:t>interviews</a:t>
            </a:r>
            <a:endParaRPr lang="fi-F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62A934CA-7D43-4B8C-A483-7753441D96C1}"/>
                  </a:ext>
                </a:extLst>
              </p14:cNvPr>
              <p14:cNvContentPartPr/>
              <p14:nvPr/>
            </p14:nvContentPartPr>
            <p14:xfrm>
              <a:off x="823818" y="3526735"/>
              <a:ext cx="2820600" cy="51480"/>
            </p14:xfrm>
          </p:contentPart>
        </mc:Choice>
        <mc:Fallback xmlns=""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62A934CA-7D43-4B8C-A483-7753441D96C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2178" y="3383095"/>
                <a:ext cx="2964240" cy="33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2125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E82D71F-8C24-45E1-BB40-ACD233883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8624E19-6C6A-4027-8D2E-02B6DC453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E74DF95-D093-4AF2-A03C-42A447291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Tentative</a:t>
            </a:r>
            <a:r>
              <a:rPr lang="fi-FI" dirty="0"/>
              <a:t> </a:t>
            </a:r>
            <a:r>
              <a:rPr lang="fi-FI" dirty="0" err="1"/>
              <a:t>conclusions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BDB4085-F2AB-46E9-AEA2-549670AFC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employer</a:t>
            </a:r>
            <a:r>
              <a:rPr lang="fi-FI" dirty="0"/>
              <a:t> </a:t>
            </a:r>
            <a:r>
              <a:rPr lang="fi-FI" dirty="0" err="1"/>
              <a:t>employee</a:t>
            </a:r>
            <a:r>
              <a:rPr lang="fi-FI" dirty="0"/>
              <a:t> </a:t>
            </a:r>
            <a:r>
              <a:rPr lang="fi-FI" dirty="0" err="1"/>
              <a:t>dichotomy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received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attention</a:t>
            </a:r>
            <a:r>
              <a:rPr lang="fi-FI" dirty="0"/>
              <a:t> </a:t>
            </a:r>
            <a:r>
              <a:rPr lang="fi-FI" dirty="0" err="1"/>
              <a:t>lately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specificities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industries</a:t>
            </a:r>
            <a:r>
              <a:rPr lang="fi-FI" dirty="0"/>
              <a:t> (</a:t>
            </a:r>
            <a:r>
              <a:rPr lang="fi-FI" dirty="0" err="1"/>
              <a:t>erosion</a:t>
            </a:r>
            <a:r>
              <a:rPr lang="fi-FI" dirty="0"/>
              <a:t> of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dialogue</a:t>
            </a:r>
            <a:r>
              <a:rPr lang="fi-FI" dirty="0"/>
              <a:t>)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social</a:t>
            </a:r>
            <a:r>
              <a:rPr lang="fi-FI" dirty="0"/>
              <a:t> and </a:t>
            </a:r>
            <a:r>
              <a:rPr lang="fi-FI" dirty="0" err="1"/>
              <a:t>communicative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still</a:t>
            </a:r>
            <a:r>
              <a:rPr lang="fi-FI" dirty="0"/>
              <a:t> </a:t>
            </a:r>
            <a:r>
              <a:rPr lang="fi-FI" dirty="0" err="1"/>
              <a:t>under-valued</a:t>
            </a:r>
            <a:r>
              <a:rPr lang="fi-FI" dirty="0"/>
              <a:t> in </a:t>
            </a:r>
            <a:r>
              <a:rPr lang="fi-FI" dirty="0" err="1"/>
              <a:t>comparison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endParaRPr lang="fi-FI" dirty="0"/>
          </a:p>
          <a:p>
            <a:r>
              <a:rPr lang="fi-FI" dirty="0" err="1">
                <a:solidFill>
                  <a:srgbClr val="7030A0"/>
                </a:solidFill>
              </a:rPr>
              <a:t>Sectoral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skills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strategies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should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better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>
                <a:solidFill>
                  <a:srgbClr val="7030A0"/>
                </a:solidFill>
              </a:rPr>
              <a:t>incorporate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systemic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transitions</a:t>
            </a:r>
            <a:r>
              <a:rPr lang="fi-FI" dirty="0">
                <a:solidFill>
                  <a:srgbClr val="7030A0"/>
                </a:solidFill>
              </a:rPr>
              <a:t>, on-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-</a:t>
            </a:r>
            <a:r>
              <a:rPr lang="fi-FI" dirty="0" err="1">
                <a:solidFill>
                  <a:srgbClr val="7030A0"/>
                </a:solidFill>
              </a:rPr>
              <a:t>job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learning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attitudes</a:t>
            </a:r>
            <a:r>
              <a:rPr lang="fi-FI" dirty="0">
                <a:solidFill>
                  <a:srgbClr val="7030A0"/>
                </a:solidFill>
              </a:rPr>
              <a:t> (and </a:t>
            </a:r>
            <a:r>
              <a:rPr lang="fi-FI" dirty="0" err="1">
                <a:solidFill>
                  <a:srgbClr val="7030A0"/>
                </a:solidFill>
              </a:rPr>
              <a:t>attitudes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overall</a:t>
            </a:r>
            <a:r>
              <a:rPr lang="fi-FI" dirty="0">
                <a:solidFill>
                  <a:srgbClr val="7030A0"/>
                </a:solidFill>
              </a:rPr>
              <a:t>), and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”</a:t>
            </a:r>
            <a:r>
              <a:rPr lang="fi-FI" dirty="0" err="1">
                <a:solidFill>
                  <a:srgbClr val="7030A0"/>
                </a:solidFill>
              </a:rPr>
              <a:t>origin</a:t>
            </a:r>
            <a:r>
              <a:rPr lang="fi-FI" dirty="0">
                <a:solidFill>
                  <a:srgbClr val="7030A0"/>
                </a:solidFill>
              </a:rPr>
              <a:t>” of </a:t>
            </a:r>
            <a:r>
              <a:rPr lang="fi-FI" dirty="0" err="1">
                <a:solidFill>
                  <a:srgbClr val="7030A0"/>
                </a:solidFill>
              </a:rPr>
              <a:t>skills</a:t>
            </a:r>
            <a:r>
              <a:rPr lang="fi-FI" dirty="0">
                <a:solidFill>
                  <a:srgbClr val="7030A0"/>
                </a:solidFill>
              </a:rPr>
              <a:t> in </a:t>
            </a:r>
            <a:r>
              <a:rPr lang="fi-FI" dirty="0" err="1">
                <a:solidFill>
                  <a:srgbClr val="7030A0"/>
                </a:solidFill>
              </a:rPr>
              <a:t>the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communities</a:t>
            </a:r>
            <a:r>
              <a:rPr lang="fi-FI" dirty="0">
                <a:solidFill>
                  <a:srgbClr val="7030A0"/>
                </a:solidFill>
              </a:rPr>
              <a:t> of </a:t>
            </a:r>
            <a:r>
              <a:rPr lang="fi-FI" dirty="0" err="1">
                <a:solidFill>
                  <a:srgbClr val="7030A0"/>
                </a:solidFill>
              </a:rPr>
              <a:t>practice</a:t>
            </a:r>
            <a:endParaRPr lang="fi-FI" dirty="0">
              <a:solidFill>
                <a:srgbClr val="7030A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997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72694F-418C-4537-816D-3518BF758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C69D1DB-0B32-4B21-8DC0-769728991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FD72347E-9934-4ADE-BA7E-311C660A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References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12C60AD-E71A-4DAD-9F98-73ADB8E90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Darrah</a:t>
            </a:r>
            <a:r>
              <a:rPr lang="fi-FI" dirty="0"/>
              <a:t> (1996). Learning and </a:t>
            </a:r>
            <a:r>
              <a:rPr lang="fi-FI" dirty="0" err="1"/>
              <a:t>Work</a:t>
            </a:r>
            <a:r>
              <a:rPr lang="fi-FI" dirty="0"/>
              <a:t>. An Exploration in Industrial </a:t>
            </a:r>
            <a:r>
              <a:rPr lang="fi-FI" dirty="0" err="1"/>
              <a:t>Ethnography</a:t>
            </a:r>
            <a:r>
              <a:rPr lang="fi-FI" dirty="0"/>
              <a:t>.</a:t>
            </a:r>
          </a:p>
          <a:p>
            <a:r>
              <a:rPr lang="fi-FI" dirty="0" err="1"/>
              <a:t>Dorobantu</a:t>
            </a:r>
            <a:r>
              <a:rPr lang="fi-FI" dirty="0"/>
              <a:t>, S. (2018). </a:t>
            </a:r>
            <a:r>
              <a:rPr lang="fi-FI" dirty="0" err="1"/>
              <a:t>Sustainability</a:t>
            </a:r>
            <a:r>
              <a:rPr lang="fi-FI" dirty="0"/>
              <a:t>, </a:t>
            </a:r>
            <a:r>
              <a:rPr lang="fi-FI" dirty="0" err="1"/>
              <a:t>Stakeholder</a:t>
            </a:r>
            <a:r>
              <a:rPr lang="fi-FI" dirty="0"/>
              <a:t> </a:t>
            </a:r>
            <a:r>
              <a:rPr lang="fi-FI" dirty="0" err="1"/>
              <a:t>Governance</a:t>
            </a:r>
            <a:r>
              <a:rPr lang="fi-FI" dirty="0"/>
              <a:t>, and </a:t>
            </a:r>
            <a:r>
              <a:rPr lang="fi-FI" dirty="0" err="1"/>
              <a:t>Corporate</a:t>
            </a:r>
            <a:r>
              <a:rPr lang="fi-FI" dirty="0"/>
              <a:t>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Responsibility</a:t>
            </a:r>
            <a:r>
              <a:rPr lang="fi-FI" dirty="0"/>
              <a:t>.</a:t>
            </a:r>
          </a:p>
          <a:p>
            <a:r>
              <a:rPr lang="fi-FI" dirty="0"/>
              <a:t>Green, F. (2011). </a:t>
            </a:r>
            <a:r>
              <a:rPr lang="en-US" dirty="0"/>
              <a:t>What is Skill? An Inter-Disciplinary Synthesis.</a:t>
            </a:r>
            <a:endParaRPr lang="fi-FI" dirty="0"/>
          </a:p>
          <a:p>
            <a:r>
              <a:rPr lang="fi-FI" dirty="0"/>
              <a:t>Green, F. (2013). </a:t>
            </a:r>
            <a:r>
              <a:rPr lang="fi-FI" dirty="0" err="1"/>
              <a:t>Skills</a:t>
            </a:r>
            <a:r>
              <a:rPr lang="fi-FI" dirty="0"/>
              <a:t> and </a:t>
            </a:r>
            <a:r>
              <a:rPr lang="fi-FI" dirty="0" err="1"/>
              <a:t>skilled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1660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Kiitos!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16.8.2019</a:t>
            </a:fld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6895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666</TotalTime>
  <Words>578</Words>
  <Application>Microsoft Office PowerPoint</Application>
  <PresentationFormat>Näytössä katseltava diaesitys (4:3)</PresentationFormat>
  <Paragraphs>74</Paragraphs>
  <Slides>9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Bernard MT Condensed</vt:lpstr>
      <vt:lpstr>Calibri</vt:lpstr>
      <vt:lpstr>Calibri Light</vt:lpstr>
      <vt:lpstr>Office Theme</vt:lpstr>
      <vt:lpstr>Industrial ethos and wider conceptions of skills</vt:lpstr>
      <vt:lpstr>Fragmented working careers?</vt:lpstr>
      <vt:lpstr>Industrial ethos (overlooked)</vt:lpstr>
      <vt:lpstr>Wider conceptions of skills (also overlooked)</vt:lpstr>
      <vt:lpstr>Research questions</vt:lpstr>
      <vt:lpstr>Some results of thematic analysis of interviews</vt:lpstr>
      <vt:lpstr>Tentative conclusions</vt:lpstr>
      <vt:lpstr>References</vt:lpstr>
      <vt:lpstr>Kiitos!</vt:lpstr>
    </vt:vector>
  </TitlesOfParts>
  <Company>Tampereen yliopisto - University of Tampere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Pirstoutuvatko työurat</dc:title>
  <dc:creator>Joni Ulmanen</dc:creator>
  <cp:lastModifiedBy>Esa Jokinen</cp:lastModifiedBy>
  <cp:revision>144</cp:revision>
  <dcterms:created xsi:type="dcterms:W3CDTF">2018-08-14T11:17:35Z</dcterms:created>
  <dcterms:modified xsi:type="dcterms:W3CDTF">2019-08-16T06:31:13Z</dcterms:modified>
</cp:coreProperties>
</file>