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4" r:id="rId3"/>
    <p:sldId id="270" r:id="rId4"/>
    <p:sldId id="271" r:id="rId5"/>
    <p:sldId id="275" r:id="rId6"/>
    <p:sldId id="276" r:id="rId7"/>
    <p:sldId id="273" r:id="rId8"/>
    <p:sldId id="277" r:id="rId9"/>
    <p:sldId id="278" r:id="rId1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7876"/>
    <a:srgbClr val="008080"/>
    <a:srgbClr val="2C8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95" autoAdjust="0"/>
  </p:normalViewPr>
  <p:slideViewPr>
    <p:cSldViewPr snapToGrid="0">
      <p:cViewPr varScale="1">
        <p:scale>
          <a:sx n="68" d="100"/>
          <a:sy n="68" d="100"/>
        </p:scale>
        <p:origin x="2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BDE09-6C8B-4D6A-93EE-7F123E09B41E}" type="datetimeFigureOut">
              <a:rPr lang="fi-FI" smtClean="0"/>
              <a:t>30.8.2019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59C8F-AB37-48D5-BA56-E93FC8910E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2064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9835E-0D0A-4FD0-A8DE-D86B5486A3AC}" type="datetimeFigureOut">
              <a:rPr lang="fi-FI" smtClean="0"/>
              <a:t>30.8.2019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A9F45-AD38-4CA8-AA40-4C0A983CE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0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267876"/>
                </a:solidFill>
                <a:latin typeface="Futura-Bold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Futura Md BT" panose="020B0602020204020303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D5FF7E8-EA5B-45D7-96E1-248FCD812051}" type="datetime1">
              <a:rPr lang="fi-FI" smtClean="0"/>
              <a:t>30.8.2019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8784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Futura-Bold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5A63-EF0F-4758-B629-2805A8C1BB64}" type="datetime1">
              <a:rPr lang="fi-FI" smtClean="0"/>
              <a:t>30.8.2019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966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1C1EC-46C3-4470-8850-0A958EFCBE3B}" type="datetime1">
              <a:rPr lang="fi-FI" smtClean="0"/>
              <a:t>30.8.2019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5608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176963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7062B9-6A38-4866-BCBC-21BAB4EF19A6}" type="datetime1">
              <a:rPr lang="fi-FI" smtClean="0"/>
              <a:t>30.8.2019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9" name="Freeform 8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Futura-Bold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287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267876"/>
                </a:solidFill>
                <a:latin typeface="Futura-Bold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Futura Md BT" panose="020B0602020204020303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14DAA22-7B42-4447-B483-0BB868F6F004}" type="datetime1">
              <a:rPr lang="fi-FI" smtClean="0"/>
              <a:t>30.8.2019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4588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6C93405-D604-4AB3-B5EF-903803C3FF70}" type="datetime1">
              <a:rPr lang="fi-FI" smtClean="0"/>
              <a:t>30.8.2019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10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Futura-Bold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019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0754-79E4-4436-8C54-4BC2806E3B84}" type="datetime1">
              <a:rPr lang="fi-FI" smtClean="0"/>
              <a:t>30.8.2019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reeform 11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solidFill>
                  <a:srgbClr val="267876"/>
                </a:solidFill>
                <a:latin typeface="Futura-Bold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41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9854B-AAFD-4FAB-B64F-5226BB9C2078}" type="datetime1">
              <a:rPr lang="fi-FI" smtClean="0"/>
              <a:t>30.8.2019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reeform 7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Futura-Bold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60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01ACB-0B0A-4166-AD73-F3698CEF6EEF}" type="datetime1">
              <a:rPr lang="fi-FI" smtClean="0"/>
              <a:t>30.8.2019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</p:spTree>
    <p:extLst>
      <p:ext uri="{BB962C8B-B14F-4D97-AF65-F5344CB8AC3E}">
        <p14:creationId xmlns:p14="http://schemas.microsoft.com/office/powerpoint/2010/main" val="961949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9C624-D949-4094-BD8B-53A860F3A9F5}" type="datetime1">
              <a:rPr lang="fi-FI" smtClean="0"/>
              <a:t>30.8.2019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reeform 9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468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F0A2C-5644-48DB-8D38-67000BED9CC9}" type="datetime1">
              <a:rPr lang="fi-FI" smtClean="0"/>
              <a:t>30.8.2019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5581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1D9A6CF6-5481-445F-BEEA-8FB2CE64F84F}" type="datetime1">
              <a:rPr lang="fi-FI" smtClean="0"/>
              <a:t>30.8.2019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182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56" b="23657"/>
          <a:stretch/>
        </p:blipFill>
        <p:spPr>
          <a:xfrm>
            <a:off x="0" y="4716232"/>
            <a:ext cx="3738282" cy="14003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45024"/>
            <a:ext cx="4397003" cy="4293890"/>
          </a:xfrm>
          <a:prstGeom prst="rect">
            <a:avLst/>
          </a:prstGeom>
          <a:effectLst>
            <a:outerShdw blurRad="50800" dist="76200" dir="2700000" algn="tl" rotWithShape="0">
              <a:prstClr val="black">
                <a:alpha val="90000"/>
              </a:prst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4228" y="2078014"/>
            <a:ext cx="6858000" cy="428213"/>
          </a:xfrm>
        </p:spPr>
        <p:txBody>
          <a:bodyPr>
            <a:noAutofit/>
          </a:bodyPr>
          <a:lstStyle/>
          <a:p>
            <a:r>
              <a:rPr lang="fi-FI" sz="1600" dirty="0" smtClean="0">
                <a:latin typeface="Futura Md BT" panose="020B0602020204020303" pitchFamily="34" charset="0"/>
              </a:rPr>
              <a:t>Katri-Maria Järvinen</a:t>
            </a:r>
          </a:p>
          <a:p>
            <a:r>
              <a:rPr lang="fi-FI" sz="1600" dirty="0" smtClean="0">
                <a:latin typeface="Futura Md BT" panose="020B0602020204020303" pitchFamily="34" charset="0"/>
              </a:rPr>
              <a:t>Pirstoutuvatko työurat? –hankkeen ohjausryhmän kokous</a:t>
            </a:r>
          </a:p>
          <a:p>
            <a:r>
              <a:rPr lang="fi-FI" sz="1600" dirty="0" smtClean="0"/>
              <a:t>30.9.19 Helsingissä</a:t>
            </a:r>
            <a:endParaRPr lang="fi-FI" sz="1600" dirty="0">
              <a:latin typeface="Futura Md BT" panose="020B06020202040203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707028" y="303350"/>
            <a:ext cx="7772400" cy="1941674"/>
          </a:xfrm>
        </p:spPr>
        <p:txBody>
          <a:bodyPr>
            <a:normAutofit/>
          </a:bodyPr>
          <a:lstStyle/>
          <a:p>
            <a:r>
              <a:rPr lang="fi-FI" sz="4800" dirty="0" smtClean="0"/>
              <a:t>Teollisuustoimialat viime vuosikymmenillä – artikkeliluonnoksen esittely</a:t>
            </a:r>
            <a:endParaRPr lang="fi-FI" sz="4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1" y="4140333"/>
            <a:ext cx="1433232" cy="5706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82" y="3026985"/>
            <a:ext cx="3471672" cy="107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9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Luvun sisältö ja tavoite lyhyesti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i="1" dirty="0"/>
              <a:t>A</a:t>
            </a:r>
            <a:r>
              <a:rPr lang="fi-FI" sz="2400" i="1" dirty="0" smtClean="0"/>
              <a:t>rtikkelissa </a:t>
            </a:r>
            <a:r>
              <a:rPr lang="fi-FI" sz="2400" i="1" dirty="0"/>
              <a:t>taustoitamme </a:t>
            </a:r>
            <a:r>
              <a:rPr lang="fi-FI" sz="2400" b="1" i="1" dirty="0">
                <a:solidFill>
                  <a:schemeClr val="accent2"/>
                </a:solidFill>
              </a:rPr>
              <a:t>Suomen teollisuuden kehitystä ja teollisuustoimialojen ominaispiirteitä</a:t>
            </a:r>
            <a:r>
              <a:rPr lang="fi-FI" sz="2400" i="1" dirty="0"/>
              <a:t>. Käsittelemme ensin yleisellä tasolla ja tiivistetysti Suomen kansantalouden ja koko teollisuuden toimialan kehityskulkuja pääasiassa 1980-luvulta 2010-luvulle. Tämä on ajanjakso, jonka rekisteriaineistomme kattavat ja jolle kirjan rekisteriaineistoihin pohjatuvat artikkelit ajallisesti sijoittuvat. Sen lisäksi tarkastelemme </a:t>
            </a:r>
            <a:r>
              <a:rPr lang="fi-FI" sz="2400" b="1" i="1" dirty="0" smtClean="0">
                <a:solidFill>
                  <a:schemeClr val="accent2"/>
                </a:solidFill>
              </a:rPr>
              <a:t>yksityiskohtaisemmin metalli-, metsä- ja kemianteollisuuden toimialoja</a:t>
            </a:r>
            <a:r>
              <a:rPr lang="fi-FI" sz="2400" i="1" dirty="0" smtClean="0"/>
              <a:t>, jotka ovat vientialoja. Toimialoja kuvaillaan </a:t>
            </a:r>
            <a:r>
              <a:rPr lang="fi-FI" sz="2400" b="1" i="1" dirty="0" smtClean="0">
                <a:solidFill>
                  <a:schemeClr val="accent2"/>
                </a:solidFill>
              </a:rPr>
              <a:t>Suomen kansantalouden tilaa ja työmarkkinoita kuvaavien lukujen valossa sekä lopuksi esitellään alojen henkilöstörakennetta FOLK-aineistolla</a:t>
            </a:r>
            <a:r>
              <a:rPr lang="fi-FI" sz="2400" i="1" dirty="0" smtClean="0"/>
              <a:t>.</a:t>
            </a:r>
            <a:endParaRPr lang="fi-FI" sz="24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0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Artikkelin rakenne</a:t>
            </a:r>
            <a:endParaRPr lang="fi-F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Johdanto</a:t>
            </a:r>
          </a:p>
          <a:p>
            <a:r>
              <a:rPr lang="fi-FI" dirty="0"/>
              <a:t>Suomen kansantalous ja teollisuustoimialat rakennemuutoksen kehyksessä </a:t>
            </a:r>
            <a:endParaRPr lang="fi-FI" dirty="0" smtClean="0"/>
          </a:p>
          <a:p>
            <a:r>
              <a:rPr lang="fi-FI" dirty="0"/>
              <a:t>Metalli-, metsä- ja kemianteollisuus – toimialat ja henkilöstö FOLK-aineiston valossa 1980–2010-luvuilla</a:t>
            </a:r>
          </a:p>
          <a:p>
            <a:r>
              <a:rPr lang="fi-FI" dirty="0" smtClean="0"/>
              <a:t>Yhteenveto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16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Huomioita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Työurakeskustelu johdannossa ja empiirissä artikkeleissa</a:t>
            </a:r>
          </a:p>
          <a:p>
            <a:r>
              <a:rPr lang="fi-FI" dirty="0" smtClean="0"/>
              <a:t>Toimialaluokitusta käsitellään yksityiskohtaisemmin kirjan </a:t>
            </a:r>
            <a:r>
              <a:rPr lang="fi-FI" i="1" dirty="0" smtClean="0"/>
              <a:t>aineistoliitteessä</a:t>
            </a:r>
          </a:p>
          <a:p>
            <a:r>
              <a:rPr lang="fi-FI" dirty="0" smtClean="0"/>
              <a:t>Teknologisen muutoksen vaikutusten käsittelyn paikka?</a:t>
            </a:r>
          </a:p>
          <a:p>
            <a:pPr lvl="1"/>
            <a:r>
              <a:rPr lang="fi-FI" dirty="0" smtClean="0">
                <a:solidFill>
                  <a:schemeClr val="tx1"/>
                </a:solidFill>
              </a:rPr>
              <a:t>Teknologia näkyy nyt elektroniikkateollisuuden tapahtumien kautta</a:t>
            </a:r>
          </a:p>
          <a:p>
            <a:r>
              <a:rPr lang="fi-FI" dirty="0" smtClean="0"/>
              <a:t>Haastattelut kerronnan tukena?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44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Metalliteollisuus (/teknologiateollisuus)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fi-FI" i="1" dirty="0"/>
              <a:t>..Et miten </a:t>
            </a:r>
            <a:r>
              <a:rPr lang="fi-FI" i="1" dirty="0" err="1"/>
              <a:t>tää</a:t>
            </a:r>
            <a:r>
              <a:rPr lang="fi-FI" i="1" dirty="0"/>
              <a:t> järjestö on kehittynyt aikojen saatossa (..) niin, sehän kertoo tietyllä tavalla just se et miten se liiketoiminta on </a:t>
            </a:r>
            <a:r>
              <a:rPr lang="fi-FI" i="1" dirty="0" err="1"/>
              <a:t>muuttunu</a:t>
            </a:r>
            <a:r>
              <a:rPr lang="fi-FI" i="1" dirty="0"/>
              <a:t>. (..) Elektroniikka- ja sähköteollisuudella </a:t>
            </a:r>
            <a:r>
              <a:rPr lang="fi-FI" i="1" dirty="0" err="1"/>
              <a:t>alko</a:t>
            </a:r>
            <a:r>
              <a:rPr lang="fi-FI" i="1" dirty="0"/>
              <a:t> olla niin paljon tekemistä näitten </a:t>
            </a:r>
            <a:r>
              <a:rPr lang="fi-FI" i="1" dirty="0" err="1"/>
              <a:t>kone-</a:t>
            </a:r>
            <a:r>
              <a:rPr lang="fi-FI" i="1" dirty="0"/>
              <a:t> ja metallituoteteollisuuden ja metallien jalostuksen kanssa.. (..) sitten </a:t>
            </a:r>
            <a:r>
              <a:rPr lang="fi-FI" i="1" dirty="0" err="1"/>
              <a:t>seuraavaks</a:t>
            </a:r>
            <a:r>
              <a:rPr lang="fi-FI" i="1" dirty="0"/>
              <a:t> </a:t>
            </a:r>
            <a:r>
              <a:rPr lang="fi-FI" i="1" dirty="0" err="1"/>
              <a:t>tietotenkiikka</a:t>
            </a:r>
            <a:r>
              <a:rPr lang="fi-FI" i="1" dirty="0"/>
              <a:t>-ala (..) että me tehdään niin paljon hommia kuitenkin noitten yritysten kanssa tai ollaan yhteistyökumppaneina tai siinä hankintaverkostossa.. (..) </a:t>
            </a:r>
            <a:r>
              <a:rPr lang="fi-FI" i="1" dirty="0" err="1"/>
              <a:t>sit</a:t>
            </a:r>
            <a:r>
              <a:rPr lang="fi-FI" i="1" dirty="0"/>
              <a:t> </a:t>
            </a:r>
            <a:r>
              <a:rPr lang="fi-FI" i="1" dirty="0" err="1"/>
              <a:t>tää</a:t>
            </a:r>
            <a:r>
              <a:rPr lang="fi-FI" i="1" dirty="0"/>
              <a:t> suunnittelu- ja konsultointipuoli oli se </a:t>
            </a:r>
            <a:r>
              <a:rPr lang="fi-FI" i="1" dirty="0" err="1"/>
              <a:t>viimisin</a:t>
            </a:r>
            <a:r>
              <a:rPr lang="fi-FI" i="1" dirty="0"/>
              <a:t> joka tähän </a:t>
            </a:r>
            <a:r>
              <a:rPr lang="fi-FI" i="1" dirty="0" err="1"/>
              <a:t>liitty</a:t>
            </a:r>
            <a:r>
              <a:rPr lang="fi-FI" i="1" dirty="0"/>
              <a:t>, tähän perheeseen mukaan. </a:t>
            </a:r>
            <a:r>
              <a:rPr lang="fi-FI" b="1" dirty="0"/>
              <a:t>Teknologiateollisuus </a:t>
            </a:r>
          </a:p>
        </p:txBody>
      </p:sp>
    </p:spTree>
    <p:extLst>
      <p:ext uri="{BB962C8B-B14F-4D97-AF65-F5344CB8AC3E}">
        <p14:creationId xmlns:p14="http://schemas.microsoft.com/office/powerpoint/2010/main" val="1490652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Metsäteollisuus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fi-FI" i="1" dirty="0" smtClean="0"/>
              <a:t>…siitä 80-luvusta </a:t>
            </a:r>
            <a:r>
              <a:rPr lang="fi-FI" i="1" dirty="0" err="1" smtClean="0"/>
              <a:t>ni</a:t>
            </a:r>
            <a:r>
              <a:rPr lang="fi-FI" i="1" dirty="0" smtClean="0"/>
              <a:t> metsäteollisuusyritykset oli pienempiä ja oli yksittäisiä paperitehtaita, ja </a:t>
            </a:r>
            <a:r>
              <a:rPr lang="fi-FI" i="1" dirty="0" err="1" smtClean="0"/>
              <a:t>nää</a:t>
            </a:r>
            <a:r>
              <a:rPr lang="fi-FI" i="1" dirty="0" smtClean="0"/>
              <a:t> isot konsernit ei </a:t>
            </a:r>
            <a:r>
              <a:rPr lang="fi-FI" i="1" dirty="0" err="1" smtClean="0"/>
              <a:t>ollu</a:t>
            </a:r>
            <a:r>
              <a:rPr lang="fi-FI" i="1" dirty="0" smtClean="0"/>
              <a:t> vielä </a:t>
            </a:r>
            <a:r>
              <a:rPr lang="fi-FI" i="1" dirty="0" err="1" smtClean="0"/>
              <a:t>muodostunu</a:t>
            </a:r>
            <a:r>
              <a:rPr lang="fi-FI" i="1" dirty="0" smtClean="0"/>
              <a:t>, ja silloin se toimiala oli </a:t>
            </a:r>
            <a:r>
              <a:rPr lang="fi-FI" i="1" dirty="0" err="1" smtClean="0"/>
              <a:t>sellanen</a:t>
            </a:r>
            <a:r>
              <a:rPr lang="fi-FI" i="1" dirty="0" smtClean="0"/>
              <a:t> aika vakaata ja perinteistä ja varsin konservatiivista…</a:t>
            </a:r>
          </a:p>
          <a:p>
            <a:pPr marL="0" indent="0" fontAlgn="base">
              <a:buNone/>
            </a:pPr>
            <a:endParaRPr lang="fi-FI" i="1" dirty="0" smtClean="0"/>
          </a:p>
          <a:p>
            <a:pPr marL="0" indent="0" fontAlgn="base">
              <a:buNone/>
            </a:pPr>
            <a:r>
              <a:rPr lang="fi-FI" i="1" dirty="0" smtClean="0"/>
              <a:t>Se </a:t>
            </a:r>
            <a:r>
              <a:rPr lang="fi-FI" i="1" dirty="0"/>
              <a:t>globalisaatio </a:t>
            </a:r>
            <a:r>
              <a:rPr lang="fi-FI" i="1" dirty="0" err="1"/>
              <a:t>alko</a:t>
            </a:r>
            <a:r>
              <a:rPr lang="fi-FI" i="1" dirty="0"/>
              <a:t> sillä lailla </a:t>
            </a:r>
            <a:r>
              <a:rPr lang="fi-FI" i="1" dirty="0" err="1"/>
              <a:t>tietenki</a:t>
            </a:r>
            <a:r>
              <a:rPr lang="fi-FI" i="1" dirty="0"/>
              <a:t> tulemaan sieltä ja </a:t>
            </a:r>
            <a:r>
              <a:rPr lang="fi-FI" i="1" dirty="0" err="1"/>
              <a:t>tää</a:t>
            </a:r>
            <a:r>
              <a:rPr lang="fi-FI" i="1" dirty="0"/>
              <a:t> tehtaiden yhdistäminen sitten vähän toi </a:t>
            </a:r>
            <a:r>
              <a:rPr lang="fi-FI" i="1" dirty="0" err="1"/>
              <a:t>tämmöstä</a:t>
            </a:r>
            <a:r>
              <a:rPr lang="fi-FI" i="1" dirty="0"/>
              <a:t> tiettyä epävarmuutta myös ylempien toimihenkilöiden kenttään, et siinä </a:t>
            </a:r>
            <a:r>
              <a:rPr lang="fi-FI" i="1" dirty="0" err="1"/>
              <a:t>sit</a:t>
            </a:r>
            <a:r>
              <a:rPr lang="fi-FI" i="1" dirty="0"/>
              <a:t> vähän alettiin miettimään et mitähän </a:t>
            </a:r>
            <a:r>
              <a:rPr lang="fi-FI" i="1" dirty="0" err="1"/>
              <a:t>täs</a:t>
            </a:r>
            <a:r>
              <a:rPr lang="fi-FI" i="1" dirty="0"/>
              <a:t> käy. </a:t>
            </a:r>
            <a:r>
              <a:rPr lang="fi-FI" b="1" dirty="0" smtClean="0"/>
              <a:t>Metsäteollisuus</a:t>
            </a:r>
            <a:r>
              <a:rPr lang="fi-FI" b="1" dirty="0"/>
              <a:t>, ylemmät toimihenkilöt </a:t>
            </a:r>
          </a:p>
        </p:txBody>
      </p:sp>
    </p:spTree>
    <p:extLst>
      <p:ext uri="{BB962C8B-B14F-4D97-AF65-F5344CB8AC3E}">
        <p14:creationId xmlns:p14="http://schemas.microsoft.com/office/powerpoint/2010/main" val="575836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Kemianteollisuus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err="1"/>
              <a:t>Sillai</a:t>
            </a:r>
            <a:r>
              <a:rPr lang="fi-FI" dirty="0"/>
              <a:t> me identifioidutaan. Me aina kun me puhutaan meidän alan, työvoimakysymyksistä </a:t>
            </a:r>
            <a:r>
              <a:rPr lang="fi-FI" dirty="0" err="1"/>
              <a:t>ni</a:t>
            </a:r>
            <a:r>
              <a:rPr lang="fi-FI" dirty="0"/>
              <a:t> me kuvataan itseämme </a:t>
            </a:r>
            <a:r>
              <a:rPr lang="fi-FI" dirty="0" err="1"/>
              <a:t>semmosena</a:t>
            </a:r>
            <a:r>
              <a:rPr lang="fi-FI" dirty="0"/>
              <a:t> stabiilina toimialana joka ei </a:t>
            </a:r>
            <a:r>
              <a:rPr lang="fi-FI" dirty="0" err="1"/>
              <a:t>oo</a:t>
            </a:r>
            <a:r>
              <a:rPr lang="fi-FI" dirty="0"/>
              <a:t> finanssikriisin, tai joka on </a:t>
            </a:r>
            <a:r>
              <a:rPr lang="fi-FI" dirty="0" err="1"/>
              <a:t>pystyny</a:t>
            </a:r>
            <a:r>
              <a:rPr lang="fi-FI" dirty="0"/>
              <a:t> finanssikriisin jälkeenkin pitämään kiinni työpaikoista Suomessa. </a:t>
            </a:r>
            <a:r>
              <a:rPr lang="fi-FI" b="1" i="1" dirty="0" smtClean="0"/>
              <a:t>Kemianteollisuus, työnantajat</a:t>
            </a:r>
          </a:p>
          <a:p>
            <a:pPr marL="0" indent="0">
              <a:buNone/>
            </a:pPr>
            <a:r>
              <a:rPr lang="fi-FI" i="1" dirty="0" smtClean="0"/>
              <a:t>On </a:t>
            </a:r>
            <a:r>
              <a:rPr lang="fi-FI" i="1" dirty="0"/>
              <a:t>ollut tietysti, erilaisia taloudellisia vaiheita et se on jonkun verran </a:t>
            </a:r>
            <a:r>
              <a:rPr lang="fi-FI" i="1" dirty="0" err="1"/>
              <a:t>vaikuttanu</a:t>
            </a:r>
            <a:r>
              <a:rPr lang="fi-FI" i="1" dirty="0"/>
              <a:t>, </a:t>
            </a:r>
            <a:r>
              <a:rPr lang="fi-FI" i="1" dirty="0" err="1"/>
              <a:t>mut</a:t>
            </a:r>
            <a:r>
              <a:rPr lang="fi-FI" i="1" dirty="0"/>
              <a:t> </a:t>
            </a:r>
            <a:r>
              <a:rPr lang="fi-FI" i="1" dirty="0" err="1"/>
              <a:t>mä</a:t>
            </a:r>
            <a:r>
              <a:rPr lang="fi-FI" i="1" dirty="0"/>
              <a:t> sanoisin ei niin paljon kuin muilla toimialoilla. Kuitenkin pääosa kemianteollisuuden </a:t>
            </a:r>
            <a:r>
              <a:rPr lang="fi-FI" i="1" dirty="0" err="1"/>
              <a:t>tuotannost</a:t>
            </a:r>
            <a:r>
              <a:rPr lang="fi-FI" i="1" dirty="0"/>
              <a:t>, ajatellaan tätä </a:t>
            </a:r>
            <a:r>
              <a:rPr lang="fi-FI" i="1" dirty="0" err="1"/>
              <a:t>öljytuotantoo</a:t>
            </a:r>
            <a:r>
              <a:rPr lang="fi-FI" i="1" dirty="0"/>
              <a:t> ja </a:t>
            </a:r>
            <a:r>
              <a:rPr lang="fi-FI" i="1" dirty="0" err="1"/>
              <a:t>sitte</a:t>
            </a:r>
            <a:r>
              <a:rPr lang="fi-FI" i="1" dirty="0"/>
              <a:t> raskasta kemianteollisuutta </a:t>
            </a:r>
            <a:r>
              <a:rPr lang="fi-FI" i="1" dirty="0" err="1"/>
              <a:t>ni</a:t>
            </a:r>
            <a:r>
              <a:rPr lang="fi-FI" i="1" dirty="0"/>
              <a:t> ei </a:t>
            </a:r>
            <a:r>
              <a:rPr lang="fi-FI" i="1" dirty="0" err="1"/>
              <a:t>oo</a:t>
            </a:r>
            <a:r>
              <a:rPr lang="fi-FI" i="1" dirty="0"/>
              <a:t> </a:t>
            </a:r>
            <a:r>
              <a:rPr lang="fi-FI" i="1" dirty="0" err="1"/>
              <a:t>kauheen</a:t>
            </a:r>
            <a:r>
              <a:rPr lang="fi-FI" i="1" dirty="0"/>
              <a:t> henkilöintensiivistä, </a:t>
            </a:r>
            <a:r>
              <a:rPr lang="fi-FI" i="1" dirty="0" err="1"/>
              <a:t>ni</a:t>
            </a:r>
            <a:r>
              <a:rPr lang="fi-FI" i="1" dirty="0"/>
              <a:t> </a:t>
            </a:r>
            <a:r>
              <a:rPr lang="fi-FI" i="1" dirty="0" err="1"/>
              <a:t>sillon</a:t>
            </a:r>
            <a:r>
              <a:rPr lang="fi-FI" i="1" dirty="0"/>
              <a:t> tietysti ne vaikutukset on myöskin </a:t>
            </a:r>
            <a:r>
              <a:rPr lang="fi-FI" i="1" dirty="0" err="1"/>
              <a:t>sitte</a:t>
            </a:r>
            <a:r>
              <a:rPr lang="fi-FI" i="1" dirty="0"/>
              <a:t> pien</a:t>
            </a:r>
            <a:r>
              <a:rPr lang="fi-FI" dirty="0"/>
              <a:t>empiä. (..) </a:t>
            </a:r>
            <a:r>
              <a:rPr lang="fi-FI" i="1" dirty="0" err="1"/>
              <a:t>Tämmöset</a:t>
            </a:r>
            <a:r>
              <a:rPr lang="fi-FI" i="1" dirty="0"/>
              <a:t> suhdanneheilahtelut ei tunnu samalla tavalla kun, ehkä </a:t>
            </a:r>
            <a:r>
              <a:rPr lang="fi-FI" i="1" dirty="0" err="1"/>
              <a:t>sit</a:t>
            </a:r>
            <a:r>
              <a:rPr lang="fi-FI" i="1" dirty="0"/>
              <a:t> </a:t>
            </a:r>
            <a:r>
              <a:rPr lang="fi-FI" i="1" dirty="0" err="1"/>
              <a:t>semmosel</a:t>
            </a:r>
            <a:r>
              <a:rPr lang="fi-FI" i="1" dirty="0"/>
              <a:t> alalla jossa ollaan enemmän, vaan tietyssä jossain tuoteketjussa mukana. Se on ainakin yksi selitys.</a:t>
            </a:r>
            <a:r>
              <a:rPr lang="fi-FI" dirty="0"/>
              <a:t> </a:t>
            </a:r>
            <a:r>
              <a:rPr lang="fi-FI" b="1" i="1" dirty="0"/>
              <a:t>Kemianteollisuus, työnantajat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6074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Yhteenveto-luku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Suomen teollisuustoimialoilla on tapahtunut viime vuosikymmeninä, erityisesti FOLK &amp; 1988–2015</a:t>
            </a:r>
          </a:p>
          <a:p>
            <a:r>
              <a:rPr lang="fi-FI" dirty="0" smtClean="0"/>
              <a:t>Mitä aloille kuuluu 2020-luvun kynnyksellä?</a:t>
            </a:r>
          </a:p>
        </p:txBody>
      </p:sp>
    </p:spTree>
    <p:extLst>
      <p:ext uri="{BB962C8B-B14F-4D97-AF65-F5344CB8AC3E}">
        <p14:creationId xmlns:p14="http://schemas.microsoft.com/office/powerpoint/2010/main" val="1628390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Kiitos!</a:t>
            </a:r>
            <a:endParaRPr lang="fi-FI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Katri-Maria Järvinen </a:t>
            </a:r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3821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478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Futura Md BT</vt:lpstr>
      <vt:lpstr>Futura-Bold</vt:lpstr>
      <vt:lpstr>Wingdings</vt:lpstr>
      <vt:lpstr>Office Theme</vt:lpstr>
      <vt:lpstr>Teollisuustoimialat viime vuosikymmenillä – artikkeliluonnoksen esittely</vt:lpstr>
      <vt:lpstr>Luvun sisältö ja tavoite lyhyesti</vt:lpstr>
      <vt:lpstr>Artikkelin rakenne</vt:lpstr>
      <vt:lpstr>Huomioita</vt:lpstr>
      <vt:lpstr>Metalliteollisuus (/teknologiateollisuus)</vt:lpstr>
      <vt:lpstr>Metsäteollisuus</vt:lpstr>
      <vt:lpstr>Kemianteollisuus</vt:lpstr>
      <vt:lpstr>Yhteenveto-luku</vt:lpstr>
      <vt:lpstr>Kiitos!</vt:lpstr>
    </vt:vector>
  </TitlesOfParts>
  <Company>Tampereen yliopisto - University of Tampere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Pirstoutuvatko työurat</dc:title>
  <dc:creator>Joni Ulmanen</dc:creator>
  <cp:lastModifiedBy>Satu Ojala</cp:lastModifiedBy>
  <cp:revision>196</cp:revision>
  <cp:lastPrinted>2019-08-29T15:01:22Z</cp:lastPrinted>
  <dcterms:created xsi:type="dcterms:W3CDTF">2018-08-14T11:17:35Z</dcterms:created>
  <dcterms:modified xsi:type="dcterms:W3CDTF">2019-08-30T06:02:22Z</dcterms:modified>
</cp:coreProperties>
</file>