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61" r:id="rId3"/>
    <p:sldId id="263" r:id="rId4"/>
    <p:sldId id="258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7876"/>
    <a:srgbClr val="008080"/>
    <a:srgbClr val="2C8B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4532" autoAdjust="0"/>
  </p:normalViewPr>
  <p:slideViewPr>
    <p:cSldViewPr snapToGrid="0">
      <p:cViewPr varScale="1">
        <p:scale>
          <a:sx n="64" d="100"/>
          <a:sy n="64" d="100"/>
        </p:scale>
        <p:origin x="1130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9835E-0D0A-4FD0-A8DE-D86B5486A3AC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A9F45-AD38-4CA8-AA40-4C0A983CE5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900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113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53546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7039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9768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0016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047D8E0-A351-41E4-A9C7-D9FF4C11DB68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Nimi 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8784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BCAF-D7EE-4333-B9A6-56F9ACDC1248}" type="datetime1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9966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0292E-FF92-4A61-BF9B-2FCF638F82F2}" type="datetime1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5608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176963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6549E2-7702-49B4-B586-4C164E68E473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Nimi </a:t>
            </a:r>
            <a:endParaRPr lang="fi-FI" dirty="0"/>
          </a:p>
        </p:txBody>
      </p:sp>
      <p:sp>
        <p:nvSpPr>
          <p:cNvPr id="9" name="Freeform 8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287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156A2B5-802F-4131-8EC0-122C6AC3F6EA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Nimi 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4588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7388173-DB90-49E4-8B3C-5F137EF07DEE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Nimi 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Freeform 10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2501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D14EE-3A85-48FF-9E1B-E2C38C53DC87}" type="datetime1">
              <a:rPr lang="fi-FI" smtClean="0"/>
              <a:t>29.8.2019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Freeform 11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>
            <a:lvl1pPr>
              <a:defRPr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241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0085-41F1-457C-99B2-92B1C3DAE74A}" type="datetime1">
              <a:rPr lang="fi-FI" smtClean="0"/>
              <a:t>29.8.2019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Freeform 7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0960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085DE-8660-42ED-A8D7-C4AB9BA8DDE8}" type="datetime1">
              <a:rPr lang="fi-FI" smtClean="0"/>
              <a:t>29.8.2019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  <p:sp>
        <p:nvSpPr>
          <p:cNvPr id="7" name="Freeform 6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</p:spTree>
    <p:extLst>
      <p:ext uri="{BB962C8B-B14F-4D97-AF65-F5344CB8AC3E}">
        <p14:creationId xmlns:p14="http://schemas.microsoft.com/office/powerpoint/2010/main" val="961949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FC08-2380-4A95-9797-BA2F3B4AD8C7}" type="datetime1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Freeform 9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468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10B3-8D86-4216-A2E5-F2F51B350FBB}" type="datetime1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5581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4D5DD67F-F4BF-4CA7-9E6D-60C405C736C2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i-FI"/>
              <a:t>Nimi 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1828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8F05186-D98E-43EE-86E5-E7EA15C44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49E2-7702-49B4-B586-4C164E68E473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3E63AB58-0868-4A26-80EE-72FFCC643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F7C7F75A-BD31-4FFC-BBA3-8E4B84B9E42F}" type="slidenum">
              <a:rPr lang="fi-FI" smtClean="0"/>
              <a:pPr/>
              <a:t>1</a:t>
            </a:fld>
            <a:endParaRPr lang="fi-FI" dirty="0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3C3E0B9B-0D7E-4118-B054-C763D173B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212" y="490070"/>
            <a:ext cx="8462187" cy="794755"/>
          </a:xfrm>
        </p:spPr>
        <p:txBody>
          <a:bodyPr>
            <a:noAutofit/>
          </a:bodyPr>
          <a:lstStyle/>
          <a:p>
            <a:pPr algn="ctr"/>
            <a:r>
              <a:rPr lang="fi-FI" sz="3200" dirty="0"/>
              <a:t>Kestävä työelämä ja osaaminen</a:t>
            </a:r>
            <a:br>
              <a:rPr lang="fi-FI" sz="3200" dirty="0"/>
            </a:br>
            <a:r>
              <a:rPr lang="fi-FI" sz="3200" dirty="0"/>
              <a:t>teollisuudessa</a:t>
            </a:r>
            <a:br>
              <a:rPr lang="fi-FI" sz="3200" dirty="0"/>
            </a:br>
            <a:endParaRPr lang="fi-FI" sz="3200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05B689EB-A2B2-4F16-A3EB-52414D1C8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212" y="1533373"/>
            <a:ext cx="2130499" cy="4351338"/>
          </a:xfrm>
        </p:spPr>
        <p:txBody>
          <a:bodyPr/>
          <a:lstStyle/>
          <a:p>
            <a:pPr marL="0" indent="0">
              <a:buNone/>
            </a:pPr>
            <a:endParaRPr lang="fi-FI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55756A8F-1B26-4A8F-B775-2757DD442FD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6662" y="1238377"/>
            <a:ext cx="6446849" cy="5117974"/>
          </a:xfrm>
          <a:prstGeom prst="rect">
            <a:avLst/>
          </a:prstGeom>
          <a:noFill/>
        </p:spPr>
      </p:pic>
      <p:sp>
        <p:nvSpPr>
          <p:cNvPr id="8" name="TextBox 1">
            <a:extLst>
              <a:ext uri="{FF2B5EF4-FFF2-40B4-BE49-F238E27FC236}">
                <a16:creationId xmlns:a16="http://schemas.microsoft.com/office/drawing/2014/main" id="{F28FEA36-82BC-40CB-AA16-2C13C0E3DFA9}"/>
              </a:ext>
            </a:extLst>
          </p:cNvPr>
          <p:cNvSpPr txBox="1"/>
          <p:nvPr/>
        </p:nvSpPr>
        <p:spPr>
          <a:xfrm rot="252492">
            <a:off x="2391849" y="5314149"/>
            <a:ext cx="4942028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i-FI" sz="4000" b="1" dirty="0">
                <a:solidFill>
                  <a:srgbClr val="0070C0"/>
                </a:solidFill>
                <a:latin typeface="Bernard MT Condensed" panose="02050806060905020404" pitchFamily="18" charset="0"/>
              </a:rPr>
              <a:t>TEOLLISUUSTYÖN EETOS</a:t>
            </a:r>
          </a:p>
        </p:txBody>
      </p:sp>
      <p:sp>
        <p:nvSpPr>
          <p:cNvPr id="9" name="Ellipsi 8">
            <a:extLst>
              <a:ext uri="{FF2B5EF4-FFF2-40B4-BE49-F238E27FC236}">
                <a16:creationId xmlns:a16="http://schemas.microsoft.com/office/drawing/2014/main" id="{616D9039-E4DC-44E0-8D5B-492262135D6E}"/>
              </a:ext>
            </a:extLst>
          </p:cNvPr>
          <p:cNvSpPr/>
          <p:nvPr/>
        </p:nvSpPr>
        <p:spPr>
          <a:xfrm>
            <a:off x="3084847" y="2332830"/>
            <a:ext cx="1368612" cy="71717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Ellipsi 9">
            <a:extLst>
              <a:ext uri="{FF2B5EF4-FFF2-40B4-BE49-F238E27FC236}">
                <a16:creationId xmlns:a16="http://schemas.microsoft.com/office/drawing/2014/main" id="{8251922C-D146-4A33-9667-3A6E5058883A}"/>
              </a:ext>
            </a:extLst>
          </p:cNvPr>
          <p:cNvSpPr/>
          <p:nvPr/>
        </p:nvSpPr>
        <p:spPr>
          <a:xfrm>
            <a:off x="3022094" y="4295226"/>
            <a:ext cx="1368612" cy="71717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Ellipsi 10">
            <a:extLst>
              <a:ext uri="{FF2B5EF4-FFF2-40B4-BE49-F238E27FC236}">
                <a16:creationId xmlns:a16="http://schemas.microsoft.com/office/drawing/2014/main" id="{45A3BB38-E8AE-40FA-A576-5AE5CC9212BA}"/>
              </a:ext>
            </a:extLst>
          </p:cNvPr>
          <p:cNvSpPr/>
          <p:nvPr/>
        </p:nvSpPr>
        <p:spPr>
          <a:xfrm>
            <a:off x="5234509" y="4327775"/>
            <a:ext cx="1368612" cy="71717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Ellipsi 11">
            <a:extLst>
              <a:ext uri="{FF2B5EF4-FFF2-40B4-BE49-F238E27FC236}">
                <a16:creationId xmlns:a16="http://schemas.microsoft.com/office/drawing/2014/main" id="{E3EF2C5B-8F1B-423F-A681-14770B561D78}"/>
              </a:ext>
            </a:extLst>
          </p:cNvPr>
          <p:cNvSpPr/>
          <p:nvPr/>
        </p:nvSpPr>
        <p:spPr>
          <a:xfrm>
            <a:off x="5279082" y="2332830"/>
            <a:ext cx="1368612" cy="71717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849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CEA49CD-A621-45B0-9D39-B8D6B869F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88173-DB90-49E4-8B3C-5F137EF07DEE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1DA8AE5-3074-48B5-977B-073D7DA6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E829F1C5-04C8-4644-B3AF-350AB9F7A2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61237" y="1847851"/>
            <a:ext cx="8224284" cy="4351338"/>
          </a:xfrm>
        </p:spPr>
        <p:txBody>
          <a:bodyPr/>
          <a:lstStyle/>
          <a:p>
            <a:r>
              <a:rPr lang="fi-FI" dirty="0"/>
              <a:t>”</a:t>
            </a:r>
            <a:r>
              <a:rPr lang="fi-FI" dirty="0" err="1"/>
              <a:t>Ethos</a:t>
            </a:r>
            <a:r>
              <a:rPr lang="fi-FI" dirty="0"/>
              <a:t>” </a:t>
            </a:r>
            <a:r>
              <a:rPr lang="fi-FI" dirty="0" err="1"/>
              <a:t>captures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collective</a:t>
            </a:r>
            <a:r>
              <a:rPr lang="fi-FI" dirty="0"/>
              <a:t> </a:t>
            </a:r>
            <a:r>
              <a:rPr lang="fi-FI" dirty="0" err="1"/>
              <a:t>sense</a:t>
            </a:r>
            <a:r>
              <a:rPr lang="fi-FI" dirty="0"/>
              <a:t> of </a:t>
            </a:r>
            <a:r>
              <a:rPr lang="fi-FI" dirty="0" err="1"/>
              <a:t>self-worth</a:t>
            </a:r>
            <a:r>
              <a:rPr lang="fi-FI" dirty="0"/>
              <a:t> </a:t>
            </a:r>
            <a:r>
              <a:rPr lang="fi-FI" dirty="0" err="1"/>
              <a:t>also</a:t>
            </a:r>
            <a:r>
              <a:rPr lang="fi-FI" dirty="0"/>
              <a:t> in a </a:t>
            </a:r>
            <a:r>
              <a:rPr lang="fi-FI" dirty="0" err="1"/>
              <a:t>very</a:t>
            </a:r>
            <a:r>
              <a:rPr lang="fi-FI" dirty="0"/>
              <a:t> </a:t>
            </a:r>
            <a:r>
              <a:rPr lang="fi-FI" dirty="0" err="1"/>
              <a:t>contradictory</a:t>
            </a:r>
            <a:r>
              <a:rPr lang="fi-FI" dirty="0"/>
              <a:t> business </a:t>
            </a:r>
            <a:r>
              <a:rPr lang="fi-FI" dirty="0" err="1"/>
              <a:t>like</a:t>
            </a:r>
            <a:r>
              <a:rPr lang="fi-FI" dirty="0"/>
              <a:t> ”</a:t>
            </a:r>
            <a:r>
              <a:rPr lang="fi-FI" dirty="0" err="1"/>
              <a:t>hard</a:t>
            </a:r>
            <a:r>
              <a:rPr lang="fi-FI" dirty="0"/>
              <a:t>” </a:t>
            </a:r>
            <a:r>
              <a:rPr lang="fi-FI" dirty="0" err="1"/>
              <a:t>industry</a:t>
            </a:r>
            <a:r>
              <a:rPr lang="fi-FI" dirty="0"/>
              <a:t> and </a:t>
            </a:r>
            <a:r>
              <a:rPr lang="fi-FI" dirty="0" err="1"/>
              <a:t>affects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mode</a:t>
            </a:r>
            <a:r>
              <a:rPr lang="fi-FI" dirty="0"/>
              <a:t> of </a:t>
            </a:r>
            <a:r>
              <a:rPr lang="fi-FI" dirty="0" err="1"/>
              <a:t>coordinated</a:t>
            </a:r>
            <a:r>
              <a:rPr lang="fi-FI" dirty="0"/>
              <a:t> action</a:t>
            </a:r>
          </a:p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development</a:t>
            </a:r>
            <a:r>
              <a:rPr lang="fi-FI" dirty="0"/>
              <a:t> </a:t>
            </a:r>
            <a:r>
              <a:rPr lang="fi-FI" dirty="0" err="1"/>
              <a:t>towards</a:t>
            </a:r>
            <a:r>
              <a:rPr lang="fi-FI" dirty="0"/>
              <a:t> </a:t>
            </a:r>
            <a:r>
              <a:rPr lang="fi-FI" dirty="0" err="1"/>
              <a:t>more</a:t>
            </a:r>
            <a:r>
              <a:rPr lang="fi-FI" dirty="0"/>
              <a:t> </a:t>
            </a:r>
            <a:r>
              <a:rPr lang="fi-FI" dirty="0" err="1"/>
              <a:t>sustainable</a:t>
            </a:r>
            <a:r>
              <a:rPr lang="fi-FI" dirty="0"/>
              <a:t> </a:t>
            </a:r>
            <a:r>
              <a:rPr lang="fi-FI" dirty="0" err="1"/>
              <a:t>industries</a:t>
            </a:r>
            <a:r>
              <a:rPr lang="fi-FI" dirty="0"/>
              <a:t> and </a:t>
            </a:r>
            <a:r>
              <a:rPr lang="fi-FI" dirty="0" err="1"/>
              <a:t>working</a:t>
            </a:r>
            <a:r>
              <a:rPr lang="fi-FI" dirty="0"/>
              <a:t> life </a:t>
            </a:r>
            <a:r>
              <a:rPr lang="fi-FI" dirty="0" err="1"/>
              <a:t>requires</a:t>
            </a:r>
            <a:r>
              <a:rPr lang="fi-FI" dirty="0"/>
              <a:t> </a:t>
            </a:r>
            <a:r>
              <a:rPr lang="fi-FI" b="1" dirty="0" err="1"/>
              <a:t>considering</a:t>
            </a:r>
            <a:r>
              <a:rPr lang="fi-FI" b="1" dirty="0"/>
              <a:t> </a:t>
            </a:r>
            <a:r>
              <a:rPr lang="fi-FI" b="1" dirty="0" err="1"/>
              <a:t>prior</a:t>
            </a:r>
            <a:r>
              <a:rPr lang="fi-FI" b="1" dirty="0"/>
              <a:t> </a:t>
            </a:r>
            <a:r>
              <a:rPr lang="fi-FI" b="1" dirty="0" err="1"/>
              <a:t>interpretive</a:t>
            </a:r>
            <a:r>
              <a:rPr lang="fi-FI" b="1" dirty="0"/>
              <a:t> </a:t>
            </a:r>
            <a:r>
              <a:rPr lang="fi-FI" b="1" dirty="0" err="1"/>
              <a:t>schemes</a:t>
            </a:r>
            <a:r>
              <a:rPr lang="fi-FI" b="1" dirty="0"/>
              <a:t> on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sectoral</a:t>
            </a:r>
            <a:r>
              <a:rPr lang="fi-FI" b="1" dirty="0"/>
              <a:t> </a:t>
            </a:r>
            <a:r>
              <a:rPr lang="fi-FI" b="1" dirty="0" err="1"/>
              <a:t>level</a:t>
            </a:r>
            <a:endParaRPr lang="fi-FI" b="1" dirty="0"/>
          </a:p>
          <a:p>
            <a:r>
              <a:rPr lang="fi-FI" dirty="0" err="1"/>
              <a:t>Ethos</a:t>
            </a:r>
            <a:r>
              <a:rPr lang="fi-FI" dirty="0"/>
              <a:t> is </a:t>
            </a:r>
            <a:r>
              <a:rPr lang="fi-FI" dirty="0" err="1"/>
              <a:t>something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changes</a:t>
            </a:r>
            <a:r>
              <a:rPr lang="fi-FI" dirty="0"/>
              <a:t> </a:t>
            </a:r>
            <a:r>
              <a:rPr lang="fi-FI" dirty="0" err="1"/>
              <a:t>slowly</a:t>
            </a:r>
            <a:r>
              <a:rPr lang="fi-FI" dirty="0"/>
              <a:t>, </a:t>
            </a:r>
            <a:r>
              <a:rPr lang="fi-FI" dirty="0" err="1"/>
              <a:t>probably</a:t>
            </a:r>
            <a:r>
              <a:rPr lang="fi-FI" dirty="0"/>
              <a:t> </a:t>
            </a:r>
            <a:r>
              <a:rPr lang="fi-FI" dirty="0" err="1"/>
              <a:t>much</a:t>
            </a:r>
            <a:r>
              <a:rPr lang="fi-FI" dirty="0"/>
              <a:t> </a:t>
            </a:r>
            <a:r>
              <a:rPr lang="fi-FI" dirty="0" err="1"/>
              <a:t>slower</a:t>
            </a:r>
            <a:r>
              <a:rPr lang="fi-FI" dirty="0"/>
              <a:t> </a:t>
            </a:r>
            <a:r>
              <a:rPr lang="fi-FI" dirty="0" err="1"/>
              <a:t>than</a:t>
            </a:r>
            <a:br>
              <a:rPr lang="fi-FI" dirty="0"/>
            </a:br>
            <a:r>
              <a:rPr lang="fi-FI" dirty="0" err="1"/>
              <a:t>technologies</a:t>
            </a:r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561A3055-8FDE-4F5E-89B3-95354345C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Industrial </a:t>
            </a:r>
            <a:r>
              <a:rPr lang="fi-FI" dirty="0" err="1"/>
              <a:t>ethos</a:t>
            </a:r>
            <a:r>
              <a:rPr lang="fi-FI" dirty="0"/>
              <a:t> </a:t>
            </a:r>
            <a:r>
              <a:rPr lang="fi-FI" sz="1600" dirty="0"/>
              <a:t>(</a:t>
            </a:r>
            <a:r>
              <a:rPr lang="fi-FI" sz="1600" dirty="0" err="1"/>
              <a:t>overlooked</a:t>
            </a:r>
            <a:r>
              <a:rPr lang="fi-FI" sz="1600" dirty="0"/>
              <a:t>)</a:t>
            </a:r>
          </a:p>
        </p:txBody>
      </p:sp>
      <p:pic>
        <p:nvPicPr>
          <p:cNvPr id="14" name="Kuva 13">
            <a:extLst>
              <a:ext uri="{FF2B5EF4-FFF2-40B4-BE49-F238E27FC236}">
                <a16:creationId xmlns:a16="http://schemas.microsoft.com/office/drawing/2014/main" id="{7471F337-B2A9-4EB3-8557-3ADF0556DD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7542" y="4959275"/>
            <a:ext cx="4723053" cy="1698404"/>
          </a:xfrm>
          <a:prstGeom prst="rect">
            <a:avLst/>
          </a:prstGeom>
        </p:spPr>
      </p:pic>
      <p:sp>
        <p:nvSpPr>
          <p:cNvPr id="7" name="Ellipsi 6">
            <a:extLst>
              <a:ext uri="{FF2B5EF4-FFF2-40B4-BE49-F238E27FC236}">
                <a16:creationId xmlns:a16="http://schemas.microsoft.com/office/drawing/2014/main" id="{E4EC5B3A-41B0-4B45-81C4-5FA76798A75F}"/>
              </a:ext>
            </a:extLst>
          </p:cNvPr>
          <p:cNvSpPr/>
          <p:nvPr/>
        </p:nvSpPr>
        <p:spPr>
          <a:xfrm>
            <a:off x="5600941" y="1690689"/>
            <a:ext cx="3220330" cy="71717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530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99172332-F378-4F5F-856F-B61A0EB8373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err="1"/>
              <a:t>Upskilling</a:t>
            </a:r>
            <a:r>
              <a:rPr lang="fi-FI" dirty="0"/>
              <a:t>? </a:t>
            </a:r>
            <a:r>
              <a:rPr lang="fi-FI" dirty="0" err="1"/>
              <a:t>Deskilling</a:t>
            </a:r>
            <a:r>
              <a:rPr lang="fi-FI" dirty="0"/>
              <a:t>? </a:t>
            </a:r>
            <a:r>
              <a:rPr lang="fi-FI" dirty="0" err="1"/>
              <a:t>Reskilling</a:t>
            </a:r>
            <a:r>
              <a:rPr lang="fi-FI" dirty="0"/>
              <a:t>?</a:t>
            </a:r>
          </a:p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importance</a:t>
            </a:r>
            <a:r>
              <a:rPr lang="fi-FI" dirty="0"/>
              <a:t> of </a:t>
            </a:r>
            <a:r>
              <a:rPr lang="fi-FI" dirty="0" err="1"/>
              <a:t>recognizing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different</a:t>
            </a:r>
            <a:r>
              <a:rPr lang="fi-FI" dirty="0"/>
              <a:t> </a:t>
            </a:r>
            <a:r>
              <a:rPr lang="fi-FI" dirty="0" err="1"/>
              <a:t>levels</a:t>
            </a:r>
            <a:r>
              <a:rPr lang="fi-FI" dirty="0"/>
              <a:t> and </a:t>
            </a:r>
            <a:r>
              <a:rPr lang="fi-FI" dirty="0" err="1"/>
              <a:t>qualitative</a:t>
            </a:r>
            <a:r>
              <a:rPr lang="fi-FI" dirty="0"/>
              <a:t> </a:t>
            </a:r>
            <a:r>
              <a:rPr lang="fi-FI" dirty="0" err="1"/>
              <a:t>aspects</a:t>
            </a:r>
            <a:r>
              <a:rPr lang="fi-FI" dirty="0"/>
              <a:t> of </a:t>
            </a:r>
            <a:r>
              <a:rPr lang="fi-FI" dirty="0" err="1"/>
              <a:t>employee</a:t>
            </a:r>
            <a:r>
              <a:rPr lang="fi-FI" dirty="0"/>
              <a:t> </a:t>
            </a:r>
            <a:r>
              <a:rPr lang="fi-FI" dirty="0" err="1"/>
              <a:t>skills</a:t>
            </a:r>
            <a:r>
              <a:rPr lang="fi-FI" dirty="0"/>
              <a:t> as </a:t>
            </a:r>
            <a:r>
              <a:rPr lang="fi-FI" dirty="0" err="1"/>
              <a:t>part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industries</a:t>
            </a:r>
            <a:r>
              <a:rPr lang="fi-FI" dirty="0"/>
              <a:t>’ </a:t>
            </a:r>
            <a:r>
              <a:rPr lang="fi-FI" dirty="0" err="1"/>
              <a:t>competitiveness</a:t>
            </a:r>
            <a:r>
              <a:rPr lang="fi-FI" dirty="0"/>
              <a:t> and </a:t>
            </a:r>
            <a:r>
              <a:rPr lang="fi-FI" dirty="0" err="1"/>
              <a:t>sustainable</a:t>
            </a:r>
            <a:r>
              <a:rPr lang="fi-FI" dirty="0"/>
              <a:t> </a:t>
            </a:r>
            <a:r>
              <a:rPr lang="fi-FI" dirty="0" err="1"/>
              <a:t>development</a:t>
            </a:r>
            <a:r>
              <a:rPr lang="fi-FI" dirty="0"/>
              <a:t>   </a:t>
            </a:r>
          </a:p>
          <a:p>
            <a:r>
              <a:rPr lang="fi-FI" dirty="0" err="1"/>
              <a:t>Skills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b="1" dirty="0" err="1"/>
              <a:t>productive</a:t>
            </a:r>
            <a:r>
              <a:rPr lang="fi-FI" b="1" dirty="0"/>
              <a:t>, </a:t>
            </a:r>
            <a:r>
              <a:rPr lang="fi-FI" b="1" dirty="0" err="1"/>
              <a:t>expandable</a:t>
            </a:r>
            <a:r>
              <a:rPr lang="fi-FI" b="1" dirty="0"/>
              <a:t> </a:t>
            </a:r>
            <a:r>
              <a:rPr lang="fi-FI" dirty="0"/>
              <a:t>and </a:t>
            </a:r>
            <a:r>
              <a:rPr lang="fi-FI" b="1" dirty="0" err="1"/>
              <a:t>social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6923A11-19CB-49D6-B6AC-FC94F06D8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88173-DB90-49E4-8B3C-5F137EF07DEE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DBE8B75-3598-4E7A-B0A6-1A10FECE2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3</a:t>
            </a:fld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5ED87259-88F1-4E3A-933A-2F4378122B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4034204" cy="4709990"/>
          </a:xfrm>
        </p:spPr>
        <p:txBody>
          <a:bodyPr>
            <a:normAutofit fontScale="92500"/>
          </a:bodyPr>
          <a:lstStyle/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increase</a:t>
            </a:r>
            <a:r>
              <a:rPr lang="fi-FI" dirty="0"/>
              <a:t> of </a:t>
            </a:r>
            <a:r>
              <a:rPr lang="fi-FI" dirty="0" err="1"/>
              <a:t>skills</a:t>
            </a:r>
            <a:r>
              <a:rPr lang="fi-FI" dirty="0"/>
              <a:t> </a:t>
            </a:r>
            <a:r>
              <a:rPr lang="fi-FI" dirty="0" err="1"/>
              <a:t>does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always</a:t>
            </a:r>
            <a:r>
              <a:rPr lang="fi-FI" dirty="0"/>
              <a:t> </a:t>
            </a:r>
            <a:r>
              <a:rPr lang="fi-FI" dirty="0" err="1"/>
              <a:t>lead</a:t>
            </a:r>
            <a:r>
              <a:rPr lang="fi-FI" dirty="0"/>
              <a:t> to </a:t>
            </a:r>
            <a:r>
              <a:rPr lang="fi-FI" dirty="0" err="1"/>
              <a:t>increase</a:t>
            </a:r>
            <a:r>
              <a:rPr lang="fi-FI" dirty="0"/>
              <a:t> of </a:t>
            </a:r>
            <a:r>
              <a:rPr lang="fi-FI" dirty="0" err="1"/>
              <a:t>productivity</a:t>
            </a:r>
            <a:endParaRPr lang="fi-FI" dirty="0"/>
          </a:p>
          <a:p>
            <a:r>
              <a:rPr lang="fi-FI" dirty="0"/>
              <a:t>More </a:t>
            </a:r>
            <a:r>
              <a:rPr lang="fi-FI" dirty="0" err="1"/>
              <a:t>crucial</a:t>
            </a:r>
            <a:r>
              <a:rPr lang="fi-FI" dirty="0"/>
              <a:t> is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efficient</a:t>
            </a:r>
            <a:r>
              <a:rPr lang="fi-FI" dirty="0"/>
              <a:t> </a:t>
            </a:r>
            <a:r>
              <a:rPr lang="fi-FI" dirty="0" err="1"/>
              <a:t>utilization</a:t>
            </a:r>
            <a:r>
              <a:rPr lang="fi-FI" dirty="0"/>
              <a:t> of </a:t>
            </a:r>
            <a:r>
              <a:rPr lang="fi-FI" dirty="0" err="1"/>
              <a:t>skills</a:t>
            </a:r>
            <a:r>
              <a:rPr lang="fi-FI" dirty="0"/>
              <a:t> = </a:t>
            </a:r>
            <a:r>
              <a:rPr lang="fi-FI" dirty="0" err="1"/>
              <a:t>work</a:t>
            </a:r>
            <a:r>
              <a:rPr lang="fi-FI" dirty="0"/>
              <a:t> </a:t>
            </a:r>
            <a:r>
              <a:rPr lang="fi-FI" dirty="0" err="1"/>
              <a:t>organization</a:t>
            </a:r>
            <a:r>
              <a:rPr lang="fi-FI" dirty="0"/>
              <a:t> and management, </a:t>
            </a:r>
            <a:r>
              <a:rPr lang="fi-FI" dirty="0" err="1"/>
              <a:t>also</a:t>
            </a:r>
            <a:r>
              <a:rPr lang="fi-FI" dirty="0"/>
              <a:t> </a:t>
            </a:r>
            <a:r>
              <a:rPr lang="fi-FI" dirty="0" err="1"/>
              <a:t>restructuring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sector</a:t>
            </a:r>
            <a:endParaRPr lang="fi-FI" dirty="0"/>
          </a:p>
          <a:p>
            <a:r>
              <a:rPr lang="fi-FI" dirty="0"/>
              <a:t>Technology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only</a:t>
            </a:r>
            <a:r>
              <a:rPr lang="fi-FI" dirty="0"/>
              <a:t> </a:t>
            </a:r>
            <a:r>
              <a:rPr lang="fi-FI" dirty="0" err="1"/>
              <a:t>transforms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also</a:t>
            </a:r>
            <a:r>
              <a:rPr lang="fi-FI" dirty="0"/>
              <a:t> </a:t>
            </a:r>
            <a:r>
              <a:rPr lang="fi-FI" dirty="0" err="1"/>
              <a:t>creates</a:t>
            </a:r>
            <a:r>
              <a:rPr lang="fi-FI" dirty="0"/>
              <a:t> </a:t>
            </a:r>
            <a:r>
              <a:rPr lang="fi-FI" dirty="0" err="1"/>
              <a:t>new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  - and </a:t>
            </a:r>
            <a:r>
              <a:rPr lang="fi-FI" dirty="0" err="1"/>
              <a:t>skills</a:t>
            </a:r>
            <a:endParaRPr lang="fi-FI" dirty="0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47EFE9C8-F7D4-48C9-981C-CC2E8B99F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8515350" cy="1325563"/>
          </a:xfrm>
        </p:spPr>
        <p:txBody>
          <a:bodyPr/>
          <a:lstStyle/>
          <a:p>
            <a:r>
              <a:rPr lang="fi-FI" dirty="0" err="1"/>
              <a:t>Wider</a:t>
            </a:r>
            <a:r>
              <a:rPr lang="fi-FI" dirty="0"/>
              <a:t> </a:t>
            </a:r>
            <a:r>
              <a:rPr lang="fi-FI" dirty="0" err="1"/>
              <a:t>conceptions</a:t>
            </a:r>
            <a:r>
              <a:rPr lang="fi-FI" dirty="0"/>
              <a:t> of </a:t>
            </a:r>
            <a:r>
              <a:rPr lang="fi-FI" dirty="0" err="1"/>
              <a:t>skills</a:t>
            </a:r>
            <a:r>
              <a:rPr lang="fi-FI" dirty="0"/>
              <a:t> </a:t>
            </a:r>
            <a:r>
              <a:rPr lang="fi-FI" sz="1600" dirty="0"/>
              <a:t>(</a:t>
            </a:r>
            <a:r>
              <a:rPr lang="fi-FI" sz="1600" dirty="0" err="1"/>
              <a:t>also</a:t>
            </a:r>
            <a:r>
              <a:rPr lang="fi-FI" sz="1600" dirty="0"/>
              <a:t> </a:t>
            </a:r>
            <a:r>
              <a:rPr lang="fi-FI" sz="1600" dirty="0" err="1"/>
              <a:t>overlooked</a:t>
            </a:r>
            <a:r>
              <a:rPr lang="fi-FI" sz="1600" dirty="0"/>
              <a:t>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5404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41BB2F9-358C-4648-9B34-DC4761BB0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49E2-7702-49B4-B586-4C164E68E473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99834E08-9DAD-4605-AC22-63FE267AC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4</a:t>
            </a:fld>
            <a:endParaRPr lang="fi-FI" dirty="0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2A4C6FC7-87A5-4A18-80D3-AF51E3300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Muutoksen ”</a:t>
            </a:r>
            <a:r>
              <a:rPr lang="fi-FI" dirty="0" err="1"/>
              <a:t>mainstream</a:t>
            </a:r>
            <a:r>
              <a:rPr lang="fi-FI" dirty="0"/>
              <a:t>”?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1C7DB70E-86D8-4B15-9EB8-CD744E9BE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303683" cy="4351338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Oppiminen ja uudistuminen</a:t>
            </a:r>
          </a:p>
          <a:p>
            <a:pPr lvl="1"/>
            <a:r>
              <a:rPr lang="fi-FI" dirty="0"/>
              <a:t>Osaaminen on ykkönen (tai kakkonen)</a:t>
            </a:r>
          </a:p>
          <a:p>
            <a:pPr lvl="1"/>
            <a:r>
              <a:rPr lang="fi-FI" dirty="0"/>
              <a:t>Järjestöt oppimissilmukassa</a:t>
            </a:r>
          </a:p>
          <a:p>
            <a:pPr lvl="1"/>
            <a:r>
              <a:rPr lang="fi-FI" dirty="0"/>
              <a:t>Tiedonvaihto, kokemuksesta oppiminen</a:t>
            </a:r>
          </a:p>
          <a:p>
            <a:pPr lvl="1"/>
            <a:r>
              <a:rPr lang="fi-FI" dirty="0"/>
              <a:t>Vaihteleva vastaanottokyky kentällä</a:t>
            </a:r>
          </a:p>
          <a:p>
            <a:r>
              <a:rPr lang="fi-FI" dirty="0"/>
              <a:t>Osaamisyhdistelmät</a:t>
            </a:r>
          </a:p>
          <a:p>
            <a:pPr marL="457200" lvl="1" indent="0">
              <a:buNone/>
            </a:pPr>
            <a:r>
              <a:rPr lang="fi-FI" dirty="0">
                <a:solidFill>
                  <a:srgbClr val="7030A0"/>
                </a:solidFill>
              </a:rPr>
              <a:t>1) </a:t>
            </a:r>
            <a:r>
              <a:rPr lang="fi-FI" dirty="0" err="1">
                <a:solidFill>
                  <a:srgbClr val="7030A0"/>
                </a:solidFill>
              </a:rPr>
              <a:t>administrative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efficiency</a:t>
            </a:r>
            <a:r>
              <a:rPr lang="fi-FI" dirty="0">
                <a:solidFill>
                  <a:srgbClr val="7030A0"/>
                </a:solidFill>
              </a:rPr>
              <a:t>/</a:t>
            </a:r>
            <a:r>
              <a:rPr lang="fi-FI" dirty="0" err="1">
                <a:solidFill>
                  <a:srgbClr val="7030A0"/>
                </a:solidFill>
              </a:rPr>
              <a:t>tools</a:t>
            </a:r>
            <a:endParaRPr lang="fi-FI" dirty="0">
              <a:solidFill>
                <a:srgbClr val="7030A0"/>
              </a:solidFill>
            </a:endParaRPr>
          </a:p>
          <a:p>
            <a:pPr marL="457200" lvl="1" indent="0">
              <a:buNone/>
            </a:pPr>
            <a:r>
              <a:rPr lang="fi-FI" dirty="0">
                <a:solidFill>
                  <a:srgbClr val="7030A0"/>
                </a:solidFill>
              </a:rPr>
              <a:t>2) </a:t>
            </a:r>
            <a:r>
              <a:rPr lang="fi-FI" dirty="0" err="1">
                <a:solidFill>
                  <a:srgbClr val="7030A0"/>
                </a:solidFill>
              </a:rPr>
              <a:t>technological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changes</a:t>
            </a:r>
            <a:r>
              <a:rPr lang="fi-FI" dirty="0">
                <a:solidFill>
                  <a:srgbClr val="7030A0"/>
                </a:solidFill>
              </a:rPr>
              <a:t> in </a:t>
            </a:r>
            <a:r>
              <a:rPr lang="fi-FI" dirty="0" err="1">
                <a:solidFill>
                  <a:srgbClr val="7030A0"/>
                </a:solidFill>
              </a:rPr>
              <a:t>production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or</a:t>
            </a:r>
            <a:r>
              <a:rPr lang="fi-FI" dirty="0">
                <a:solidFill>
                  <a:srgbClr val="7030A0"/>
                </a:solidFill>
              </a:rPr>
              <a:t> ICT</a:t>
            </a:r>
          </a:p>
          <a:p>
            <a:pPr marL="457200" lvl="1" indent="0">
              <a:buNone/>
            </a:pPr>
            <a:r>
              <a:rPr lang="fi-FI" dirty="0">
                <a:solidFill>
                  <a:srgbClr val="7030A0"/>
                </a:solidFill>
              </a:rPr>
              <a:t>3) </a:t>
            </a:r>
            <a:r>
              <a:rPr lang="fi-FI" dirty="0" err="1">
                <a:solidFill>
                  <a:srgbClr val="7030A0"/>
                </a:solidFill>
              </a:rPr>
              <a:t>customer</a:t>
            </a:r>
            <a:r>
              <a:rPr lang="fi-FI" dirty="0">
                <a:solidFill>
                  <a:srgbClr val="7030A0"/>
                </a:solidFill>
              </a:rPr>
              <a:t> / </a:t>
            </a:r>
            <a:r>
              <a:rPr lang="fi-FI" dirty="0" err="1">
                <a:solidFill>
                  <a:srgbClr val="7030A0"/>
                </a:solidFill>
              </a:rPr>
              <a:t>network</a:t>
            </a:r>
            <a:r>
              <a:rPr lang="fi-FI" dirty="0">
                <a:solidFill>
                  <a:srgbClr val="7030A0"/>
                </a:solidFill>
              </a:rPr>
              <a:t> </a:t>
            </a:r>
            <a:r>
              <a:rPr lang="fi-FI" dirty="0" err="1">
                <a:solidFill>
                  <a:srgbClr val="7030A0"/>
                </a:solidFill>
              </a:rPr>
              <a:t>orientation</a:t>
            </a:r>
            <a:endParaRPr lang="fi-FI" dirty="0">
              <a:solidFill>
                <a:srgbClr val="7030A0"/>
              </a:solidFill>
            </a:endParaRPr>
          </a:p>
          <a:p>
            <a:pPr lvl="1"/>
            <a:r>
              <a:rPr lang="fi-FI" dirty="0"/>
              <a:t>Haasteisiin vastataan perinteisistä elementeistä kokoamalla (tutkinnot + työpaikkakoulutus + laajentaminen + jne.)</a:t>
            </a:r>
          </a:p>
          <a:p>
            <a:pPr lvl="1"/>
            <a:r>
              <a:rPr lang="fi-FI" dirty="0"/>
              <a:t>Rinnalla vaikeammin jäsennettävä muutos tehtävissä ja rooleissa -&gt; sosiaaliset määrittelyt ja puhetavat eivät ehkä pysy muutosten tahdissa</a:t>
            </a:r>
          </a:p>
        </p:txBody>
      </p:sp>
    </p:spTree>
    <p:extLst>
      <p:ext uri="{BB962C8B-B14F-4D97-AF65-F5344CB8AC3E}">
        <p14:creationId xmlns:p14="http://schemas.microsoft.com/office/powerpoint/2010/main" val="3842022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D3352C6-13A1-41DA-9A09-648F6695A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49E2-7702-49B4-B586-4C164E68E473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FA102D6F-E7F1-49CF-ABEF-FCB22DF5E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5</a:t>
            </a:fld>
            <a:endParaRPr lang="fi-FI" dirty="0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8232D481-5170-4589-9F18-55AFAEFA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Osaamisen kontekstuaalisuus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1B19185B-B56C-43D8-9F5D-3B4157168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Osaamisen alakulttuurit</a:t>
            </a:r>
          </a:p>
          <a:p>
            <a:pPr lvl="1"/>
            <a:r>
              <a:rPr lang="fi-FI" dirty="0"/>
              <a:t>Osaamiskeskeinen paradigma ei toimi kaikissa tilanteissa</a:t>
            </a:r>
          </a:p>
          <a:p>
            <a:pPr lvl="1"/>
            <a:r>
              <a:rPr lang="fi-FI" dirty="0"/>
              <a:t>Johtamisen ”psykologinen silmä” on tärkeä</a:t>
            </a:r>
          </a:p>
          <a:p>
            <a:pPr lvl="1"/>
            <a:r>
              <a:rPr lang="fi-FI" dirty="0"/>
              <a:t>Tulisiko työssäoppimisessa kiinnittää huomiota myös osaamisen rakentumisen kontekstuaalisuuksiin?</a:t>
            </a:r>
          </a:p>
          <a:p>
            <a:r>
              <a:rPr lang="fi-FI" dirty="0"/>
              <a:t>Osaamisen hyödyntäminen</a:t>
            </a:r>
          </a:p>
          <a:p>
            <a:pPr lvl="1"/>
            <a:r>
              <a:rPr lang="fi-FI" dirty="0"/>
              <a:t>Työntekijöiden arvot ja arvostukset huomioitava</a:t>
            </a:r>
          </a:p>
          <a:p>
            <a:pPr lvl="1"/>
            <a:r>
              <a:rPr lang="fi-FI" dirty="0"/>
              <a:t>Vetovoimatekijöistä huolehdittava</a:t>
            </a:r>
          </a:p>
          <a:p>
            <a:pPr lvl="1"/>
            <a:r>
              <a:rPr lang="fi-FI" dirty="0"/>
              <a:t>Teknologinen kehitys tapahtuu osana kokonaisvaltaisempaa (sosiaalista) kehitystä</a:t>
            </a:r>
          </a:p>
        </p:txBody>
      </p:sp>
    </p:spTree>
    <p:extLst>
      <p:ext uri="{BB962C8B-B14F-4D97-AF65-F5344CB8AC3E}">
        <p14:creationId xmlns:p14="http://schemas.microsoft.com/office/powerpoint/2010/main" val="1341560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</TotalTime>
  <Words>289</Words>
  <Application>Microsoft Office PowerPoint</Application>
  <PresentationFormat>Näytössä katseltava diaesitys (4:3)</PresentationFormat>
  <Paragraphs>49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Bernard MT Condensed</vt:lpstr>
      <vt:lpstr>Calibri</vt:lpstr>
      <vt:lpstr>Calibri Light</vt:lpstr>
      <vt:lpstr>Office Theme</vt:lpstr>
      <vt:lpstr>Kestävä työelämä ja osaaminen teollisuudessa </vt:lpstr>
      <vt:lpstr>Industrial ethos (overlooked)</vt:lpstr>
      <vt:lpstr>Wider conceptions of skills (also overlooked)</vt:lpstr>
      <vt:lpstr>Muutoksen ”mainstream”?</vt:lpstr>
      <vt:lpstr>Osaamisen kontekstuaalisuus</vt:lpstr>
    </vt:vector>
  </TitlesOfParts>
  <Company>Tampereen yliopisto - University of Tampere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Pirstoutuvatko työurat</dc:title>
  <dc:creator>Joni Ulmanen</dc:creator>
  <cp:lastModifiedBy>Esa Jokinen</cp:lastModifiedBy>
  <cp:revision>96</cp:revision>
  <dcterms:created xsi:type="dcterms:W3CDTF">2018-08-14T11:17:35Z</dcterms:created>
  <dcterms:modified xsi:type="dcterms:W3CDTF">2019-08-29T20:17:22Z</dcterms:modified>
</cp:coreProperties>
</file>