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2" r:id="rId3"/>
    <p:sldId id="258" r:id="rId4"/>
    <p:sldId id="260" r:id="rId5"/>
    <p:sldId id="261" r:id="rId6"/>
    <p:sldId id="267" r:id="rId7"/>
    <p:sldId id="271" r:id="rId8"/>
    <p:sldId id="265" r:id="rId9"/>
    <p:sldId id="263" r:id="rId10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6424" autoAdjust="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fi" dirty="0" smtClean="0"/>
            <a:t>Yhteydenotto Outi Aihkisaloon hevosvideoista</a:t>
          </a:r>
          <a:endParaRPr lang="fi" dirty="0"/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fi" dirty="0" smtClean="0"/>
            <a:t>Muistisairaiden yksikön tarpeiden kartoitus</a:t>
          </a:r>
          <a:endParaRPr lang="fi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fi" dirty="0" smtClean="0"/>
            <a:t> Laitteiden järjestäminen hankkeen toimesta</a:t>
          </a:r>
          <a:endParaRPr lang="fi" dirty="0"/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fi" dirty="0" smtClean="0"/>
            <a:t>Elämyslääkkeen toteutus muistisairaiden yksikössä 4/2019</a:t>
          </a:r>
          <a:endParaRPr lang="fi" dirty="0"/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i-FI" dirty="0" smtClean="0"/>
            <a:t>Henkilökunta havainnoi asukkaiden reaktioita ja kokemuksia </a:t>
          </a:r>
        </a:p>
        <a:p>
          <a:r>
            <a:rPr lang="fi-FI" dirty="0" smtClean="0"/>
            <a:t>5-6/2019 </a:t>
          </a:r>
          <a:endParaRPr lang="fi" dirty="0"/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 rtlCol="0"/>
        <a:lstStyle/>
        <a:p>
          <a:pPr rtl="0"/>
          <a:r>
            <a:rPr lang="fi" dirty="0" smtClean="0"/>
            <a:t>Tulosten analysointi ja raportointi elämyslääkkeen vaikutuksista 8/2019</a:t>
          </a:r>
          <a:endParaRPr lang="fi" dirty="0"/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AA4FAF7-2B1B-440D-AB04-52061A8327A8}" type="pres">
      <dgm:prSet presAssocID="{0EFAF7DB-220E-474B-A306-B18848A2E64E}" presName="node" presStyleLbl="node1" presStyleIdx="0" presStyleCnt="6" custLinFactX="7353" custLinFactNeighborX="100000" custLinFactNeighborY="467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 custLinFactX="-15345" custLinFactY="-188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 custLinFactNeighborX="-421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 custLinFactX="100000" custLinFactNeighborX="117474" custLinFactNeighborY="-3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 custLinFactNeighborX="-2169" custLinFactNeighborY="-122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 custLinFactX="-100000" custLinFactNeighborX="-124593" custLinFactNeighborY="-3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4089573" y="91182"/>
          <a:ext cx="3220082" cy="193204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" sz="1900" kern="1200" dirty="0" smtClean="0"/>
            <a:t>Yhteydenotto Outi Aihkisaloon hevosvideoista</a:t>
          </a:r>
          <a:endParaRPr lang="fi" sz="1900" kern="1200" dirty="0"/>
        </a:p>
      </dsp:txBody>
      <dsp:txXfrm>
        <a:off x="4089573" y="91182"/>
        <a:ext cx="3220082" cy="1932049"/>
      </dsp:txXfrm>
    </dsp:sp>
    <dsp:sp modelId="{C593AB34-4B84-4F47-A09D-1663F9F71AFC}">
      <dsp:nvSpPr>
        <dsp:cNvPr id="0" name=""/>
        <dsp:cNvSpPr/>
      </dsp:nvSpPr>
      <dsp:spPr>
        <a:xfrm>
          <a:off x="460604" y="0"/>
          <a:ext cx="3220082" cy="1932049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" sz="1900" kern="1200" dirty="0" smtClean="0"/>
            <a:t>Muistisairaiden yksikön tarpeiden kartoitus</a:t>
          </a:r>
          <a:endParaRPr lang="fi" sz="1900" kern="1200" dirty="0"/>
        </a:p>
      </dsp:txBody>
      <dsp:txXfrm>
        <a:off x="460604" y="0"/>
        <a:ext cx="3220082" cy="1932049"/>
      </dsp:txXfrm>
    </dsp:sp>
    <dsp:sp modelId="{917D3CD9-BA5B-404E-931F-223BF970C99B}">
      <dsp:nvSpPr>
        <dsp:cNvPr id="0" name=""/>
        <dsp:cNvSpPr/>
      </dsp:nvSpPr>
      <dsp:spPr>
        <a:xfrm>
          <a:off x="7581237" y="858"/>
          <a:ext cx="3220082" cy="19320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" sz="1900" kern="1200" dirty="0" smtClean="0"/>
            <a:t> Laitteiden järjestäminen hankkeen toimesta</a:t>
          </a:r>
          <a:endParaRPr lang="fi" sz="1900" kern="1200" dirty="0"/>
        </a:p>
      </dsp:txBody>
      <dsp:txXfrm>
        <a:off x="7581237" y="858"/>
        <a:ext cx="3220082" cy="1932049"/>
      </dsp:txXfrm>
    </dsp:sp>
    <dsp:sp modelId="{4F7EBD7D-DFCF-42D9-919C-E6E65091B79C}">
      <dsp:nvSpPr>
        <dsp:cNvPr id="0" name=""/>
        <dsp:cNvSpPr/>
      </dsp:nvSpPr>
      <dsp:spPr>
        <a:xfrm>
          <a:off x="7635560" y="2254259"/>
          <a:ext cx="3220082" cy="193204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" sz="1900" kern="1200" dirty="0" smtClean="0"/>
            <a:t>Elämyslääkkeen toteutus muistisairaiden yksikössä 4/2019</a:t>
          </a:r>
          <a:endParaRPr lang="fi" sz="1900" kern="1200" dirty="0"/>
        </a:p>
      </dsp:txBody>
      <dsp:txXfrm>
        <a:off x="7635560" y="2254259"/>
        <a:ext cx="3220082" cy="1932049"/>
      </dsp:txXfrm>
    </dsp:sp>
    <dsp:sp modelId="{CB52FD11-6E75-4074-AC8F-10E0FD59B7A0}">
      <dsp:nvSpPr>
        <dsp:cNvPr id="0" name=""/>
        <dsp:cNvSpPr/>
      </dsp:nvSpPr>
      <dsp:spPr>
        <a:xfrm>
          <a:off x="4104965" y="2231268"/>
          <a:ext cx="3220082" cy="193204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Henkilökunta havainnoi asukkaiden reaktioita ja kokemuksia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5-6/2019 </a:t>
          </a:r>
          <a:endParaRPr lang="fi" sz="1900" kern="1200" dirty="0"/>
        </a:p>
      </dsp:txBody>
      <dsp:txXfrm>
        <a:off x="4104965" y="2231268"/>
        <a:ext cx="3220082" cy="1932049"/>
      </dsp:txXfrm>
    </dsp:sp>
    <dsp:sp modelId="{76049CD1-75A7-4C80-9C4F-81F0D3E4B5DC}">
      <dsp:nvSpPr>
        <dsp:cNvPr id="0" name=""/>
        <dsp:cNvSpPr/>
      </dsp:nvSpPr>
      <dsp:spPr>
        <a:xfrm>
          <a:off x="484819" y="2254259"/>
          <a:ext cx="3220082" cy="1932049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" sz="1900" kern="1200" dirty="0" smtClean="0"/>
            <a:t>Tulosten analysointi ja raportointi elämyslääkkeen vaikutuksista 8/2019</a:t>
          </a:r>
          <a:endParaRPr lang="fi" sz="1900" kern="1200" dirty="0"/>
        </a:p>
      </dsp:txBody>
      <dsp:txXfrm>
        <a:off x="484819" y="2254259"/>
        <a:ext cx="3220082" cy="1932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829784C-03AF-440F-838A-6EEA57C7C420}" type="datetime1">
              <a:rPr lang="fi-FI" smtClean="0"/>
              <a:t>16.5.2019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7981F4-AE33-44A9-9288-00D7C2705E34}" type="datetime1">
              <a:rPr lang="fi-FI" noProof="0" smtClean="0"/>
              <a:pPr/>
              <a:t>16.5.2019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89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530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97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11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25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D0444B-EB85-4FAD-8845-0CB4CC5F9BB5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</a:t>
            </a:r>
            <a:r>
              <a:rPr lang="fi-FI" noProof="0" dirty="0"/>
              <a:t>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33BD53A4-20B6-433D-8091-2C1A63B119C1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F8024B-1119-4419-A43B-FB2AD6DBC55F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</a:t>
            </a:r>
            <a:r>
              <a:rPr lang="fi-FI" noProof="0" dirty="0"/>
              <a:t>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B9A712-496A-40F1-AF85-77889767A1D5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</a:t>
            </a:r>
            <a:r>
              <a:rPr lang="fi-FI" noProof="0" dirty="0"/>
              <a:t>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2638A8-FB37-43FB-AF87-3CDC66DFCA83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</a:t>
            </a:r>
            <a:r>
              <a:rPr lang="fi-FI" noProof="0" dirty="0"/>
              <a:t>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9A076F-0DC0-4B64-A4CC-2924A41E404B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</a:t>
            </a:r>
            <a:r>
              <a:rPr lang="fi-FI" noProof="0" dirty="0"/>
              <a:t>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</a:t>
            </a:r>
            <a:r>
              <a:rPr lang="fi-FI" noProof="0" dirty="0"/>
              <a:t>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5CC406-E951-42A6-9C15-4379C22099C3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</a:t>
            </a:r>
            <a:r>
              <a:rPr lang="fi-FI" noProof="0" dirty="0"/>
              <a:t>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</a:t>
            </a:r>
            <a:r>
              <a:rPr lang="fi-FI" noProof="0" dirty="0"/>
              <a:t>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C3691C-0F2C-4359-875F-1C25E5CDA16D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81D6B0-2246-4992-9EF4-8D97A7ED30DF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DD5F87-E2B0-4177-AF0C-ACAC545D920A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grpSp>
        <p:nvGrpSpPr>
          <p:cNvPr id="9" name="Ryhmä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6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22" name="Ryhmä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7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DA35A8-9FDF-48B8-B0F1-5A8920332A1F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smtClean="0"/>
              <a:t>Muokkaa perustyyl. napsautt.</a:t>
            </a:r>
            <a:endParaRPr lang="fi-FI" noProof="0" dirty="0"/>
          </a:p>
        </p:txBody>
      </p: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9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84" name="Ryhmä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8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97" name="Ryhmä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9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80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003B63-59BD-49AA-8D3C-29DCA973E2D9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</a:t>
            </a:r>
            <a:r>
              <a:rPr lang="fi-FI" noProof="0" dirty="0"/>
              <a:t>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EED0ECB-2EBA-4F51-B1B0-657227FFF803}" type="datetime1">
              <a:rPr lang="fi-FI" smtClean="0"/>
              <a:pPr/>
              <a:t>16.5.2019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435100"/>
            <a:ext cx="6858002" cy="2070100"/>
          </a:xfrm>
        </p:spPr>
        <p:txBody>
          <a:bodyPr rtlCol="0">
            <a:normAutofit fontScale="90000"/>
          </a:bodyPr>
          <a:lstStyle/>
          <a:p>
            <a:pPr rtl="0"/>
            <a:r>
              <a:rPr lang="fi" dirty="0" smtClean="0"/>
              <a:t>Hyvää mieltä muistisairaiden arkeen hevosvideoilla </a:t>
            </a:r>
            <a:endParaRPr lang="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1412853"/>
          </a:xfrm>
        </p:spPr>
        <p:txBody>
          <a:bodyPr rtlCol="0">
            <a:normAutofit/>
          </a:bodyPr>
          <a:lstStyle/>
          <a:p>
            <a:pPr rtl="0"/>
            <a:r>
              <a:rPr lang="fi" sz="3200" dirty="0" smtClean="0"/>
              <a:t> </a:t>
            </a:r>
            <a:endParaRPr lang="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21091" y="3403600"/>
            <a:ext cx="3314809" cy="1189177"/>
          </a:xfrm>
        </p:spPr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r="6709"/>
          <a:stretch>
            <a:fillRect/>
          </a:stretch>
        </p:blipFill>
        <p:spPr>
          <a:xfrm>
            <a:off x="468313" y="843303"/>
            <a:ext cx="7367588" cy="5249730"/>
          </a:xfrm>
        </p:spPr>
      </p:pic>
      <p:sp>
        <p:nvSpPr>
          <p:cNvPr id="7" name="Tekstiruutu 6"/>
          <p:cNvSpPr txBox="1"/>
          <p:nvPr/>
        </p:nvSpPr>
        <p:spPr>
          <a:xfrm>
            <a:off x="5549791" y="6210745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Kuva, Merja Repo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8146473" y="1549906"/>
            <a:ext cx="3844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Outi </a:t>
            </a:r>
            <a:r>
              <a:rPr lang="fi-FI" sz="2400" dirty="0" err="1" smtClean="0"/>
              <a:t>Aihkisalon</a:t>
            </a:r>
            <a:r>
              <a:rPr lang="fi-FI" sz="2400" dirty="0" smtClean="0"/>
              <a:t> hevosalan yritys, </a:t>
            </a:r>
            <a:r>
              <a:rPr lang="fi-FI" sz="2400" dirty="0" err="1" smtClean="0"/>
              <a:t>Ahaso</a:t>
            </a:r>
            <a:r>
              <a:rPr lang="fi-FI" sz="2400" dirty="0" smtClean="0"/>
              <a:t> tuotti hevosvideot</a:t>
            </a:r>
            <a:r>
              <a:rPr lang="fi-FI" sz="2400" smtClean="0"/>
              <a:t>, jotka </a:t>
            </a:r>
            <a:r>
              <a:rPr lang="fi-FI" sz="2400" dirty="0" smtClean="0"/>
              <a:t>saatiin elämyslääkkeeksi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Elämyslääkkeen tehtävä ja tavoite</a:t>
            </a: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i-FI" dirty="0" smtClean="0"/>
              <a:t>Lisätä muistisairaiden arkeen mielenkiintoisia elämyksiä</a:t>
            </a:r>
            <a:endParaRPr lang="fi-FI" dirty="0"/>
          </a:p>
          <a:p>
            <a:pPr rtl="0"/>
            <a:r>
              <a:rPr lang="fi-FI" dirty="0" smtClean="0"/>
              <a:t>Herättää muistoja menneistä ajoista ja mahdollistaa muistelua yhdessä</a:t>
            </a:r>
          </a:p>
          <a:p>
            <a:pPr rtl="0"/>
            <a:endParaRPr lang="fi-FI" dirty="0"/>
          </a:p>
          <a:p>
            <a:pPr rtl="0"/>
            <a:r>
              <a:rPr lang="fi-FI" dirty="0" smtClean="0"/>
              <a:t>Parantaa muistisairaiden arjen kokemuksia ja lisätä yhteisöllisyyttä</a:t>
            </a:r>
          </a:p>
          <a:p>
            <a:pPr rtl="0"/>
            <a:endParaRPr lang="fi-FI" dirty="0" smtClean="0"/>
          </a:p>
          <a:p>
            <a:pPr rtl="0"/>
            <a:endParaRPr lang="fi-FI" dirty="0" smtClean="0"/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 dirty="0" smtClean="0"/>
              <a:t>Hevosvideot - elämyslääkkeen</a:t>
            </a:r>
            <a:br>
              <a:rPr lang="fi" dirty="0" smtClean="0"/>
            </a:br>
            <a:r>
              <a:rPr lang="fi" dirty="0" smtClean="0"/>
              <a:t>toteutus muistisairaiden yksikössä</a:t>
            </a:r>
            <a:endParaRPr lang="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3390900" cy="4371975"/>
          </a:xfrm>
        </p:spPr>
        <p:txBody>
          <a:bodyPr rtlCol="0">
            <a:normAutofit fontScale="92500"/>
          </a:bodyPr>
          <a:lstStyle/>
          <a:p>
            <a:r>
              <a:rPr lang="fi" dirty="0" smtClean="0"/>
              <a:t>2D Hevosvideot </a:t>
            </a:r>
          </a:p>
          <a:p>
            <a:r>
              <a:rPr lang="fi-FI" dirty="0" smtClean="0"/>
              <a:t>Tv-l</a:t>
            </a:r>
            <a:r>
              <a:rPr lang="fi" dirty="0" smtClean="0"/>
              <a:t>aitteet järjestetty hankkeen toimesta </a:t>
            </a:r>
          </a:p>
          <a:p>
            <a:pPr rtl="0"/>
            <a:r>
              <a:rPr lang="fi-FI" dirty="0" smtClean="0"/>
              <a:t>E</a:t>
            </a:r>
            <a:r>
              <a:rPr lang="fi" dirty="0" smtClean="0"/>
              <a:t>rillinen huone videoiden katselulle</a:t>
            </a:r>
          </a:p>
          <a:p>
            <a:pPr rtl="0"/>
            <a:r>
              <a:rPr lang="fi-FI" dirty="0" smtClean="0"/>
              <a:t>H</a:t>
            </a:r>
            <a:r>
              <a:rPr lang="fi" dirty="0" smtClean="0"/>
              <a:t>enkilökunta käynnistää videot </a:t>
            </a:r>
          </a:p>
          <a:p>
            <a:pPr rtl="0"/>
            <a:r>
              <a:rPr lang="fi-FI" dirty="0" smtClean="0"/>
              <a:t>V</a:t>
            </a:r>
            <a:r>
              <a:rPr lang="fi" dirty="0" smtClean="0"/>
              <a:t>ideot pyörii automaattisesti </a:t>
            </a:r>
            <a:endParaRPr lang="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85069"/>
              </p:ext>
            </p:extLst>
          </p:nvPr>
        </p:nvGraphicFramePr>
        <p:xfrm>
          <a:off x="3987801" y="1524001"/>
          <a:ext cx="7696200" cy="525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902">
                <a:tc>
                  <a:txBody>
                    <a:bodyPr/>
                    <a:lstStyle/>
                    <a:p>
                      <a:pPr rtl="0"/>
                      <a:r>
                        <a:rPr lang="fi-FI" noProof="0" dirty="0" smtClean="0"/>
                        <a:t>Käyttäjät</a:t>
                      </a:r>
                      <a:endParaRPr lang="fi-FI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-FI" noProof="0" dirty="0" smtClean="0"/>
                        <a:t>Käyttö ja tila</a:t>
                      </a:r>
                      <a:endParaRPr lang="fi-FI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-FI" noProof="0" dirty="0" smtClean="0"/>
                        <a:t>Elämyslääkkeen</a:t>
                      </a:r>
                      <a:r>
                        <a:rPr lang="fi-FI" baseline="0" noProof="0" dirty="0" smtClean="0"/>
                        <a:t> kriteerit</a:t>
                      </a:r>
                      <a:endParaRPr lang="fi-FI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164">
                <a:tc>
                  <a:txBody>
                    <a:bodyPr/>
                    <a:lstStyle/>
                    <a:p>
                      <a:pPr rtl="0"/>
                      <a:r>
                        <a:rPr lang="fi-FI" noProof="0" dirty="0" smtClean="0"/>
                        <a:t>Fyysisiä ja henkisiä</a:t>
                      </a:r>
                      <a:r>
                        <a:rPr lang="fi-FI" baseline="0" noProof="0" dirty="0" smtClean="0"/>
                        <a:t> </a:t>
                      </a:r>
                      <a:r>
                        <a:rPr lang="fi-FI" noProof="0" dirty="0" smtClean="0"/>
                        <a:t>rajoitteita</a:t>
                      </a:r>
                      <a:endParaRPr lang="fi-F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-FI" noProof="0" dirty="0" smtClean="0"/>
                        <a:t>Katseluhuone melko pieni, kodinomainen</a:t>
                      </a:r>
                      <a:endParaRPr lang="fi-F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-FI" noProof="0" dirty="0" smtClean="0"/>
                        <a:t>Videon kuvanopeus</a:t>
                      </a:r>
                      <a:r>
                        <a:rPr lang="fi-FI" baseline="0" noProof="0" dirty="0" smtClean="0"/>
                        <a:t> sopiva, sisältö kiinnostava, ajatuksia herättävä</a:t>
                      </a:r>
                      <a:endParaRPr lang="fi-FI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8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noProof="0" dirty="0" smtClean="0"/>
                        <a:t>Tarkkaa</a:t>
                      </a:r>
                      <a:r>
                        <a:rPr lang="fi-FI" baseline="0" noProof="0" dirty="0" smtClean="0"/>
                        <a:t> e</a:t>
                      </a:r>
                      <a:r>
                        <a:rPr lang="fi-FI" noProof="0" dirty="0" smtClean="0"/>
                        <a:t>tukäteistietoa</a:t>
                      </a:r>
                      <a:r>
                        <a:rPr lang="fi-FI" baseline="0" noProof="0" dirty="0" smtClean="0"/>
                        <a:t> käyttäjien kokemuksista ei ole</a:t>
                      </a:r>
                      <a:endParaRPr lang="fi-F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-FI" noProof="0" dirty="0" smtClean="0"/>
                        <a:t>Laite helppokäyttöinen</a:t>
                      </a:r>
                      <a:endParaRPr lang="fi-F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-FI" noProof="0" dirty="0" smtClean="0"/>
                        <a:t>Video</a:t>
                      </a:r>
                      <a:r>
                        <a:rPr lang="fi-FI" baseline="0" noProof="0" dirty="0" smtClean="0"/>
                        <a:t> sopivan pituinen, 30 min</a:t>
                      </a:r>
                      <a:endParaRPr lang="fi-FI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164">
                <a:tc>
                  <a:txBody>
                    <a:bodyPr/>
                    <a:lstStyle/>
                    <a:p>
                      <a:pPr rtl="0"/>
                      <a:r>
                        <a:rPr lang="fi-FI" noProof="0" dirty="0" smtClean="0"/>
                        <a:t>Käyttäjien havainnointi tärkeää,</a:t>
                      </a:r>
                      <a:r>
                        <a:rPr lang="fi-FI" baseline="0" noProof="0" dirty="0" smtClean="0"/>
                        <a:t> mutta vaatii osaamista henkilökunnalta</a:t>
                      </a:r>
                      <a:endParaRPr lang="fi-F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-FI" noProof="0" dirty="0" smtClean="0"/>
                        <a:t>Henkilökunnalla aikaa ja kiinnostusta aktivoida</a:t>
                      </a:r>
                      <a:r>
                        <a:rPr lang="fi-FI" baseline="0" noProof="0" dirty="0" smtClean="0"/>
                        <a:t> asukkaita videoiden katseluun</a:t>
                      </a:r>
                      <a:endParaRPr lang="fi-F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-FI" noProof="0" dirty="0" smtClean="0"/>
                        <a:t>Mahdollisuus</a:t>
                      </a:r>
                      <a:r>
                        <a:rPr lang="fi-FI" baseline="0" noProof="0" dirty="0" smtClean="0"/>
                        <a:t> keskustella muistoista ja kokemuksista</a:t>
                      </a:r>
                      <a:endParaRPr lang="fi-FI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 dirty="0" smtClean="0"/>
              <a:t>Elämyslääkkeen prosessi</a:t>
            </a:r>
            <a:endParaRPr lang="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107488" cy="4187952"/>
          </a:xfrm>
        </p:spPr>
        <p:txBody>
          <a:bodyPr rtlCol="0"/>
          <a:lstStyle/>
          <a:p>
            <a:pPr marL="0" indent="0" rtl="0">
              <a:buNone/>
            </a:pPr>
            <a:endParaRPr lang="fi" dirty="0"/>
          </a:p>
        </p:txBody>
      </p:sp>
      <p:graphicFrame>
        <p:nvGraphicFramePr>
          <p:cNvPr id="9" name="Sisällön paikkamerkki 8" descr="Peruslohkoluettelo, jossa on kuusi eriväristä laatikkoryhmää. Ne on järjestetty riveittäin vasemmalta oikealle ja ylhäältä alas siten, että kullakin rivillä on kaksi laatikkoa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0325147"/>
              </p:ext>
            </p:extLst>
          </p:nvPr>
        </p:nvGraphicFramePr>
        <p:xfrm>
          <a:off x="368300" y="1825625"/>
          <a:ext cx="115697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uoli oikealle 2"/>
          <p:cNvSpPr/>
          <p:nvPr/>
        </p:nvSpPr>
        <p:spPr>
          <a:xfrm>
            <a:off x="3987800" y="2730500"/>
            <a:ext cx="685800" cy="444500"/>
          </a:xfrm>
          <a:prstGeom prst="rightArrow">
            <a:avLst>
              <a:gd name="adj1" fmla="val 4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 oikealle 5"/>
          <p:cNvSpPr/>
          <p:nvPr/>
        </p:nvSpPr>
        <p:spPr>
          <a:xfrm>
            <a:off x="7596188" y="2730500"/>
            <a:ext cx="685800" cy="444500"/>
          </a:xfrm>
          <a:prstGeom prst="rightArrow">
            <a:avLst>
              <a:gd name="adj1" fmla="val 4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Alanuoli 4"/>
          <p:cNvSpPr/>
          <p:nvPr/>
        </p:nvSpPr>
        <p:spPr>
          <a:xfrm>
            <a:off x="9385300" y="3568700"/>
            <a:ext cx="457200" cy="617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Nuoli vasemmalle 6"/>
          <p:cNvSpPr/>
          <p:nvPr/>
        </p:nvSpPr>
        <p:spPr>
          <a:xfrm>
            <a:off x="7493000" y="4965700"/>
            <a:ext cx="660400" cy="419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 vasemmalle 9"/>
          <p:cNvSpPr/>
          <p:nvPr/>
        </p:nvSpPr>
        <p:spPr>
          <a:xfrm>
            <a:off x="3860800" y="4965700"/>
            <a:ext cx="812800" cy="419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Hevosvideoita varten asennettiin tv ja videobox</a:t>
            </a:r>
            <a:endParaRPr lang="fi-FI" dirty="0"/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>
          <a:xfrm>
            <a:off x="1265028" y="1900210"/>
            <a:ext cx="3935536" cy="2571736"/>
          </a:xfrm>
        </p:spPr>
      </p:pic>
      <p:pic>
        <p:nvPicPr>
          <p:cNvPr id="3" name="Kuvan paikkamerkki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Henkilökunta sai opastuksen laitteiden käyttöön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525010"/>
          </a:xfrm>
        </p:spPr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half" idx="19"/>
          </p:nvPr>
        </p:nvSpPr>
        <p:spPr>
          <a:xfrm>
            <a:off x="8457408" y="5564909"/>
            <a:ext cx="3653342" cy="467592"/>
          </a:xfrm>
        </p:spPr>
        <p:txBody>
          <a:bodyPr rtlCol="0">
            <a:normAutofit/>
          </a:bodyPr>
          <a:lstStyle/>
          <a:p>
            <a:pPr rtl="0"/>
            <a:r>
              <a:rPr lang="fi-FI" dirty="0" smtClean="0"/>
              <a:t>Kuvat, Stiina Storvik-Sydänmaa</a:t>
            </a:r>
            <a:endParaRPr lang="fi-FI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/>
      </p:pic>
      <p:pic>
        <p:nvPicPr>
          <p:cNvPr id="9" name="Kuvan paikkamerkki 8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169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 dirty="0"/>
              <a:t>Elämyslääkkeen tehon seuranta</a:t>
            </a:r>
            <a:endParaRPr lang="fi" dirty="0"/>
          </a:p>
        </p:txBody>
      </p:sp>
      <p:sp>
        <p:nvSpPr>
          <p:cNvPr id="3" name="Tekstiruutu 2"/>
          <p:cNvSpPr txBox="1"/>
          <p:nvPr/>
        </p:nvSpPr>
        <p:spPr>
          <a:xfrm>
            <a:off x="963612" y="1854200"/>
            <a:ext cx="9717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i-FI" sz="2800" dirty="0" smtClean="0"/>
              <a:t>Seurantaa varten tehtiin kyselylomake, johon henkilökunta pystyy kirjaamaan huomioita</a:t>
            </a:r>
          </a:p>
          <a:p>
            <a:pPr marL="285750" indent="-285750">
              <a:buFontTx/>
              <a:buChar char="-"/>
            </a:pPr>
            <a:endParaRPr lang="fi-FI" sz="2800" dirty="0"/>
          </a:p>
          <a:p>
            <a:pPr marL="285750" indent="-285750">
              <a:buFontTx/>
              <a:buChar char="-"/>
            </a:pPr>
            <a:r>
              <a:rPr lang="fi-FI" sz="2800" dirty="0" smtClean="0"/>
              <a:t>Kyselylomakkeessa mahdollisuus kommentoida esimerkiksi: videoiden sopivuudesta (sisällöstä, pituudesta), lyhyt- ja pitkäaikaisvaikutuksista asukkaisiin, asukkaiden kertomista kommenteista videokatseluiden aikana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95255" y="1828800"/>
            <a:ext cx="7528360" cy="1340427"/>
          </a:xfrm>
        </p:spPr>
        <p:txBody>
          <a:bodyPr rtlCol="0"/>
          <a:lstStyle/>
          <a:p>
            <a:pPr rtl="0"/>
            <a:r>
              <a:rPr lang="fi-FI" dirty="0" smtClean="0"/>
              <a:t>Elämyslääkkeen tulosten hyödyntäminen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60174" y="3366654"/>
            <a:ext cx="8562108" cy="1163782"/>
          </a:xfrm>
        </p:spPr>
        <p:txBody>
          <a:bodyPr rtlCol="0">
            <a:noAutofit/>
          </a:bodyPr>
          <a:lstStyle/>
          <a:p>
            <a:pPr marL="342900" indent="-342900" rtl="0">
              <a:buFontTx/>
              <a:buChar char="-"/>
            </a:pPr>
            <a:r>
              <a:rPr lang="fi-FI" dirty="0" smtClean="0"/>
              <a:t>Muistisairaiden hoidon parantamisessa  </a:t>
            </a:r>
          </a:p>
          <a:p>
            <a:pPr marL="342900" indent="-342900" rtl="0">
              <a:buFontTx/>
              <a:buChar char="-"/>
            </a:pPr>
            <a:r>
              <a:rPr lang="fi-FI" dirty="0" err="1" smtClean="0"/>
              <a:t>Sosiaali</a:t>
            </a:r>
            <a:r>
              <a:rPr lang="fi-FI" dirty="0" smtClean="0"/>
              <a:t>- ja terveysalan opiskelijoiden koulutuksessa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76399"/>
            <a:ext cx="3198152" cy="4806616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213215" y="6483015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Kuva, Merja Repo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ontoaiheinen piirros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4_TF03431377" id="{9A2B0FE7-A02A-4C63-861A-191406C1FEE6}" vid="{DF6041FB-8817-41F9-8BD7-7DC30C544BD4}"/>
    </a:ext>
  </a:extLst>
</a:theme>
</file>

<file path=ppt/theme/theme2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Maisemapiirrosmallin mukainen luontoaiheinen esitys (laajakuva)</Template>
  <TotalTime>138</TotalTime>
  <Words>229</Words>
  <Application>Microsoft Office PowerPoint</Application>
  <PresentationFormat>Widescreen</PresentationFormat>
  <Paragraphs>49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Segoe Print</vt:lpstr>
      <vt:lpstr>Luontoaiheinen piirros 16x9</vt:lpstr>
      <vt:lpstr>Hyvää mieltä muistisairaiden arkeen hevosvideoilla </vt:lpstr>
      <vt:lpstr> </vt:lpstr>
      <vt:lpstr>Elämyslääkkeen tehtävä ja tavoite</vt:lpstr>
      <vt:lpstr>Hevosvideot - elämyslääkkeen toteutus muistisairaiden yksikössä</vt:lpstr>
      <vt:lpstr>Elämyslääkkeen prosessi</vt:lpstr>
      <vt:lpstr>Hevosvideoita varten asennettiin tv ja videobox</vt:lpstr>
      <vt:lpstr>Henkilökunta sai opastuksen laitteiden käyttöön</vt:lpstr>
      <vt:lpstr>Elämyslääkkeen tehon seuranta</vt:lpstr>
      <vt:lpstr>Elämyslääkkeen tulosten hyödyntäminen</vt:lpstr>
    </vt:vector>
  </TitlesOfParts>
  <Company>Tampereen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Otsikon asettelu</dc:title>
  <dc:creator>Stiina Storvik-Sydänmaa (TAMK)</dc:creator>
  <cp:lastModifiedBy>Pirja Fagerlund (TAMK)</cp:lastModifiedBy>
  <cp:revision>16</cp:revision>
  <dcterms:created xsi:type="dcterms:W3CDTF">2019-05-14T07:49:29Z</dcterms:created>
  <dcterms:modified xsi:type="dcterms:W3CDTF">2019-05-16T07:50:41Z</dcterms:modified>
</cp:coreProperties>
</file>