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6"/>
  </p:notesMasterIdLst>
  <p:handoutMasterIdLst>
    <p:handoutMasterId r:id="rId17"/>
  </p:handoutMasterIdLst>
  <p:sldIdLst>
    <p:sldId id="271" r:id="rId2"/>
    <p:sldId id="285" r:id="rId3"/>
    <p:sldId id="286" r:id="rId4"/>
    <p:sldId id="277" r:id="rId5"/>
    <p:sldId id="289" r:id="rId6"/>
    <p:sldId id="278" r:id="rId7"/>
    <p:sldId id="279" r:id="rId8"/>
    <p:sldId id="280" r:id="rId9"/>
    <p:sldId id="281" r:id="rId10"/>
    <p:sldId id="282" r:id="rId11"/>
    <p:sldId id="287" r:id="rId12"/>
    <p:sldId id="273" r:id="rId13"/>
    <p:sldId id="288" r:id="rId14"/>
    <p:sldId id="272" r:id="rId15"/>
  </p:sldIdLst>
  <p:sldSz cx="9144000" cy="6858000" type="screen4x3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378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928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4E9769-67CC-4615-80F5-17DF2B9099C0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85E29EEF-007E-4FCE-B8FE-59ACBA8F8189}">
      <dgm:prSet phldrT="[Text]"/>
      <dgm:spPr/>
      <dgm:t>
        <a:bodyPr/>
        <a:lstStyle/>
        <a:p>
          <a:r>
            <a:rPr lang="fi-FI" dirty="0" smtClean="0"/>
            <a:t>Lukutaito</a:t>
          </a:r>
          <a:endParaRPr lang="fi-FI" dirty="0"/>
        </a:p>
      </dgm:t>
    </dgm:pt>
    <dgm:pt modelId="{4EB7D581-AFEC-4C46-A2D9-F31A63D4358F}" type="parTrans" cxnId="{A0CCD601-2675-425F-A1A5-79865B3535BA}">
      <dgm:prSet/>
      <dgm:spPr/>
      <dgm:t>
        <a:bodyPr/>
        <a:lstStyle/>
        <a:p>
          <a:endParaRPr lang="fi-FI"/>
        </a:p>
      </dgm:t>
    </dgm:pt>
    <dgm:pt modelId="{EE29AE26-2618-403B-9D37-5145C011A601}" type="sibTrans" cxnId="{A0CCD601-2675-425F-A1A5-79865B3535BA}">
      <dgm:prSet/>
      <dgm:spPr/>
      <dgm:t>
        <a:bodyPr/>
        <a:lstStyle/>
        <a:p>
          <a:endParaRPr lang="fi-FI"/>
        </a:p>
      </dgm:t>
    </dgm:pt>
    <dgm:pt modelId="{C2D9CDB5-1506-4DBD-B38D-6A49C3F24C2E}">
      <dgm:prSet phldrT="[Text]"/>
      <dgm:spPr/>
      <dgm:t>
        <a:bodyPr/>
        <a:lstStyle/>
        <a:p>
          <a:r>
            <a:rPr lang="fi-FI" dirty="0" smtClean="0"/>
            <a:t>Numerotaito</a:t>
          </a:r>
          <a:endParaRPr lang="fi-FI" dirty="0"/>
        </a:p>
      </dgm:t>
    </dgm:pt>
    <dgm:pt modelId="{EB893496-9074-42D5-B768-B84EC7C2FF2A}" type="parTrans" cxnId="{2FB6618F-DF9E-4317-B8D9-074C23ECC586}">
      <dgm:prSet/>
      <dgm:spPr/>
      <dgm:t>
        <a:bodyPr/>
        <a:lstStyle/>
        <a:p>
          <a:endParaRPr lang="fi-FI"/>
        </a:p>
      </dgm:t>
    </dgm:pt>
    <dgm:pt modelId="{0507A0F2-45CC-4FDE-8FF1-8C18730A350F}" type="sibTrans" cxnId="{2FB6618F-DF9E-4317-B8D9-074C23ECC586}">
      <dgm:prSet/>
      <dgm:spPr/>
      <dgm:t>
        <a:bodyPr/>
        <a:lstStyle/>
        <a:p>
          <a:endParaRPr lang="fi-FI"/>
        </a:p>
      </dgm:t>
    </dgm:pt>
    <dgm:pt modelId="{00AE455C-2D4A-41F8-A00B-C97DC3DD1F98}">
      <dgm:prSet phldrT="[Text]"/>
      <dgm:spPr/>
      <dgm:t>
        <a:bodyPr/>
        <a:lstStyle/>
        <a:p>
          <a:r>
            <a:rPr lang="fi-FI" dirty="0" smtClean="0"/>
            <a:t>Tietotekniikkaa soveltava ongelmanratkaisutaito</a:t>
          </a:r>
          <a:endParaRPr lang="fi-FI" dirty="0"/>
        </a:p>
      </dgm:t>
    </dgm:pt>
    <dgm:pt modelId="{DEEDA764-A694-402A-B2F9-7B5A6F31B219}" type="parTrans" cxnId="{3BEC3F87-F613-44E1-9654-16051422E2B4}">
      <dgm:prSet/>
      <dgm:spPr/>
      <dgm:t>
        <a:bodyPr/>
        <a:lstStyle/>
        <a:p>
          <a:endParaRPr lang="fi-FI"/>
        </a:p>
      </dgm:t>
    </dgm:pt>
    <dgm:pt modelId="{B66E2B0C-3974-43F2-A876-CC2C2DACFC72}" type="sibTrans" cxnId="{3BEC3F87-F613-44E1-9654-16051422E2B4}">
      <dgm:prSet/>
      <dgm:spPr/>
      <dgm:t>
        <a:bodyPr/>
        <a:lstStyle/>
        <a:p>
          <a:endParaRPr lang="fi-FI"/>
        </a:p>
      </dgm:t>
    </dgm:pt>
    <dgm:pt modelId="{602C2BA5-79BE-42FE-BE7F-45C56752AA60}" type="pres">
      <dgm:prSet presAssocID="{4A4E9769-67CC-4615-80F5-17DF2B9099C0}" presName="linearFlow" presStyleCnt="0">
        <dgm:presLayoutVars>
          <dgm:dir/>
          <dgm:resizeHandles val="exact"/>
        </dgm:presLayoutVars>
      </dgm:prSet>
      <dgm:spPr/>
    </dgm:pt>
    <dgm:pt modelId="{1AEDF496-BD84-4B6F-A918-177BDDC50012}" type="pres">
      <dgm:prSet presAssocID="{85E29EEF-007E-4FCE-B8FE-59ACBA8F8189}" presName="composite" presStyleCnt="0"/>
      <dgm:spPr/>
    </dgm:pt>
    <dgm:pt modelId="{570B1FC1-DF4D-4134-B08A-671BEC9F3BE7}" type="pres">
      <dgm:prSet presAssocID="{85E29EEF-007E-4FCE-B8FE-59ACBA8F8189}" presName="imgShp" presStyleLbl="fgImgPlace1" presStyleIdx="0" presStyleCnt="3" custLinFactNeighborX="-4809" custLinFactNeighborY="31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6806ADE-4F9C-4700-9756-F1782F334C3E}" type="pres">
      <dgm:prSet presAssocID="{85E29EEF-007E-4FCE-B8FE-59ACBA8F818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212B3CE-1D62-41FB-BB6D-1FA8CB1483C2}" type="pres">
      <dgm:prSet presAssocID="{EE29AE26-2618-403B-9D37-5145C011A601}" presName="spacing" presStyleCnt="0"/>
      <dgm:spPr/>
    </dgm:pt>
    <dgm:pt modelId="{6E757576-D015-4155-AF30-36BE8FC9F94E}" type="pres">
      <dgm:prSet presAssocID="{C2D9CDB5-1506-4DBD-B38D-6A49C3F24C2E}" presName="composite" presStyleCnt="0"/>
      <dgm:spPr/>
    </dgm:pt>
    <dgm:pt modelId="{D7CE6B99-FB70-4699-AD16-FE6E9C38BFCF}" type="pres">
      <dgm:prSet presAssocID="{C2D9CDB5-1506-4DBD-B38D-6A49C3F24C2E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CD129F29-4220-4F1A-86C3-79FE7642FFAA}" type="pres">
      <dgm:prSet presAssocID="{C2D9CDB5-1506-4DBD-B38D-6A49C3F24C2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1A3489F2-5992-4194-B6E6-9618CC6A7DEE}" type="pres">
      <dgm:prSet presAssocID="{0507A0F2-45CC-4FDE-8FF1-8C18730A350F}" presName="spacing" presStyleCnt="0"/>
      <dgm:spPr/>
    </dgm:pt>
    <dgm:pt modelId="{7CC916A6-DDBC-4335-B06E-F12B2E39F1D0}" type="pres">
      <dgm:prSet presAssocID="{00AE455C-2D4A-41F8-A00B-C97DC3DD1F98}" presName="composite" presStyleCnt="0"/>
      <dgm:spPr/>
    </dgm:pt>
    <dgm:pt modelId="{DFDF26C0-9436-4425-9DE1-209E857EDBF8}" type="pres">
      <dgm:prSet presAssocID="{00AE455C-2D4A-41F8-A00B-C97DC3DD1F98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EDE8E50F-6705-4875-8C70-DEEB4BF25F13}" type="pres">
      <dgm:prSet presAssocID="{00AE455C-2D4A-41F8-A00B-C97DC3DD1F9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2FB6618F-DF9E-4317-B8D9-074C23ECC586}" srcId="{4A4E9769-67CC-4615-80F5-17DF2B9099C0}" destId="{C2D9CDB5-1506-4DBD-B38D-6A49C3F24C2E}" srcOrd="1" destOrd="0" parTransId="{EB893496-9074-42D5-B768-B84EC7C2FF2A}" sibTransId="{0507A0F2-45CC-4FDE-8FF1-8C18730A350F}"/>
    <dgm:cxn modelId="{52C98C0A-93A5-493D-8A34-01B3FFFDA9A6}" type="presOf" srcId="{00AE455C-2D4A-41F8-A00B-C97DC3DD1F98}" destId="{EDE8E50F-6705-4875-8C70-DEEB4BF25F13}" srcOrd="0" destOrd="0" presId="urn:microsoft.com/office/officeart/2005/8/layout/vList3"/>
    <dgm:cxn modelId="{3BEC3F87-F613-44E1-9654-16051422E2B4}" srcId="{4A4E9769-67CC-4615-80F5-17DF2B9099C0}" destId="{00AE455C-2D4A-41F8-A00B-C97DC3DD1F98}" srcOrd="2" destOrd="0" parTransId="{DEEDA764-A694-402A-B2F9-7B5A6F31B219}" sibTransId="{B66E2B0C-3974-43F2-A876-CC2C2DACFC72}"/>
    <dgm:cxn modelId="{29A8AC5F-8D5F-4728-9952-F66153AA9980}" type="presOf" srcId="{4A4E9769-67CC-4615-80F5-17DF2B9099C0}" destId="{602C2BA5-79BE-42FE-BE7F-45C56752AA60}" srcOrd="0" destOrd="0" presId="urn:microsoft.com/office/officeart/2005/8/layout/vList3"/>
    <dgm:cxn modelId="{A0CCD601-2675-425F-A1A5-79865B3535BA}" srcId="{4A4E9769-67CC-4615-80F5-17DF2B9099C0}" destId="{85E29EEF-007E-4FCE-B8FE-59ACBA8F8189}" srcOrd="0" destOrd="0" parTransId="{4EB7D581-AFEC-4C46-A2D9-F31A63D4358F}" sibTransId="{EE29AE26-2618-403B-9D37-5145C011A601}"/>
    <dgm:cxn modelId="{5735519F-ABA7-41B5-82E7-CDAD64A9DC07}" type="presOf" srcId="{85E29EEF-007E-4FCE-B8FE-59ACBA8F8189}" destId="{46806ADE-4F9C-4700-9756-F1782F334C3E}" srcOrd="0" destOrd="0" presId="urn:microsoft.com/office/officeart/2005/8/layout/vList3"/>
    <dgm:cxn modelId="{6FF42C55-F59D-470A-912A-00134898B929}" type="presOf" srcId="{C2D9CDB5-1506-4DBD-B38D-6A49C3F24C2E}" destId="{CD129F29-4220-4F1A-86C3-79FE7642FFAA}" srcOrd="0" destOrd="0" presId="urn:microsoft.com/office/officeart/2005/8/layout/vList3"/>
    <dgm:cxn modelId="{801938CB-D8BB-4AF2-B0BE-7A77F7570F26}" type="presParOf" srcId="{602C2BA5-79BE-42FE-BE7F-45C56752AA60}" destId="{1AEDF496-BD84-4B6F-A918-177BDDC50012}" srcOrd="0" destOrd="0" presId="urn:microsoft.com/office/officeart/2005/8/layout/vList3"/>
    <dgm:cxn modelId="{299DBBB2-935F-4C50-BE3B-12EAADFCB300}" type="presParOf" srcId="{1AEDF496-BD84-4B6F-A918-177BDDC50012}" destId="{570B1FC1-DF4D-4134-B08A-671BEC9F3BE7}" srcOrd="0" destOrd="0" presId="urn:microsoft.com/office/officeart/2005/8/layout/vList3"/>
    <dgm:cxn modelId="{BD734EF6-6FBE-43F7-A261-1E1BB776066D}" type="presParOf" srcId="{1AEDF496-BD84-4B6F-A918-177BDDC50012}" destId="{46806ADE-4F9C-4700-9756-F1782F334C3E}" srcOrd="1" destOrd="0" presId="urn:microsoft.com/office/officeart/2005/8/layout/vList3"/>
    <dgm:cxn modelId="{6071B6A3-2004-4FA2-A5A5-F42AE267F949}" type="presParOf" srcId="{602C2BA5-79BE-42FE-BE7F-45C56752AA60}" destId="{A212B3CE-1D62-41FB-BB6D-1FA8CB1483C2}" srcOrd="1" destOrd="0" presId="urn:microsoft.com/office/officeart/2005/8/layout/vList3"/>
    <dgm:cxn modelId="{3541C3B1-5ED6-41AF-9EFF-B9AE92CDF3E3}" type="presParOf" srcId="{602C2BA5-79BE-42FE-BE7F-45C56752AA60}" destId="{6E757576-D015-4155-AF30-36BE8FC9F94E}" srcOrd="2" destOrd="0" presId="urn:microsoft.com/office/officeart/2005/8/layout/vList3"/>
    <dgm:cxn modelId="{32E3AE7C-C196-4A79-ABE2-F832E3FACC84}" type="presParOf" srcId="{6E757576-D015-4155-AF30-36BE8FC9F94E}" destId="{D7CE6B99-FB70-4699-AD16-FE6E9C38BFCF}" srcOrd="0" destOrd="0" presId="urn:microsoft.com/office/officeart/2005/8/layout/vList3"/>
    <dgm:cxn modelId="{6071A99E-8E0F-4BF3-9360-EF1479B57485}" type="presParOf" srcId="{6E757576-D015-4155-AF30-36BE8FC9F94E}" destId="{CD129F29-4220-4F1A-86C3-79FE7642FFAA}" srcOrd="1" destOrd="0" presId="urn:microsoft.com/office/officeart/2005/8/layout/vList3"/>
    <dgm:cxn modelId="{E11B1A11-2D48-4E99-A108-CF376EEC3432}" type="presParOf" srcId="{602C2BA5-79BE-42FE-BE7F-45C56752AA60}" destId="{1A3489F2-5992-4194-B6E6-9618CC6A7DEE}" srcOrd="3" destOrd="0" presId="urn:microsoft.com/office/officeart/2005/8/layout/vList3"/>
    <dgm:cxn modelId="{856566F2-3A71-4F9D-97D3-45B7F65B4C07}" type="presParOf" srcId="{602C2BA5-79BE-42FE-BE7F-45C56752AA60}" destId="{7CC916A6-DDBC-4335-B06E-F12B2E39F1D0}" srcOrd="4" destOrd="0" presId="urn:microsoft.com/office/officeart/2005/8/layout/vList3"/>
    <dgm:cxn modelId="{554F1501-F1DE-46A2-BB5E-40ABA124E915}" type="presParOf" srcId="{7CC916A6-DDBC-4335-B06E-F12B2E39F1D0}" destId="{DFDF26C0-9436-4425-9DE1-209E857EDBF8}" srcOrd="0" destOrd="0" presId="urn:microsoft.com/office/officeart/2005/8/layout/vList3"/>
    <dgm:cxn modelId="{4AAA760A-B577-4C83-9C94-1039B03D2F7E}" type="presParOf" srcId="{7CC916A6-DDBC-4335-B06E-F12B2E39F1D0}" destId="{EDE8E50F-6705-4875-8C70-DEEB4BF25F1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4E9769-67CC-4615-80F5-17DF2B9099C0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85E29EEF-007E-4FCE-B8FE-59ACBA8F8189}">
      <dgm:prSet phldrT="[Text]"/>
      <dgm:spPr/>
      <dgm:t>
        <a:bodyPr/>
        <a:lstStyle/>
        <a:p>
          <a:r>
            <a:rPr lang="fi-FI" dirty="0" err="1" smtClean="0"/>
            <a:t>Literacy</a:t>
          </a:r>
          <a:r>
            <a:rPr lang="fi-FI" dirty="0" smtClean="0"/>
            <a:t> (kirjoitettujen tekstien ymmärtäminen ja käyttäminen tavoitteiden saavuttamiseksi)</a:t>
          </a:r>
          <a:endParaRPr lang="fi-FI" dirty="0"/>
        </a:p>
      </dgm:t>
    </dgm:pt>
    <dgm:pt modelId="{4EB7D581-AFEC-4C46-A2D9-F31A63D4358F}" type="parTrans" cxnId="{A0CCD601-2675-425F-A1A5-79865B3535BA}">
      <dgm:prSet/>
      <dgm:spPr/>
      <dgm:t>
        <a:bodyPr/>
        <a:lstStyle/>
        <a:p>
          <a:endParaRPr lang="fi-FI"/>
        </a:p>
      </dgm:t>
    </dgm:pt>
    <dgm:pt modelId="{EE29AE26-2618-403B-9D37-5145C011A601}" type="sibTrans" cxnId="{A0CCD601-2675-425F-A1A5-79865B3535BA}">
      <dgm:prSet/>
      <dgm:spPr/>
      <dgm:t>
        <a:bodyPr/>
        <a:lstStyle/>
        <a:p>
          <a:endParaRPr lang="fi-FI"/>
        </a:p>
      </dgm:t>
    </dgm:pt>
    <dgm:pt modelId="{C2D9CDB5-1506-4DBD-B38D-6A49C3F24C2E}">
      <dgm:prSet phldrT="[Text]"/>
      <dgm:spPr/>
      <dgm:t>
        <a:bodyPr/>
        <a:lstStyle/>
        <a:p>
          <a:r>
            <a:rPr lang="fi-FI" dirty="0" err="1" smtClean="0"/>
            <a:t>Numeracy</a:t>
          </a:r>
          <a:r>
            <a:rPr lang="fi-FI" dirty="0" smtClean="0"/>
            <a:t> (kyky hankkia, käyttää, tulkita matemaattista tietoa)</a:t>
          </a:r>
          <a:endParaRPr lang="fi-FI" dirty="0"/>
        </a:p>
      </dgm:t>
    </dgm:pt>
    <dgm:pt modelId="{EB893496-9074-42D5-B768-B84EC7C2FF2A}" type="parTrans" cxnId="{2FB6618F-DF9E-4317-B8D9-074C23ECC586}">
      <dgm:prSet/>
      <dgm:spPr/>
      <dgm:t>
        <a:bodyPr/>
        <a:lstStyle/>
        <a:p>
          <a:endParaRPr lang="fi-FI"/>
        </a:p>
      </dgm:t>
    </dgm:pt>
    <dgm:pt modelId="{0507A0F2-45CC-4FDE-8FF1-8C18730A350F}" type="sibTrans" cxnId="{2FB6618F-DF9E-4317-B8D9-074C23ECC586}">
      <dgm:prSet/>
      <dgm:spPr/>
      <dgm:t>
        <a:bodyPr/>
        <a:lstStyle/>
        <a:p>
          <a:endParaRPr lang="fi-FI"/>
        </a:p>
      </dgm:t>
    </dgm:pt>
    <dgm:pt modelId="{00AE455C-2D4A-41F8-A00B-C97DC3DD1F98}">
      <dgm:prSet phldrT="[Text]"/>
      <dgm:spPr/>
      <dgm:t>
        <a:bodyPr/>
        <a:lstStyle/>
        <a:p>
          <a:r>
            <a:rPr lang="fi-FI" dirty="0" err="1" smtClean="0"/>
            <a:t>Problem</a:t>
          </a:r>
          <a:r>
            <a:rPr lang="fi-FI" dirty="0" smtClean="0"/>
            <a:t> </a:t>
          </a:r>
          <a:r>
            <a:rPr lang="fi-FI" dirty="0" err="1" smtClean="0"/>
            <a:t>solving</a:t>
          </a:r>
          <a:r>
            <a:rPr lang="fi-FI" dirty="0" smtClean="0"/>
            <a:t> in </a:t>
          </a:r>
          <a:r>
            <a:rPr lang="fi-FI" dirty="0" err="1" smtClean="0"/>
            <a:t>technology-rich</a:t>
          </a:r>
          <a:r>
            <a:rPr lang="fi-FI" dirty="0" smtClean="0"/>
            <a:t> </a:t>
          </a:r>
          <a:r>
            <a:rPr lang="fi-FI" dirty="0" err="1" smtClean="0"/>
            <a:t>environments</a:t>
          </a:r>
          <a:r>
            <a:rPr lang="fi-FI" dirty="0" smtClean="0"/>
            <a:t> (kyky ratkaista tilanteita tietotekniikkaa hyödyntämällä)</a:t>
          </a:r>
          <a:endParaRPr lang="fi-FI" dirty="0"/>
        </a:p>
      </dgm:t>
    </dgm:pt>
    <dgm:pt modelId="{DEEDA764-A694-402A-B2F9-7B5A6F31B219}" type="parTrans" cxnId="{3BEC3F87-F613-44E1-9654-16051422E2B4}">
      <dgm:prSet/>
      <dgm:spPr/>
      <dgm:t>
        <a:bodyPr/>
        <a:lstStyle/>
        <a:p>
          <a:endParaRPr lang="fi-FI"/>
        </a:p>
      </dgm:t>
    </dgm:pt>
    <dgm:pt modelId="{B66E2B0C-3974-43F2-A876-CC2C2DACFC72}" type="sibTrans" cxnId="{3BEC3F87-F613-44E1-9654-16051422E2B4}">
      <dgm:prSet/>
      <dgm:spPr/>
      <dgm:t>
        <a:bodyPr/>
        <a:lstStyle/>
        <a:p>
          <a:endParaRPr lang="fi-FI"/>
        </a:p>
      </dgm:t>
    </dgm:pt>
    <dgm:pt modelId="{602C2BA5-79BE-42FE-BE7F-45C56752AA60}" type="pres">
      <dgm:prSet presAssocID="{4A4E9769-67CC-4615-80F5-17DF2B9099C0}" presName="linearFlow" presStyleCnt="0">
        <dgm:presLayoutVars>
          <dgm:dir/>
          <dgm:resizeHandles val="exact"/>
        </dgm:presLayoutVars>
      </dgm:prSet>
      <dgm:spPr/>
    </dgm:pt>
    <dgm:pt modelId="{1AEDF496-BD84-4B6F-A918-177BDDC50012}" type="pres">
      <dgm:prSet presAssocID="{85E29EEF-007E-4FCE-B8FE-59ACBA8F8189}" presName="composite" presStyleCnt="0"/>
      <dgm:spPr/>
    </dgm:pt>
    <dgm:pt modelId="{570B1FC1-DF4D-4134-B08A-671BEC9F3BE7}" type="pres">
      <dgm:prSet presAssocID="{85E29EEF-007E-4FCE-B8FE-59ACBA8F8189}" presName="imgShp" presStyleLbl="fgImgPlace1" presStyleIdx="0" presStyleCnt="3" custLinFactNeighborX="-4809" custLinFactNeighborY="31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6806ADE-4F9C-4700-9756-F1782F334C3E}" type="pres">
      <dgm:prSet presAssocID="{85E29EEF-007E-4FCE-B8FE-59ACBA8F818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212B3CE-1D62-41FB-BB6D-1FA8CB1483C2}" type="pres">
      <dgm:prSet presAssocID="{EE29AE26-2618-403B-9D37-5145C011A601}" presName="spacing" presStyleCnt="0"/>
      <dgm:spPr/>
    </dgm:pt>
    <dgm:pt modelId="{6E757576-D015-4155-AF30-36BE8FC9F94E}" type="pres">
      <dgm:prSet presAssocID="{C2D9CDB5-1506-4DBD-B38D-6A49C3F24C2E}" presName="composite" presStyleCnt="0"/>
      <dgm:spPr/>
    </dgm:pt>
    <dgm:pt modelId="{D7CE6B99-FB70-4699-AD16-FE6E9C38BFCF}" type="pres">
      <dgm:prSet presAssocID="{C2D9CDB5-1506-4DBD-B38D-6A49C3F24C2E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CD129F29-4220-4F1A-86C3-79FE7642FFAA}" type="pres">
      <dgm:prSet presAssocID="{C2D9CDB5-1506-4DBD-B38D-6A49C3F24C2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1A3489F2-5992-4194-B6E6-9618CC6A7DEE}" type="pres">
      <dgm:prSet presAssocID="{0507A0F2-45CC-4FDE-8FF1-8C18730A350F}" presName="spacing" presStyleCnt="0"/>
      <dgm:spPr/>
    </dgm:pt>
    <dgm:pt modelId="{7CC916A6-DDBC-4335-B06E-F12B2E39F1D0}" type="pres">
      <dgm:prSet presAssocID="{00AE455C-2D4A-41F8-A00B-C97DC3DD1F98}" presName="composite" presStyleCnt="0"/>
      <dgm:spPr/>
    </dgm:pt>
    <dgm:pt modelId="{DFDF26C0-9436-4425-9DE1-209E857EDBF8}" type="pres">
      <dgm:prSet presAssocID="{00AE455C-2D4A-41F8-A00B-C97DC3DD1F98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EDE8E50F-6705-4875-8C70-DEEB4BF25F13}" type="pres">
      <dgm:prSet presAssocID="{00AE455C-2D4A-41F8-A00B-C97DC3DD1F9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2FB6618F-DF9E-4317-B8D9-074C23ECC586}" srcId="{4A4E9769-67CC-4615-80F5-17DF2B9099C0}" destId="{C2D9CDB5-1506-4DBD-B38D-6A49C3F24C2E}" srcOrd="1" destOrd="0" parTransId="{EB893496-9074-42D5-B768-B84EC7C2FF2A}" sibTransId="{0507A0F2-45CC-4FDE-8FF1-8C18730A350F}"/>
    <dgm:cxn modelId="{41431278-EE3D-445B-9ED7-CB7E97BCE768}" type="presOf" srcId="{4A4E9769-67CC-4615-80F5-17DF2B9099C0}" destId="{602C2BA5-79BE-42FE-BE7F-45C56752AA60}" srcOrd="0" destOrd="0" presId="urn:microsoft.com/office/officeart/2005/8/layout/vList3"/>
    <dgm:cxn modelId="{3BEC3F87-F613-44E1-9654-16051422E2B4}" srcId="{4A4E9769-67CC-4615-80F5-17DF2B9099C0}" destId="{00AE455C-2D4A-41F8-A00B-C97DC3DD1F98}" srcOrd="2" destOrd="0" parTransId="{DEEDA764-A694-402A-B2F9-7B5A6F31B219}" sibTransId="{B66E2B0C-3974-43F2-A876-CC2C2DACFC72}"/>
    <dgm:cxn modelId="{A0CCD601-2675-425F-A1A5-79865B3535BA}" srcId="{4A4E9769-67CC-4615-80F5-17DF2B9099C0}" destId="{85E29EEF-007E-4FCE-B8FE-59ACBA8F8189}" srcOrd="0" destOrd="0" parTransId="{4EB7D581-AFEC-4C46-A2D9-F31A63D4358F}" sibTransId="{EE29AE26-2618-403B-9D37-5145C011A601}"/>
    <dgm:cxn modelId="{8CE06A17-C108-4491-ADAC-84D756D5297D}" type="presOf" srcId="{C2D9CDB5-1506-4DBD-B38D-6A49C3F24C2E}" destId="{CD129F29-4220-4F1A-86C3-79FE7642FFAA}" srcOrd="0" destOrd="0" presId="urn:microsoft.com/office/officeart/2005/8/layout/vList3"/>
    <dgm:cxn modelId="{DA28E756-28F5-4C43-918D-A3FD9BE26AD6}" type="presOf" srcId="{00AE455C-2D4A-41F8-A00B-C97DC3DD1F98}" destId="{EDE8E50F-6705-4875-8C70-DEEB4BF25F13}" srcOrd="0" destOrd="0" presId="urn:microsoft.com/office/officeart/2005/8/layout/vList3"/>
    <dgm:cxn modelId="{141EAE18-197A-4DB2-BF93-10D0041E47A9}" type="presOf" srcId="{85E29EEF-007E-4FCE-B8FE-59ACBA8F8189}" destId="{46806ADE-4F9C-4700-9756-F1782F334C3E}" srcOrd="0" destOrd="0" presId="urn:microsoft.com/office/officeart/2005/8/layout/vList3"/>
    <dgm:cxn modelId="{08EEB671-DCAF-4492-9828-EB2CD1C5DEA4}" type="presParOf" srcId="{602C2BA5-79BE-42FE-BE7F-45C56752AA60}" destId="{1AEDF496-BD84-4B6F-A918-177BDDC50012}" srcOrd="0" destOrd="0" presId="urn:microsoft.com/office/officeart/2005/8/layout/vList3"/>
    <dgm:cxn modelId="{5189491A-B3B4-42E3-902F-2208A958121D}" type="presParOf" srcId="{1AEDF496-BD84-4B6F-A918-177BDDC50012}" destId="{570B1FC1-DF4D-4134-B08A-671BEC9F3BE7}" srcOrd="0" destOrd="0" presId="urn:microsoft.com/office/officeart/2005/8/layout/vList3"/>
    <dgm:cxn modelId="{FE79E75A-DAD7-4E69-BD29-BE866CAE9C2D}" type="presParOf" srcId="{1AEDF496-BD84-4B6F-A918-177BDDC50012}" destId="{46806ADE-4F9C-4700-9756-F1782F334C3E}" srcOrd="1" destOrd="0" presId="urn:microsoft.com/office/officeart/2005/8/layout/vList3"/>
    <dgm:cxn modelId="{BFF8D83F-6E2D-4788-A62D-3860681C837F}" type="presParOf" srcId="{602C2BA5-79BE-42FE-BE7F-45C56752AA60}" destId="{A212B3CE-1D62-41FB-BB6D-1FA8CB1483C2}" srcOrd="1" destOrd="0" presId="urn:microsoft.com/office/officeart/2005/8/layout/vList3"/>
    <dgm:cxn modelId="{9628309A-98B2-4867-8F22-1AC09990D87A}" type="presParOf" srcId="{602C2BA5-79BE-42FE-BE7F-45C56752AA60}" destId="{6E757576-D015-4155-AF30-36BE8FC9F94E}" srcOrd="2" destOrd="0" presId="urn:microsoft.com/office/officeart/2005/8/layout/vList3"/>
    <dgm:cxn modelId="{2BEBD722-F2D4-42A4-9C8E-109E18C22C0E}" type="presParOf" srcId="{6E757576-D015-4155-AF30-36BE8FC9F94E}" destId="{D7CE6B99-FB70-4699-AD16-FE6E9C38BFCF}" srcOrd="0" destOrd="0" presId="urn:microsoft.com/office/officeart/2005/8/layout/vList3"/>
    <dgm:cxn modelId="{322EFFAF-B7D0-4BC7-B2E5-6232CB98923D}" type="presParOf" srcId="{6E757576-D015-4155-AF30-36BE8FC9F94E}" destId="{CD129F29-4220-4F1A-86C3-79FE7642FFAA}" srcOrd="1" destOrd="0" presId="urn:microsoft.com/office/officeart/2005/8/layout/vList3"/>
    <dgm:cxn modelId="{3EAB7277-346E-4326-AD30-500C8F7E70CB}" type="presParOf" srcId="{602C2BA5-79BE-42FE-BE7F-45C56752AA60}" destId="{1A3489F2-5992-4194-B6E6-9618CC6A7DEE}" srcOrd="3" destOrd="0" presId="urn:microsoft.com/office/officeart/2005/8/layout/vList3"/>
    <dgm:cxn modelId="{B7FF27E3-6EE3-493A-A498-09D40ED823F1}" type="presParOf" srcId="{602C2BA5-79BE-42FE-BE7F-45C56752AA60}" destId="{7CC916A6-DDBC-4335-B06E-F12B2E39F1D0}" srcOrd="4" destOrd="0" presId="urn:microsoft.com/office/officeart/2005/8/layout/vList3"/>
    <dgm:cxn modelId="{C18660F6-271B-411E-BA94-A0682FF96CAB}" type="presParOf" srcId="{7CC916A6-DDBC-4335-B06E-F12B2E39F1D0}" destId="{DFDF26C0-9436-4425-9DE1-209E857EDBF8}" srcOrd="0" destOrd="0" presId="urn:microsoft.com/office/officeart/2005/8/layout/vList3"/>
    <dgm:cxn modelId="{448B96C4-239F-4A72-B293-88130B3DA3AC}" type="presParOf" srcId="{7CC916A6-DDBC-4335-B06E-F12B2E39F1D0}" destId="{EDE8E50F-6705-4875-8C70-DEEB4BF25F1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6ADE-4F9C-4700-9756-F1782F334C3E}">
      <dsp:nvSpPr>
        <dsp:cNvPr id="0" name=""/>
        <dsp:cNvSpPr/>
      </dsp:nvSpPr>
      <dsp:spPr>
        <a:xfrm rot="10800000">
          <a:off x="1638377" y="1287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600" kern="1200" dirty="0" smtClean="0"/>
            <a:t>Lukutaito</a:t>
          </a:r>
          <a:endParaRPr lang="fi-FI" sz="2600" kern="1200" dirty="0"/>
        </a:p>
      </dsp:txBody>
      <dsp:txXfrm rot="10800000">
        <a:off x="1925950" y="1287"/>
        <a:ext cx="5075319" cy="1150293"/>
      </dsp:txXfrm>
    </dsp:sp>
    <dsp:sp modelId="{570B1FC1-DF4D-4134-B08A-671BEC9F3BE7}">
      <dsp:nvSpPr>
        <dsp:cNvPr id="0" name=""/>
        <dsp:cNvSpPr/>
      </dsp:nvSpPr>
      <dsp:spPr>
        <a:xfrm>
          <a:off x="1007912" y="37579"/>
          <a:ext cx="1150293" cy="115029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29F29-4220-4F1A-86C3-79FE7642FFAA}">
      <dsp:nvSpPr>
        <dsp:cNvPr id="0" name=""/>
        <dsp:cNvSpPr/>
      </dsp:nvSpPr>
      <dsp:spPr>
        <a:xfrm rot="10800000">
          <a:off x="1638377" y="1494953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600" kern="1200" dirty="0" smtClean="0"/>
            <a:t>Numerotaito</a:t>
          </a:r>
          <a:endParaRPr lang="fi-FI" sz="2600" kern="1200" dirty="0"/>
        </a:p>
      </dsp:txBody>
      <dsp:txXfrm rot="10800000">
        <a:off x="1925950" y="1494953"/>
        <a:ext cx="5075319" cy="1150293"/>
      </dsp:txXfrm>
    </dsp:sp>
    <dsp:sp modelId="{D7CE6B99-FB70-4699-AD16-FE6E9C38BFCF}">
      <dsp:nvSpPr>
        <dsp:cNvPr id="0" name=""/>
        <dsp:cNvSpPr/>
      </dsp:nvSpPr>
      <dsp:spPr>
        <a:xfrm>
          <a:off x="1063230" y="1494953"/>
          <a:ext cx="1150293" cy="115029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E8E50F-6705-4875-8C70-DEEB4BF25F13}">
      <dsp:nvSpPr>
        <dsp:cNvPr id="0" name=""/>
        <dsp:cNvSpPr/>
      </dsp:nvSpPr>
      <dsp:spPr>
        <a:xfrm rot="10800000">
          <a:off x="1638377" y="2988618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600" kern="1200" dirty="0" smtClean="0"/>
            <a:t>Tietotekniikkaa soveltava ongelmanratkaisutaito</a:t>
          </a:r>
          <a:endParaRPr lang="fi-FI" sz="2600" kern="1200" dirty="0"/>
        </a:p>
      </dsp:txBody>
      <dsp:txXfrm rot="10800000">
        <a:off x="1925950" y="2988618"/>
        <a:ext cx="5075319" cy="1150293"/>
      </dsp:txXfrm>
    </dsp:sp>
    <dsp:sp modelId="{DFDF26C0-9436-4425-9DE1-209E857EDBF8}">
      <dsp:nvSpPr>
        <dsp:cNvPr id="0" name=""/>
        <dsp:cNvSpPr/>
      </dsp:nvSpPr>
      <dsp:spPr>
        <a:xfrm>
          <a:off x="1063230" y="2988618"/>
          <a:ext cx="1150293" cy="115029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06ADE-4F9C-4700-9756-F1782F334C3E}">
      <dsp:nvSpPr>
        <dsp:cNvPr id="0" name=""/>
        <dsp:cNvSpPr/>
      </dsp:nvSpPr>
      <dsp:spPr>
        <a:xfrm rot="10800000">
          <a:off x="1638377" y="1287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 smtClean="0"/>
            <a:t>Literacy</a:t>
          </a:r>
          <a:r>
            <a:rPr lang="fi-FI" sz="2000" kern="1200" dirty="0" smtClean="0"/>
            <a:t> (kirjoitettujen tekstien ymmärtäminen ja käyttäminen tavoitteiden saavuttamiseksi)</a:t>
          </a:r>
          <a:endParaRPr lang="fi-FI" sz="2000" kern="1200" dirty="0"/>
        </a:p>
      </dsp:txBody>
      <dsp:txXfrm rot="10800000">
        <a:off x="1925950" y="1287"/>
        <a:ext cx="5075319" cy="1150293"/>
      </dsp:txXfrm>
    </dsp:sp>
    <dsp:sp modelId="{570B1FC1-DF4D-4134-B08A-671BEC9F3BE7}">
      <dsp:nvSpPr>
        <dsp:cNvPr id="0" name=""/>
        <dsp:cNvSpPr/>
      </dsp:nvSpPr>
      <dsp:spPr>
        <a:xfrm>
          <a:off x="1007912" y="37579"/>
          <a:ext cx="1150293" cy="115029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29F29-4220-4F1A-86C3-79FE7642FFAA}">
      <dsp:nvSpPr>
        <dsp:cNvPr id="0" name=""/>
        <dsp:cNvSpPr/>
      </dsp:nvSpPr>
      <dsp:spPr>
        <a:xfrm rot="10800000">
          <a:off x="1638377" y="1494953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 smtClean="0"/>
            <a:t>Numeracy</a:t>
          </a:r>
          <a:r>
            <a:rPr lang="fi-FI" sz="2000" kern="1200" dirty="0" smtClean="0"/>
            <a:t> (kyky hankkia, käyttää, tulkita matemaattista tietoa)</a:t>
          </a:r>
          <a:endParaRPr lang="fi-FI" sz="2000" kern="1200" dirty="0"/>
        </a:p>
      </dsp:txBody>
      <dsp:txXfrm rot="10800000">
        <a:off x="1925950" y="1494953"/>
        <a:ext cx="5075319" cy="1150293"/>
      </dsp:txXfrm>
    </dsp:sp>
    <dsp:sp modelId="{D7CE6B99-FB70-4699-AD16-FE6E9C38BFCF}">
      <dsp:nvSpPr>
        <dsp:cNvPr id="0" name=""/>
        <dsp:cNvSpPr/>
      </dsp:nvSpPr>
      <dsp:spPr>
        <a:xfrm>
          <a:off x="1063230" y="1494953"/>
          <a:ext cx="1150293" cy="115029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E8E50F-6705-4875-8C70-DEEB4BF25F13}">
      <dsp:nvSpPr>
        <dsp:cNvPr id="0" name=""/>
        <dsp:cNvSpPr/>
      </dsp:nvSpPr>
      <dsp:spPr>
        <a:xfrm rot="10800000">
          <a:off x="1638377" y="2988618"/>
          <a:ext cx="5362892" cy="1150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24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 smtClean="0"/>
            <a:t>Problem</a:t>
          </a:r>
          <a:r>
            <a:rPr lang="fi-FI" sz="2000" kern="1200" dirty="0" smtClean="0"/>
            <a:t> </a:t>
          </a:r>
          <a:r>
            <a:rPr lang="fi-FI" sz="2000" kern="1200" dirty="0" err="1" smtClean="0"/>
            <a:t>solving</a:t>
          </a:r>
          <a:r>
            <a:rPr lang="fi-FI" sz="2000" kern="1200" dirty="0" smtClean="0"/>
            <a:t> in </a:t>
          </a:r>
          <a:r>
            <a:rPr lang="fi-FI" sz="2000" kern="1200" dirty="0" err="1" smtClean="0"/>
            <a:t>technology-rich</a:t>
          </a:r>
          <a:r>
            <a:rPr lang="fi-FI" sz="2000" kern="1200" dirty="0" smtClean="0"/>
            <a:t> </a:t>
          </a:r>
          <a:r>
            <a:rPr lang="fi-FI" sz="2000" kern="1200" dirty="0" err="1" smtClean="0"/>
            <a:t>environments</a:t>
          </a:r>
          <a:r>
            <a:rPr lang="fi-FI" sz="2000" kern="1200" dirty="0" smtClean="0"/>
            <a:t> (kyky ratkaista tilanteita tietotekniikkaa hyödyntämällä)</a:t>
          </a:r>
          <a:endParaRPr lang="fi-FI" sz="2000" kern="1200" dirty="0"/>
        </a:p>
      </dsp:txBody>
      <dsp:txXfrm rot="10800000">
        <a:off x="1925950" y="2988618"/>
        <a:ext cx="5075319" cy="1150293"/>
      </dsp:txXfrm>
    </dsp:sp>
    <dsp:sp modelId="{DFDF26C0-9436-4425-9DE1-209E857EDBF8}">
      <dsp:nvSpPr>
        <dsp:cNvPr id="0" name=""/>
        <dsp:cNvSpPr/>
      </dsp:nvSpPr>
      <dsp:spPr>
        <a:xfrm>
          <a:off x="1063230" y="2988618"/>
          <a:ext cx="1150293" cy="115029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00A29-30B4-46E6-B5C7-BCAC9F261D0D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99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83064-5A3C-4ACC-8F69-485BA214F7A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1199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5569" tIns="47784" rIns="95569" bIns="4778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69" tIns="47784" rIns="95569" bIns="47784" rtlCol="0"/>
          <a:lstStyle>
            <a:lvl1pPr algn="r">
              <a:defRPr sz="1300"/>
            </a:lvl1pPr>
          </a:lstStyle>
          <a:p>
            <a:fld id="{F8162EC5-578B-4A9C-A38A-7DF582604A86}" type="datetimeFigureOut">
              <a:rPr lang="fi-FI" smtClean="0"/>
              <a:pPr/>
              <a:t>4.6.2018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9" tIns="47784" rIns="95569" bIns="47784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9" tIns="47784" rIns="95569" bIns="47784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5569" tIns="47784" rIns="95569" bIns="4778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5569" tIns="47784" rIns="95569" bIns="47784" rtlCol="0" anchor="b"/>
          <a:lstStyle>
            <a:lvl1pPr algn="r">
              <a:defRPr sz="1300"/>
            </a:lvl1pPr>
          </a:lstStyle>
          <a:p>
            <a:fld id="{F3742CD9-F350-4165-AB42-8343341773F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6317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TEM_RR_PPT-taustat_RGB_kans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1441651"/>
            <a:ext cx="7772400" cy="1470025"/>
          </a:xfrm>
        </p:spPr>
        <p:txBody>
          <a:bodyPr anchor="b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26904" y="3060000"/>
            <a:ext cx="6480000" cy="9000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852000" y="4426838"/>
            <a:ext cx="1440000" cy="252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2CA8A52F-651F-4516-9142-4B4ACF6F09FD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772000" y="4138846"/>
            <a:ext cx="3600000" cy="252000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10" name="Kuvan paikkamerkki 18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579600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sp>
        <p:nvSpPr>
          <p:cNvPr id="12" name="Kuvan paikkamerkki 18"/>
          <p:cNvSpPr>
            <a:spLocks noGrp="1"/>
          </p:cNvSpPr>
          <p:nvPr>
            <p:ph type="pic" sz="quarter" idx="13" hasCustomPrompt="1"/>
          </p:nvPr>
        </p:nvSpPr>
        <p:spPr>
          <a:xfrm>
            <a:off x="2031332" y="579499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sp>
        <p:nvSpPr>
          <p:cNvPr id="13" name="Kuvan paikkamerkki 18"/>
          <p:cNvSpPr>
            <a:spLocks noGrp="1"/>
          </p:cNvSpPr>
          <p:nvPr>
            <p:ph type="pic" sz="quarter" idx="14" hasCustomPrompt="1"/>
          </p:nvPr>
        </p:nvSpPr>
        <p:spPr>
          <a:xfrm>
            <a:off x="3697880" y="579499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pic>
        <p:nvPicPr>
          <p:cNvPr id="14" name="Kuva 8" descr="VipuvoimaaEU_2014_2020_rgb-0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  <p:pic>
        <p:nvPicPr>
          <p:cNvPr id="15" name="Picture 14" descr="EU_EAKR_ESR_FI_vertical_20mm_rgb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TEM_RR_PPT-taustat_RGB_valk_kehys_ja_tekst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1441651"/>
            <a:ext cx="7772400" cy="1470025"/>
          </a:xfrm>
        </p:spPr>
        <p:txBody>
          <a:bodyPr anchor="b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852000" y="4428000"/>
            <a:ext cx="1440000" cy="252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F019CBBC-A4BC-47CD-A380-808EB3057798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772000" y="4140000"/>
            <a:ext cx="3600000" cy="252000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12" name="Alaotsikko 2"/>
          <p:cNvSpPr>
            <a:spLocks noGrp="1"/>
          </p:cNvSpPr>
          <p:nvPr>
            <p:ph type="subTitle" idx="1"/>
          </p:nvPr>
        </p:nvSpPr>
        <p:spPr>
          <a:xfrm>
            <a:off x="1322086" y="3060000"/>
            <a:ext cx="6480000" cy="9000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9" name="Kuvan paikkamerkki 18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579600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sp>
        <p:nvSpPr>
          <p:cNvPr id="20" name="Kuvan paikkamerkki 18"/>
          <p:cNvSpPr>
            <a:spLocks noGrp="1"/>
          </p:cNvSpPr>
          <p:nvPr>
            <p:ph type="pic" sz="quarter" idx="13" hasCustomPrompt="1"/>
          </p:nvPr>
        </p:nvSpPr>
        <p:spPr>
          <a:xfrm>
            <a:off x="2031332" y="579499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sp>
        <p:nvSpPr>
          <p:cNvPr id="21" name="Kuvan paikkamerkki 18"/>
          <p:cNvSpPr>
            <a:spLocks noGrp="1"/>
          </p:cNvSpPr>
          <p:nvPr>
            <p:ph type="pic" sz="quarter" idx="14" hasCustomPrompt="1"/>
          </p:nvPr>
        </p:nvSpPr>
        <p:spPr>
          <a:xfrm>
            <a:off x="3697880" y="5794990"/>
            <a:ext cx="1440000" cy="719137"/>
          </a:xfr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logo</a:t>
            </a:r>
            <a:endParaRPr lang="fi-FI" dirty="0"/>
          </a:p>
        </p:txBody>
      </p:sp>
      <p:pic>
        <p:nvPicPr>
          <p:cNvPr id="15" name="Picture 14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7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rillinen väli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TEM_RR_PPT-taustat_RGB_valk_kehys_ja_tekst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640094" y="616414"/>
            <a:ext cx="2950096" cy="1470025"/>
          </a:xfrm>
        </p:spPr>
        <p:txBody>
          <a:bodyPr wrap="square" anchor="t" anchorCtr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066E8F-AD9D-4C7A-A0FB-D71EFF42B79B}" type="datetime1">
              <a:rPr lang="fi-FI" smtClean="0"/>
              <a:t>4.6.2018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2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kuvadia: tumma kuv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TEM_RR_PPT-taustat_RGB_valk_kehys_ja_tekst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640094" y="616414"/>
            <a:ext cx="2950096" cy="1470025"/>
          </a:xfrm>
        </p:spPr>
        <p:txBody>
          <a:bodyPr wrap="square" anchor="t" anchorCtr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91C0E2-8C0E-4B72-853C-53D4E5445CE9}" type="datetime1">
              <a:rPr lang="fi-FI" smtClean="0"/>
              <a:t>4.6.2018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Etunimi Sukunimi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2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B_kuvadia: vaalea kuv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TEM_RR_PPT-taustat_RGB_valk_kehys_tumma_tekst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640094" y="616414"/>
            <a:ext cx="2950096" cy="1470025"/>
          </a:xfrm>
        </p:spPr>
        <p:txBody>
          <a:bodyPr wrap="square" anchor="t" anchorCtr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49CC0BB-9852-40B7-9FA7-55D2AB7EE75C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2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ekstidia: yksipalstain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TEM_RR_PPT-taustat_RGB_harmaa_kehys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0000" y="1584000"/>
            <a:ext cx="8064000" cy="414000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wrap="none"/>
          <a:lstStyle/>
          <a:p>
            <a:fld id="{04A88B97-B0D4-4D3F-8994-41EE5C91CF19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wrap="none" rIns="0"/>
          <a:lstStyle/>
          <a:p>
            <a:r>
              <a:rPr lang="fi-FI" smtClean="0"/>
              <a:t>Etunimi Sukunimi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wrap="none" rIns="0"/>
          <a:lstStyle>
            <a:lvl1pPr algn="l">
              <a:defRPr/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2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Tekstidia: kaksipalstain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TEM_RR_PPT-taustat_RGB_harmaa_kehys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40000" y="1584000"/>
            <a:ext cx="3924000" cy="450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584000"/>
            <a:ext cx="3960000" cy="450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1CC-E15F-4FD2-82A2-54AF9D0D2499}" type="datetime1">
              <a:rPr lang="fi-FI" smtClean="0"/>
              <a:t>4.6.2018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3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kstidia: yksip. väliotsikol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TEM_RR_PPT-taustat_RGB_harmaa_kehys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40000" y="1584000"/>
            <a:ext cx="8064448" cy="360000"/>
          </a:xfrm>
        </p:spPr>
        <p:txBody>
          <a:bodyPr wrap="square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8064448" cy="360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8E19-23BE-4836-8ADA-04F52CC4295F}" type="datetime1">
              <a:rPr lang="fi-FI" smtClean="0"/>
              <a:t>4.6.2018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Etunimi Sukunimi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3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ekstidia: vain otsikk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TEM_RR_PPT-taustat_RGB_harmaa_kehys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241E6-1BBD-44E1-A1DB-8967847436C1}" type="datetime1">
              <a:rPr lang="fi-FI" smtClean="0"/>
              <a:t>4.6.2018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Etunimi Sukunimi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1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Tekstidia: tyhj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TEM_RR_PPT-taustat_RGB_harmaa_kehys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8B58-8703-4847-8FFE-E33AC51FDC44}" type="datetime1">
              <a:rPr lang="fi-FI" smtClean="0"/>
              <a:t>4.6.2018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 descr="EU_EAKR_ESR_FI_vertical_20mm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05415" y="5580000"/>
            <a:ext cx="1076411" cy="1112900"/>
          </a:xfrm>
          <a:prstGeom prst="rect">
            <a:avLst/>
          </a:prstGeom>
        </p:spPr>
      </p:pic>
      <p:pic>
        <p:nvPicPr>
          <p:cNvPr id="10" name="Kuva 8" descr="VipuvoimaaEU_2014_2020_rgb-0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72800" y="5842800"/>
            <a:ext cx="1220690" cy="86409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40000" y="612000"/>
            <a:ext cx="806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40000" y="1584000"/>
            <a:ext cx="8064000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2666284" y="6309320"/>
            <a:ext cx="108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57EB02C-A167-4180-B25B-85CD0AB4B0BD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654030" y="6309320"/>
            <a:ext cx="1980000" cy="36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 dirty="0" smtClean="0"/>
              <a:t>Etunimi Sukunimi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89137" y="6309320"/>
            <a:ext cx="432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6" r:id="rId2"/>
    <p:sldLayoutId id="2147483659" r:id="rId3"/>
    <p:sldLayoutId id="2147483665" r:id="rId4"/>
    <p:sldLayoutId id="2147483667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meter.com/" TargetMode="External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rustaitotesti.fi/" TargetMode="External"/><Relationship Id="rId2" Type="http://schemas.openxmlformats.org/officeDocument/2006/relationships/hyperlink" Target="mailto:maarit.makinen@uta.f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347864" y="620688"/>
            <a:ext cx="5242326" cy="2026304"/>
          </a:xfrm>
        </p:spPr>
        <p:txBody>
          <a:bodyPr/>
          <a:lstStyle/>
          <a:p>
            <a:pPr algn="l"/>
            <a:r>
              <a:rPr lang="fi-FI" sz="3200" dirty="0" smtClean="0"/>
              <a:t/>
            </a:r>
            <a:br>
              <a:rPr lang="fi-FI" sz="3200" dirty="0" smtClean="0"/>
            </a:br>
            <a:r>
              <a:rPr lang="fi-FI" sz="3200" dirty="0" smtClean="0"/>
              <a:t>Puhetta perustaidoista –perustaitoja käsittelevät diskurssit</a:t>
            </a:r>
            <a:br>
              <a:rPr lang="fi-FI" sz="3200" dirty="0" smtClean="0"/>
            </a:br>
            <a:r>
              <a:rPr lang="fi-FI" sz="3200" dirty="0" smtClean="0"/>
              <a:t/>
            </a:r>
            <a:br>
              <a:rPr lang="fi-FI" sz="3200" dirty="0" smtClean="0"/>
            </a:b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 smtClean="0"/>
              <a:t/>
            </a:r>
            <a:br>
              <a:rPr lang="fi-FI" sz="3200" dirty="0" smtClean="0"/>
            </a:br>
            <a:r>
              <a:rPr lang="fi-FI" sz="3200" dirty="0" smtClean="0"/>
              <a:t/>
            </a:r>
            <a:br>
              <a:rPr lang="fi-FI" sz="3200" dirty="0" smtClean="0"/>
            </a:br>
            <a:endParaRPr lang="fi-FI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472431" y="4149080"/>
            <a:ext cx="29931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Maarit Mäkinen</a:t>
            </a:r>
          </a:p>
          <a:p>
            <a:r>
              <a:rPr lang="fi-FI" dirty="0" smtClean="0"/>
              <a:t>Tampereen yliopisto/COMS</a:t>
            </a:r>
          </a:p>
          <a:p>
            <a:r>
              <a:rPr lang="fi-FI" dirty="0" smtClean="0"/>
              <a:t>TAIKOJA-hanke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96690"/>
            <a:ext cx="2304256" cy="8094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46992"/>
            <a:ext cx="2956884" cy="24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Mitä ovat perustaidot?</a:t>
            </a:r>
            <a:endParaRPr lang="fi-FI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719173"/>
              </p:ext>
            </p:extLst>
          </p:nvPr>
        </p:nvGraphicFramePr>
        <p:xfrm>
          <a:off x="539750" y="1584325"/>
          <a:ext cx="8064500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71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Tutkimuskysymykset</a:t>
            </a:r>
            <a:endParaRPr lang="fi-FI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54" y="3429001"/>
            <a:ext cx="2313257" cy="1944216"/>
          </a:xfrm>
        </p:spPr>
      </p:pic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2869638" y="1179001"/>
            <a:ext cx="5548368" cy="4500000"/>
          </a:xfrm>
        </p:spPr>
        <p:txBody>
          <a:bodyPr/>
          <a:lstStyle/>
          <a:p>
            <a:r>
              <a:rPr lang="fi-FI" sz="2000" dirty="0"/>
              <a:t>Onko PIAAC-tutkimuksessa tarjottu määritelmä riittävä suomalaisen koulutuspolitiikan ohjaajaksi?</a:t>
            </a:r>
          </a:p>
          <a:p>
            <a:r>
              <a:rPr lang="fi-FI" sz="2000" dirty="0"/>
              <a:t>Miten aikuisten tarvitsemat perustaidot määritellään eri näkökulmista?</a:t>
            </a:r>
          </a:p>
          <a:p>
            <a:r>
              <a:rPr lang="fi-FI" sz="2000" dirty="0"/>
              <a:t>Siirtyykö ymmärrys diskurssin ylätasoilta alemmille?</a:t>
            </a:r>
          </a:p>
          <a:p>
            <a:r>
              <a:rPr lang="fi-FI" sz="2000" dirty="0"/>
              <a:t>Tavoitteena lisätä taitopuheen moniäänisyyttä</a:t>
            </a:r>
          </a:p>
          <a:p>
            <a:r>
              <a:rPr lang="fi-FI" sz="2000" dirty="0"/>
              <a:t>Tavoitteena käsitellä perustaitoja eri diskurssien kautta ja siten laajentaa ymmärrystä perustaidoista</a:t>
            </a:r>
          </a:p>
          <a:p>
            <a:r>
              <a:rPr lang="fi-FI" sz="2000" dirty="0"/>
              <a:t>Tavoitteena myös nostaa esiin paikallinen ja kohderyhmien käsitys perustaidoista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98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Aineisto ja menetelmät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PIAAC-aikuistutkimuksen raportit ja maakohtaiset suositukset (2013-2015)</a:t>
            </a:r>
          </a:p>
          <a:p>
            <a:r>
              <a:rPr lang="fi-FI" dirty="0" smtClean="0"/>
              <a:t>Taito-ohjelman (2014-2020) dokumentit</a:t>
            </a:r>
          </a:p>
          <a:p>
            <a:r>
              <a:rPr lang="fi-FI" dirty="0" smtClean="0"/>
              <a:t>Taito-ohjelmaan kuuluvien hanketoimijoiden haastattelut (7)</a:t>
            </a:r>
          </a:p>
          <a:p>
            <a:r>
              <a:rPr lang="fi-FI" dirty="0" smtClean="0"/>
              <a:t>Hanketoimijoiden kohderyhmien haastattelut (9)</a:t>
            </a:r>
          </a:p>
          <a:p>
            <a:r>
              <a:rPr lang="fi-FI" dirty="0" smtClean="0"/>
              <a:t>Diskurssianalyysi aineiston eri tasoilla (makrosta mikroon)</a:t>
            </a:r>
          </a:p>
          <a:p>
            <a:r>
              <a:rPr lang="fi-FI" dirty="0" smtClean="0"/>
              <a:t>Analyysin apuna kehysteoria (esim. </a:t>
            </a:r>
            <a:r>
              <a:rPr lang="fi-FI" dirty="0" err="1" smtClean="0"/>
              <a:t>Entman</a:t>
            </a:r>
            <a:r>
              <a:rPr lang="fi-FI" dirty="0" smtClean="0"/>
              <a:t>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5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Aikuisten </a:t>
            </a:r>
            <a:r>
              <a:rPr lang="fi-FI" dirty="0" smtClean="0"/>
              <a:t>perustaidot </a:t>
            </a:r>
            <a:r>
              <a:rPr lang="fi-FI" dirty="0"/>
              <a:t>PIAAC-tutkimuksen </a:t>
            </a:r>
            <a:r>
              <a:rPr lang="fi-FI" dirty="0" smtClean="0"/>
              <a:t>mukaan</a:t>
            </a:r>
            <a:br>
              <a:rPr lang="fi-FI" dirty="0" smtClean="0"/>
            </a:br>
            <a:r>
              <a:rPr lang="fi-FI" sz="1800" i="1" dirty="0" err="1">
                <a:solidFill>
                  <a:srgbClr val="5F378C"/>
                </a:solidFill>
              </a:rPr>
              <a:t>the</a:t>
            </a:r>
            <a:r>
              <a:rPr lang="fi-FI" sz="1800" i="1" dirty="0">
                <a:solidFill>
                  <a:srgbClr val="5F378C"/>
                </a:solidFill>
              </a:rPr>
              <a:t> </a:t>
            </a:r>
            <a:r>
              <a:rPr lang="fi-FI" sz="1800" i="1" dirty="0" err="1">
                <a:solidFill>
                  <a:srgbClr val="5F378C"/>
                </a:solidFill>
              </a:rPr>
              <a:t>program</a:t>
            </a:r>
            <a:r>
              <a:rPr lang="fi-FI" sz="1800" i="1" dirty="0">
                <a:solidFill>
                  <a:srgbClr val="5F378C"/>
                </a:solidFill>
              </a:rPr>
              <a:t> for </a:t>
            </a:r>
            <a:r>
              <a:rPr lang="fi-FI" sz="1800" i="1" dirty="0" err="1">
                <a:solidFill>
                  <a:srgbClr val="5F378C"/>
                </a:solidFill>
              </a:rPr>
              <a:t>the</a:t>
            </a:r>
            <a:r>
              <a:rPr lang="fi-FI" sz="1800" i="1" dirty="0">
                <a:solidFill>
                  <a:srgbClr val="5F378C"/>
                </a:solidFill>
              </a:rPr>
              <a:t> International </a:t>
            </a:r>
            <a:r>
              <a:rPr lang="fi-FI" sz="1800" i="1" dirty="0" err="1">
                <a:solidFill>
                  <a:srgbClr val="5F378C"/>
                </a:solidFill>
              </a:rPr>
              <a:t>Assessment</a:t>
            </a:r>
            <a:r>
              <a:rPr lang="fi-FI" sz="1800" i="1" dirty="0">
                <a:solidFill>
                  <a:srgbClr val="5F378C"/>
                </a:solidFill>
              </a:rPr>
              <a:t> of </a:t>
            </a:r>
            <a:r>
              <a:rPr lang="fi-FI" sz="1800" i="1" dirty="0" err="1">
                <a:solidFill>
                  <a:srgbClr val="5F378C"/>
                </a:solidFill>
              </a:rPr>
              <a:t>Adult</a:t>
            </a:r>
            <a:r>
              <a:rPr lang="fi-FI" sz="1800" i="1" dirty="0">
                <a:solidFill>
                  <a:srgbClr val="5F378C"/>
                </a:solidFill>
              </a:rPr>
              <a:t> </a:t>
            </a:r>
            <a:r>
              <a:rPr lang="fi-FI" sz="1800" i="1" dirty="0" err="1">
                <a:solidFill>
                  <a:srgbClr val="5F378C"/>
                </a:solidFill>
              </a:rPr>
              <a:t>Competencies</a:t>
            </a:r>
            <a:endParaRPr lang="fi-FI" sz="1800" dirty="0">
              <a:solidFill>
                <a:srgbClr val="5F378C"/>
              </a:solidFill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7858694"/>
              </p:ext>
            </p:extLst>
          </p:nvPr>
        </p:nvGraphicFramePr>
        <p:xfrm>
          <a:off x="539750" y="1584325"/>
          <a:ext cx="8064500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Keskeistä PIAAC-diskurssissa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000" dirty="0" smtClean="0"/>
              <a:t>Perustaidot kytketty globaaliin talouteen ja siinä menestymiseen</a:t>
            </a:r>
          </a:p>
          <a:p>
            <a:r>
              <a:rPr lang="fi-FI" sz="2000" dirty="0" smtClean="0"/>
              <a:t>Kontekstina muuttuva ja epävarma maailmantalous</a:t>
            </a:r>
          </a:p>
          <a:p>
            <a:r>
              <a:rPr lang="fi-FI" sz="2000" dirty="0" smtClean="0"/>
              <a:t>Perustaitojen kohentaminen keino menestyä: ”</a:t>
            </a:r>
            <a:r>
              <a:rPr lang="fi-FI" sz="2000" i="1" dirty="0" err="1" smtClean="0"/>
              <a:t>skills</a:t>
            </a:r>
            <a:r>
              <a:rPr lang="fi-FI" sz="2000" i="1" dirty="0" smtClean="0"/>
              <a:t> </a:t>
            </a:r>
            <a:r>
              <a:rPr lang="fi-FI" sz="2000" i="1" dirty="0" err="1" smtClean="0"/>
              <a:t>needed</a:t>
            </a:r>
            <a:r>
              <a:rPr lang="fi-FI" sz="2000" i="1" dirty="0" smtClean="0"/>
              <a:t> for </a:t>
            </a:r>
            <a:r>
              <a:rPr lang="fi-FI" sz="2000" i="1" dirty="0" err="1" smtClean="0"/>
              <a:t>individuals</a:t>
            </a:r>
            <a:r>
              <a:rPr lang="fi-FI" sz="2000" i="1" dirty="0" smtClean="0"/>
              <a:t> to </a:t>
            </a:r>
            <a:r>
              <a:rPr lang="fi-FI" sz="2000" i="1" dirty="0" err="1" smtClean="0"/>
              <a:t>participate</a:t>
            </a:r>
            <a:r>
              <a:rPr lang="fi-FI" sz="2000" i="1" dirty="0" smtClean="0"/>
              <a:t> in </a:t>
            </a:r>
            <a:r>
              <a:rPr lang="fi-FI" sz="2000" i="1" dirty="0" err="1" smtClean="0"/>
              <a:t>society</a:t>
            </a:r>
            <a:r>
              <a:rPr lang="fi-FI" sz="2000" i="1" dirty="0" smtClean="0"/>
              <a:t> and for </a:t>
            </a:r>
            <a:r>
              <a:rPr lang="fi-FI" sz="2000" i="1" dirty="0" err="1" smtClean="0"/>
              <a:t>economies</a:t>
            </a:r>
            <a:r>
              <a:rPr lang="fi-FI" sz="2000" i="1" dirty="0" smtClean="0"/>
              <a:t> to </a:t>
            </a:r>
            <a:r>
              <a:rPr lang="fi-FI" sz="2000" i="1" dirty="0" err="1" smtClean="0"/>
              <a:t>prosper</a:t>
            </a:r>
            <a:r>
              <a:rPr lang="fi-FI" sz="2000" dirty="0" smtClean="0"/>
              <a:t>” (OECD 2015)</a:t>
            </a:r>
          </a:p>
          <a:p>
            <a:r>
              <a:rPr lang="fi-FI" sz="2000" dirty="0" smtClean="0"/>
              <a:t>Johtolankana inhimillisen pääoman käsite (tiedot ja taidot, jotka olennaisia yksilöiden taloudellisessa toiminnassa, OECD 2013)</a:t>
            </a:r>
          </a:p>
          <a:p>
            <a:r>
              <a:rPr lang="fi-FI" sz="2000" dirty="0" smtClean="0"/>
              <a:t>Maakohtaisten suositusten mukaan valtioiden tulisi mitata aikuisväestönsä taidot selvittääkseen miten hyvin he ovat valmistautuneet tietoyhteiskunnan haasteisiin (OECD 2015)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39980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Kritiikkiä, retoriikan heikkouksia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584000"/>
            <a:ext cx="8064000" cy="4365280"/>
          </a:xfrm>
        </p:spPr>
        <p:txBody>
          <a:bodyPr/>
          <a:lstStyle/>
          <a:p>
            <a:r>
              <a:rPr lang="fi-FI" sz="2000" dirty="0"/>
              <a:t>OECD:n tutkimukset vaikuttavat nykyisin olennaisesti kansalliseen koulutuspolitiikkaan </a:t>
            </a:r>
            <a:r>
              <a:rPr lang="fi-FI" sz="2000" dirty="0" smtClean="0"/>
              <a:t>ja tutkimukseen. Samalla </a:t>
            </a:r>
            <a:r>
              <a:rPr lang="fi-FI" sz="2000" dirty="0"/>
              <a:t>kriittiset näkemykset </a:t>
            </a:r>
            <a:r>
              <a:rPr lang="fi-FI" sz="2000" dirty="0" smtClean="0"/>
              <a:t>ovat </a:t>
            </a:r>
            <a:r>
              <a:rPr lang="fi-FI" sz="2000" dirty="0"/>
              <a:t>lisääntyneet (esim. Morgan &amp; </a:t>
            </a:r>
            <a:r>
              <a:rPr lang="fi-FI" sz="2000" dirty="0" err="1"/>
              <a:t>Volante</a:t>
            </a:r>
            <a:r>
              <a:rPr lang="fi-FI" sz="2000" dirty="0"/>
              <a:t> 2016)</a:t>
            </a:r>
          </a:p>
          <a:p>
            <a:r>
              <a:rPr lang="fi-FI" sz="2000" dirty="0" smtClean="0"/>
              <a:t>Globaalia kontekstia ei problematisoida, johtaa yleistyksiin</a:t>
            </a:r>
          </a:p>
          <a:p>
            <a:r>
              <a:rPr lang="fi-FI" sz="2000" dirty="0" smtClean="0"/>
              <a:t>Retoriikka on suostuttelevaa ja yksinkertaistavaa</a:t>
            </a:r>
          </a:p>
          <a:p>
            <a:r>
              <a:rPr lang="fi-FI" sz="2000" dirty="0" smtClean="0"/>
              <a:t>Perustaitojen suora kytkeminen taloudelliseen menestymiseen ja hyvinvointiin (esim. Morgan 2016; </a:t>
            </a:r>
            <a:r>
              <a:rPr lang="fi-FI" sz="2000" dirty="0" err="1" smtClean="0"/>
              <a:t>Yasukawa</a:t>
            </a:r>
            <a:r>
              <a:rPr lang="fi-FI" sz="2000" dirty="0" smtClean="0"/>
              <a:t> &amp; Black 2016)</a:t>
            </a:r>
          </a:p>
          <a:p>
            <a:r>
              <a:rPr lang="fi-FI" sz="2000" dirty="0" smtClean="0"/>
              <a:t>Perustaitojen liiallinen korostaminen</a:t>
            </a:r>
          </a:p>
          <a:p>
            <a:r>
              <a:rPr lang="fi-FI" sz="2000" dirty="0" smtClean="0"/>
              <a:t>Koulutuksen mahdollistamien muiden tekijöiden sivuuttaminen (</a:t>
            </a:r>
            <a:r>
              <a:rPr lang="fi-FI" sz="2000" dirty="0" err="1" smtClean="0"/>
              <a:t>Cort</a:t>
            </a:r>
            <a:r>
              <a:rPr lang="fi-FI" sz="2000" dirty="0" smtClean="0"/>
              <a:t> &amp; </a:t>
            </a:r>
            <a:r>
              <a:rPr lang="fi-FI" sz="2000" dirty="0" err="1" smtClean="0"/>
              <a:t>Larson</a:t>
            </a:r>
            <a:r>
              <a:rPr lang="fi-FI" sz="2000" dirty="0" smtClean="0"/>
              <a:t> 2015)</a:t>
            </a:r>
          </a:p>
          <a:p>
            <a:r>
              <a:rPr lang="fi-FI" sz="2000" dirty="0" smtClean="0"/>
              <a:t>Perustaitojen mittaaminen samoilla standardoiduilla välineillä kaikissa osallistujamaissa</a:t>
            </a:r>
          </a:p>
        </p:txBody>
      </p:sp>
    </p:spTree>
    <p:extLst>
      <p:ext uri="{BB962C8B-B14F-4D97-AF65-F5344CB8AC3E}">
        <p14:creationId xmlns:p14="http://schemas.microsoft.com/office/powerpoint/2010/main" val="122881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Keskeistä Taito-ohjelman diskurssissa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268760"/>
            <a:ext cx="8064000" cy="4752528"/>
          </a:xfrm>
        </p:spPr>
        <p:txBody>
          <a:bodyPr/>
          <a:lstStyle/>
          <a:p>
            <a:r>
              <a:rPr lang="fi-FI" sz="2000" dirty="0" smtClean="0"/>
              <a:t>Tukeutuu PIAAC-tutkimuksen tuloksiin ja suosituksiin</a:t>
            </a:r>
          </a:p>
          <a:p>
            <a:r>
              <a:rPr lang="fi-FI" sz="2000" dirty="0" smtClean="0"/>
              <a:t>Perustaidot ovat </a:t>
            </a:r>
            <a:r>
              <a:rPr lang="fi-FI" sz="2000" i="1" dirty="0" smtClean="0"/>
              <a:t>edellytys täysipainoiselle työelämään osallistumiselle </a:t>
            </a:r>
            <a:r>
              <a:rPr lang="fi-FI" sz="2000" dirty="0" smtClean="0"/>
              <a:t>(OKM 2014)</a:t>
            </a:r>
          </a:p>
          <a:p>
            <a:r>
              <a:rPr lang="fi-FI" sz="2000" dirty="0" smtClean="0"/>
              <a:t>Ongelmana on perustaitojen heikkous osalla väestöstä</a:t>
            </a:r>
          </a:p>
          <a:p>
            <a:r>
              <a:rPr lang="fi-FI" sz="2000" dirty="0" smtClean="0"/>
              <a:t>Globaalitalouden konteksti: ”</a:t>
            </a:r>
            <a:r>
              <a:rPr lang="fi-FI" sz="2000" i="1" dirty="0" smtClean="0"/>
              <a:t>Suomi voi kilpailla globaaleilla markkinoilla ainoastaan vahvalla osaamisella, luovuudella ja hyödyntämällä uusia sosiaalisia ja teknologisia innovaatioita</a:t>
            </a:r>
            <a:r>
              <a:rPr lang="fi-FI" sz="2000" dirty="0" smtClean="0"/>
              <a:t>”(OKM 2014)</a:t>
            </a:r>
          </a:p>
          <a:p>
            <a:r>
              <a:rPr lang="fi-FI" sz="2000" dirty="0" smtClean="0"/>
              <a:t>Ohjelman tavoitteena ”</a:t>
            </a:r>
            <a:r>
              <a:rPr lang="fi-FI" sz="2000" i="1" dirty="0" smtClean="0"/>
              <a:t>vähentää heikon taitotason omaavien aikuisten osuutta väestöstä merkittävästi vuoteen 2020 mennessä</a:t>
            </a:r>
            <a:r>
              <a:rPr lang="fi-FI" sz="2000" dirty="0" smtClean="0"/>
              <a:t>”</a:t>
            </a:r>
          </a:p>
          <a:p>
            <a:r>
              <a:rPr lang="fi-FI" sz="2000" dirty="0" smtClean="0"/>
              <a:t>Puhe on kohdistettu toimijatasolle: Tavoitteen saavuttamiseksi tarvitaan </a:t>
            </a:r>
            <a:r>
              <a:rPr lang="fi-FI" sz="2000" i="1" dirty="0" smtClean="0"/>
              <a:t>toimia, joilla luodaan kohderyhmälähtöisesti toimintamalleja perustaitojen kehittämiseksi</a:t>
            </a:r>
          </a:p>
          <a:p>
            <a:pPr marL="0" indent="0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400891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Pohdittavaa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000" dirty="0" smtClean="0"/>
              <a:t>Retorisesti PIAAC ja ohjelmallinen diskurssi toimii vaihtoehdottomuuspuheena, jossa ikään kuin faktat puhuvat puolestaan eikä muita vaihtoehtoja esitetä</a:t>
            </a:r>
          </a:p>
          <a:p>
            <a:r>
              <a:rPr lang="fi-FI" sz="2000" dirty="0" smtClean="0"/>
              <a:t>Ohjelmapuheessa ei esitetä esim. kasvatustieteen tai sosiaalipolitiikan muita tutkimustuloksia</a:t>
            </a:r>
          </a:p>
          <a:p>
            <a:r>
              <a:rPr lang="fi-FI" sz="2000" dirty="0" smtClean="0"/>
              <a:t>Puhe toimii mekanistisen politiikan teon mallin mukaisesti (</a:t>
            </a:r>
            <a:r>
              <a:rPr lang="fi-FI" sz="2000" dirty="0" err="1" smtClean="0"/>
              <a:t>Servaes</a:t>
            </a:r>
            <a:r>
              <a:rPr lang="fi-FI" sz="2000" dirty="0" smtClean="0"/>
              <a:t> 1999)</a:t>
            </a:r>
          </a:p>
          <a:p>
            <a:r>
              <a:rPr lang="fi-FI" sz="2000" dirty="0" smtClean="0"/>
              <a:t>Diskurssin tulkintakehikko voi rajoittaa muita perustaitojen ymmärtämisen tapoja</a:t>
            </a:r>
          </a:p>
          <a:p>
            <a:r>
              <a:rPr lang="fi-FI" sz="2000" dirty="0" smtClean="0"/>
              <a:t>Tarvitaan moniulotteisempia näkemyksiä, paikallista perspektiiviä, pedagogisten ammattilaisten tulkintaa sekä tulkintakehikoiden risteämistä ja dialogisuutta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40587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768" y="331464"/>
            <a:ext cx="8064000" cy="900000"/>
          </a:xfrm>
        </p:spPr>
        <p:txBody>
          <a:bodyPr/>
          <a:lstStyle/>
          <a:p>
            <a:r>
              <a:rPr lang="fi-FI" dirty="0" smtClean="0">
                <a:solidFill>
                  <a:srgbClr val="5F378C"/>
                </a:solidFill>
              </a:rPr>
              <a:t>Puhe perustaidoista muuttuu toiminnaksi</a:t>
            </a:r>
            <a:r>
              <a:rPr lang="fi-FI" dirty="0" smtClean="0"/>
              <a:t>:</a:t>
            </a:r>
            <a:br>
              <a:rPr lang="fi-FI" dirty="0" smtClean="0"/>
            </a:br>
            <a:r>
              <a:rPr lang="fi-FI" dirty="0" smtClean="0"/>
              <a:t>Keskeisiä löydöksiä haastatteluista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31464"/>
            <a:ext cx="5976664" cy="5149864"/>
          </a:xfrm>
        </p:spPr>
        <p:txBody>
          <a:bodyPr>
            <a:noAutofit/>
          </a:bodyPr>
          <a:lstStyle/>
          <a:p>
            <a:endParaRPr lang="fi-FI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>
                <a:solidFill>
                  <a:srgbClr val="5F378C"/>
                </a:solidFill>
              </a:rPr>
              <a:t>Hanketoimijat</a:t>
            </a:r>
            <a:r>
              <a:rPr lang="fi-FI" sz="2000" dirty="0" smtClean="0"/>
              <a:t>: </a:t>
            </a:r>
            <a:r>
              <a:rPr lang="fi-FI" sz="2000" dirty="0"/>
              <a:t>lukemisen ymmärtämisen taidot, tietotekniset taidot, maahanmuuttajien kielitaidot, ajanhallinnan taidot, kirjoittamisen taidot, matemaattiset taidot, olennaisen hahmottamisen </a:t>
            </a:r>
            <a:r>
              <a:rPr lang="fi-FI" sz="2000" dirty="0" smtClean="0"/>
              <a:t>taidot, oppimaan </a:t>
            </a:r>
            <a:r>
              <a:rPr lang="fi-FI" sz="2000" dirty="0"/>
              <a:t>oppimisen taidot</a:t>
            </a:r>
            <a:endParaRPr lang="fi-FI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>
                <a:solidFill>
                  <a:srgbClr val="5F378C"/>
                </a:solidFill>
              </a:rPr>
              <a:t>Kohderyhmä keski-ikäiset miehet</a:t>
            </a:r>
            <a:r>
              <a:rPr lang="fi-FI" sz="2000" dirty="0" smtClean="0"/>
              <a:t>: käytännön taidot, vuorovaikutus-ja </a:t>
            </a:r>
            <a:r>
              <a:rPr lang="fi-FI" sz="2000" dirty="0"/>
              <a:t>sosiaaliset taidot, ratkaisutaidot, tiedon hankkimisen ja soveltamisen taidot, luetun ymmärtämisen taidot, priorisoinnin taidot, elämänhallinnan </a:t>
            </a:r>
            <a:r>
              <a:rPr lang="fi-FI" sz="2000" dirty="0" smtClean="0"/>
              <a:t>taidot, oppimisen ja </a:t>
            </a:r>
            <a:r>
              <a:rPr lang="fi-FI" sz="2000" dirty="0"/>
              <a:t>pois oppimisen taidot</a:t>
            </a:r>
            <a:endParaRPr lang="fi-FI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fi-FI" sz="2000" dirty="0" smtClean="0">
                <a:solidFill>
                  <a:srgbClr val="5F378C"/>
                </a:solidFill>
              </a:rPr>
              <a:t>Kohderyhmä nuoret aikuiset</a:t>
            </a:r>
            <a:r>
              <a:rPr lang="fi-FI" sz="2000" dirty="0" smtClean="0"/>
              <a:t>: </a:t>
            </a:r>
            <a:r>
              <a:rPr lang="fi-FI" sz="2000" dirty="0"/>
              <a:t>tiedon jäsentely, mediakriittisyys, kyseenalaistaminen, sosiaaliset taidot, monipuolinen itseilmaisu, </a:t>
            </a:r>
            <a:r>
              <a:rPr lang="fi-FI" sz="2000" dirty="0" smtClean="0"/>
              <a:t>oma-aloitteisuus, kokonaisuuksien </a:t>
            </a:r>
            <a:r>
              <a:rPr lang="fi-FI" sz="2000" dirty="0"/>
              <a:t>hallinta</a:t>
            </a:r>
            <a:endParaRPr lang="fi-FI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660232" y="1484784"/>
            <a:ext cx="20882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”</a:t>
            </a:r>
            <a:r>
              <a:rPr lang="fi-FI" i="1" dirty="0"/>
              <a:t>… et osaat ilmaista </a:t>
            </a:r>
            <a:r>
              <a:rPr lang="fi-FI" i="1" dirty="0" err="1"/>
              <a:t>itsees</a:t>
            </a:r>
            <a:r>
              <a:rPr lang="fi-FI" i="1" dirty="0"/>
              <a:t>. </a:t>
            </a:r>
            <a:endParaRPr lang="fi-FI" i="1" dirty="0" smtClean="0"/>
          </a:p>
          <a:p>
            <a:r>
              <a:rPr lang="fi-FI" i="1" dirty="0" smtClean="0"/>
              <a:t>Et </a:t>
            </a:r>
            <a:r>
              <a:rPr lang="fi-FI" i="1" dirty="0"/>
              <a:t>uskaltaa sanoa omia </a:t>
            </a:r>
            <a:endParaRPr lang="fi-FI" i="1" dirty="0" smtClean="0"/>
          </a:p>
          <a:p>
            <a:r>
              <a:rPr lang="fi-FI" i="1" dirty="0" smtClean="0"/>
              <a:t>mielipiteitä </a:t>
            </a:r>
            <a:r>
              <a:rPr lang="fi-FI" i="1" dirty="0"/>
              <a:t>ja asioita. </a:t>
            </a:r>
            <a:r>
              <a:rPr lang="fi-FI" i="1" dirty="0" smtClean="0"/>
              <a:t>Osaa </a:t>
            </a:r>
          </a:p>
          <a:p>
            <a:r>
              <a:rPr lang="fi-FI" i="1" dirty="0" smtClean="0"/>
              <a:t>jäsennellä</a:t>
            </a:r>
            <a:r>
              <a:rPr lang="fi-FI" i="1" dirty="0"/>
              <a:t>. </a:t>
            </a:r>
            <a:r>
              <a:rPr lang="fi-FI" i="1" dirty="0" smtClean="0"/>
              <a:t>Uskallat </a:t>
            </a:r>
            <a:r>
              <a:rPr lang="fi-FI" i="1" dirty="0"/>
              <a:t>puhua </a:t>
            </a:r>
            <a:endParaRPr lang="fi-FI" i="1" dirty="0" smtClean="0"/>
          </a:p>
          <a:p>
            <a:r>
              <a:rPr lang="fi-FI" i="1" dirty="0" smtClean="0"/>
              <a:t>kasvokkain </a:t>
            </a:r>
            <a:r>
              <a:rPr lang="fi-FI" i="1" dirty="0"/>
              <a:t>ihmisten kanssa</a:t>
            </a:r>
            <a:r>
              <a:rPr lang="fi-FI" i="1" dirty="0" smtClean="0"/>
              <a:t>”</a:t>
            </a:r>
          </a:p>
          <a:p>
            <a:endParaRPr lang="fi-FI" sz="1600" dirty="0"/>
          </a:p>
          <a:p>
            <a:r>
              <a:rPr lang="fi-FI" dirty="0" smtClean="0"/>
              <a:t>(nuori n2)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372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64704"/>
            <a:ext cx="6049832" cy="4536504"/>
          </a:xfrm>
        </p:spPr>
      </p:pic>
    </p:spTree>
    <p:extLst>
      <p:ext uri="{BB962C8B-B14F-4D97-AF65-F5344CB8AC3E}">
        <p14:creationId xmlns:p14="http://schemas.microsoft.com/office/powerpoint/2010/main" val="323931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Lähteitä mm.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062000"/>
            <a:ext cx="8064000" cy="4968552"/>
          </a:xfrm>
        </p:spPr>
        <p:txBody>
          <a:bodyPr/>
          <a:lstStyle/>
          <a:p>
            <a:pPr marL="0" indent="0">
              <a:buNone/>
            </a:pPr>
            <a:endParaRPr lang="fi-FI" sz="1600" b="1" dirty="0" smtClean="0"/>
          </a:p>
          <a:p>
            <a:r>
              <a:rPr lang="en-US" sz="1400" dirty="0" err="1" smtClean="0"/>
              <a:t>Cort</a:t>
            </a:r>
            <a:r>
              <a:rPr lang="en-US" sz="1400" dirty="0" smtClean="0"/>
              <a:t>, P. &amp; Larson, A. (2015). The non-shock of PIAAC - Tracing the </a:t>
            </a:r>
            <a:r>
              <a:rPr lang="en-US" sz="1400" dirty="0" err="1" smtClean="0"/>
              <a:t>discoursive</a:t>
            </a:r>
            <a:r>
              <a:rPr lang="en-US" sz="1400" dirty="0" smtClean="0"/>
              <a:t> effects of PIAAC in Denmark. European Educational Research Journal 14(6)</a:t>
            </a:r>
          </a:p>
          <a:p>
            <a:r>
              <a:rPr lang="en-US" sz="1400" dirty="0" smtClean="0"/>
              <a:t>van </a:t>
            </a:r>
            <a:r>
              <a:rPr lang="en-US" sz="1400" dirty="0" err="1"/>
              <a:t>Dijk</a:t>
            </a:r>
            <a:r>
              <a:rPr lang="en-US" sz="1400" dirty="0"/>
              <a:t>, T. (1993). Principles of critical discourse analysis. Discourse &amp; Society </a:t>
            </a:r>
            <a:r>
              <a:rPr lang="en-US" sz="1400" dirty="0" smtClean="0"/>
              <a:t>4(2)</a:t>
            </a:r>
          </a:p>
          <a:p>
            <a:r>
              <a:rPr lang="en-US" sz="1400" dirty="0" err="1" smtClean="0"/>
              <a:t>Entman</a:t>
            </a:r>
            <a:r>
              <a:rPr lang="en-US" sz="1400" dirty="0"/>
              <a:t>, R. (1993). Framing: Toward Clarification of a Fractured Paradigm. Journal of Communication 43(4</a:t>
            </a:r>
            <a:r>
              <a:rPr lang="en-US" sz="1400" dirty="0" smtClean="0"/>
              <a:t>)</a:t>
            </a:r>
          </a:p>
          <a:p>
            <a:r>
              <a:rPr lang="fi-FI" sz="1400" dirty="0"/>
              <a:t>Malin, A., </a:t>
            </a:r>
            <a:r>
              <a:rPr lang="fi-FI" sz="1400" dirty="0" err="1"/>
              <a:t>Sulkunen</a:t>
            </a:r>
            <a:r>
              <a:rPr lang="fi-FI" sz="1400" dirty="0"/>
              <a:t>, S. &amp; Laine, K. (2013). Kansainvälisen aikuistutkimuksen ensituloksia. PIAAC 2012. Opetus-ja kulttuuriministeriön julkaisuja 2013:19</a:t>
            </a:r>
            <a:r>
              <a:rPr lang="fi-FI" sz="1400" dirty="0" smtClean="0"/>
              <a:t>.</a:t>
            </a:r>
          </a:p>
          <a:p>
            <a:r>
              <a:rPr lang="en-US" sz="1400" dirty="0"/>
              <a:t>Morgan, C. &amp; Volante, L. (2016). A review of the </a:t>
            </a:r>
            <a:r>
              <a:rPr lang="en-US" sz="1400" dirty="0" err="1"/>
              <a:t>Organisation</a:t>
            </a:r>
            <a:r>
              <a:rPr lang="en-US" sz="1400" dirty="0"/>
              <a:t> for Economic Cooperation and Development´s International education surveys: Governance, human capital discourses, and policy debates. Policy Futures in Education </a:t>
            </a:r>
            <a:r>
              <a:rPr lang="en-US" sz="1400" dirty="0" smtClean="0"/>
              <a:t>14(6)</a:t>
            </a:r>
          </a:p>
          <a:p>
            <a:r>
              <a:rPr lang="en-US" sz="1400" dirty="0" smtClean="0"/>
              <a:t>OECD </a:t>
            </a:r>
            <a:r>
              <a:rPr lang="en-US" sz="1400" dirty="0"/>
              <a:t>(2015). OECD Skills Studies. Data Policy Reviews of Adult Skills: Finland. Preliminary version. Paris: OECD Publishing. </a:t>
            </a:r>
            <a:endParaRPr lang="fi-FI" sz="1400" dirty="0"/>
          </a:p>
          <a:p>
            <a:r>
              <a:rPr lang="en-US" sz="1400" dirty="0"/>
              <a:t>OECD (2013). The Survey of Adult Skills. Reader´s Companion. Paris: OECD Publishing.</a:t>
            </a:r>
            <a:endParaRPr lang="fi-FI" sz="1400" dirty="0"/>
          </a:p>
          <a:p>
            <a:r>
              <a:rPr lang="en-US" sz="1400" dirty="0"/>
              <a:t>Yasukawa, K. &amp; Black, S. (</a:t>
            </a:r>
            <a:r>
              <a:rPr lang="en-US" sz="1400" dirty="0" err="1"/>
              <a:t>toim</a:t>
            </a:r>
            <a:r>
              <a:rPr lang="en-US" sz="1400" dirty="0"/>
              <a:t>.) (2016). Introduction. Beyond Economic Interests. Critical Perspectives in Adult Literacy and Numeracy in a </a:t>
            </a:r>
            <a:r>
              <a:rPr lang="en-US" sz="1400" dirty="0" err="1"/>
              <a:t>Globalised</a:t>
            </a:r>
            <a:r>
              <a:rPr lang="en-US" sz="1400" dirty="0"/>
              <a:t> World. </a:t>
            </a:r>
            <a:r>
              <a:rPr lang="fi-FI" sz="1400" dirty="0"/>
              <a:t>Rotterdam. </a:t>
            </a:r>
            <a:r>
              <a:rPr lang="fi-FI" sz="1400" dirty="0" err="1" smtClean="0"/>
              <a:t>Sense</a:t>
            </a:r>
            <a:r>
              <a:rPr lang="fi-FI" sz="1400" dirty="0" smtClean="0"/>
              <a:t> </a:t>
            </a:r>
            <a:r>
              <a:rPr lang="fi-FI" sz="1400" dirty="0" err="1" smtClean="0"/>
              <a:t>Publishers</a:t>
            </a:r>
            <a:r>
              <a:rPr lang="fi-FI" sz="1400" dirty="0" smtClean="0"/>
              <a:t>.</a:t>
            </a:r>
          </a:p>
          <a:p>
            <a:r>
              <a:rPr lang="fi-FI" sz="1600" b="1" dirty="0" smtClean="0"/>
              <a:t>Haastattelut </a:t>
            </a:r>
            <a:r>
              <a:rPr lang="es-ES_tradnl" sz="1400" dirty="0" err="1" smtClean="0"/>
              <a:t>loka-marraskuussa</a:t>
            </a:r>
            <a:r>
              <a:rPr lang="es-ES_tradnl" sz="1400" dirty="0" smtClean="0"/>
              <a:t> </a:t>
            </a:r>
            <a:r>
              <a:rPr lang="es-ES_tradnl" sz="1400" dirty="0"/>
              <a:t>2017 ja </a:t>
            </a:r>
            <a:r>
              <a:rPr lang="es-ES_tradnl" sz="1400" dirty="0" err="1"/>
              <a:t>tammikuussa</a:t>
            </a:r>
            <a:r>
              <a:rPr lang="es-ES_tradnl" sz="1400" dirty="0"/>
              <a:t> 2018 </a:t>
            </a:r>
            <a:r>
              <a:rPr lang="es-ES_tradnl" sz="1400" dirty="0" err="1"/>
              <a:t>ryhmähaastatteluina</a:t>
            </a:r>
            <a:r>
              <a:rPr lang="es-ES_tradnl" sz="1400" dirty="0"/>
              <a:t>, </a:t>
            </a:r>
            <a:r>
              <a:rPr lang="es-ES_tradnl" sz="1400" dirty="0" err="1"/>
              <a:t>joihin</a:t>
            </a:r>
            <a:r>
              <a:rPr lang="es-ES_tradnl" sz="1400" dirty="0"/>
              <a:t> </a:t>
            </a:r>
            <a:r>
              <a:rPr lang="es-ES_tradnl" sz="1400" dirty="0" err="1"/>
              <a:t>osallistui</a:t>
            </a:r>
            <a:r>
              <a:rPr lang="es-ES_tradnl" sz="1400" dirty="0"/>
              <a:t> </a:t>
            </a:r>
            <a:r>
              <a:rPr lang="es-ES_tradnl" sz="1400" dirty="0" err="1"/>
              <a:t>Taito-ohjelmaan</a:t>
            </a:r>
            <a:r>
              <a:rPr lang="es-ES_tradnl" sz="1400" dirty="0"/>
              <a:t> </a:t>
            </a:r>
            <a:r>
              <a:rPr lang="es-ES_tradnl" sz="1400" dirty="0" err="1"/>
              <a:t>kuuluvien</a:t>
            </a:r>
            <a:r>
              <a:rPr lang="es-ES_tradnl" sz="1400" dirty="0"/>
              <a:t> </a:t>
            </a:r>
            <a:r>
              <a:rPr lang="es-ES_tradnl" sz="1400" dirty="0" err="1"/>
              <a:t>hankkeiden</a:t>
            </a:r>
            <a:r>
              <a:rPr lang="es-ES_tradnl" sz="1400" dirty="0"/>
              <a:t> </a:t>
            </a:r>
            <a:r>
              <a:rPr lang="es-ES_tradnl" sz="1400" dirty="0" err="1"/>
              <a:t>vastuuhenkilöitä</a:t>
            </a:r>
            <a:r>
              <a:rPr lang="es-ES_tradnl" sz="1400" dirty="0"/>
              <a:t> (7) </a:t>
            </a:r>
            <a:r>
              <a:rPr lang="es-ES_tradnl" sz="1400" dirty="0" err="1"/>
              <a:t>sekä</a:t>
            </a:r>
            <a:r>
              <a:rPr lang="es-ES_tradnl" sz="1400" dirty="0"/>
              <a:t> </a:t>
            </a:r>
            <a:r>
              <a:rPr lang="es-ES_tradnl" sz="1400" dirty="0" err="1"/>
              <a:t>kohderyhmään</a:t>
            </a:r>
            <a:r>
              <a:rPr lang="es-ES_tradnl" sz="1400" dirty="0"/>
              <a:t> </a:t>
            </a:r>
            <a:r>
              <a:rPr lang="es-ES_tradnl" sz="1400" dirty="0" err="1"/>
              <a:t>kuuluvia</a:t>
            </a:r>
            <a:r>
              <a:rPr lang="es-ES_tradnl" sz="1400" dirty="0"/>
              <a:t> </a:t>
            </a:r>
            <a:r>
              <a:rPr lang="es-ES_tradnl" sz="1400" dirty="0" err="1"/>
              <a:t>nuoria</a:t>
            </a:r>
            <a:r>
              <a:rPr lang="es-ES_tradnl" sz="1400" dirty="0"/>
              <a:t> </a:t>
            </a:r>
            <a:r>
              <a:rPr lang="es-ES_tradnl" sz="1400" dirty="0" err="1"/>
              <a:t>aikuisia</a:t>
            </a:r>
            <a:r>
              <a:rPr lang="es-ES_tradnl" sz="1400" dirty="0"/>
              <a:t> </a:t>
            </a:r>
            <a:r>
              <a:rPr lang="es-ES_tradnl" sz="1400" dirty="0" smtClean="0"/>
              <a:t>ja </a:t>
            </a:r>
            <a:r>
              <a:rPr lang="es-ES_tradnl" sz="1400" dirty="0" err="1"/>
              <a:t>keski-ikäisiä</a:t>
            </a:r>
            <a:r>
              <a:rPr lang="es-ES_tradnl" sz="1400" dirty="0"/>
              <a:t> </a:t>
            </a:r>
            <a:r>
              <a:rPr lang="es-ES_tradnl" sz="1400" dirty="0" err="1" smtClean="0"/>
              <a:t>aikuisopiskelijoita</a:t>
            </a:r>
            <a:r>
              <a:rPr lang="es-ES_tradnl" sz="1400" dirty="0" smtClean="0"/>
              <a:t> </a:t>
            </a:r>
            <a:r>
              <a:rPr lang="es-ES_tradnl" sz="1400" dirty="0"/>
              <a:t>(9) </a:t>
            </a:r>
            <a:r>
              <a:rPr lang="es-ES_tradnl" sz="1400" dirty="0" err="1"/>
              <a:t>yhteensä</a:t>
            </a:r>
            <a:r>
              <a:rPr lang="es-ES_tradnl" sz="1400" dirty="0"/>
              <a:t> 16 </a:t>
            </a:r>
            <a:r>
              <a:rPr lang="es-ES_tradnl" sz="1400" dirty="0" err="1"/>
              <a:t>henkilöä</a:t>
            </a:r>
            <a:r>
              <a:rPr lang="es-ES_tradnl" sz="1400" dirty="0"/>
              <a:t>.</a:t>
            </a:r>
            <a:endParaRPr lang="fi-FI" sz="1400" dirty="0"/>
          </a:p>
          <a:p>
            <a:pPr marL="0" indent="0">
              <a:buNone/>
            </a:pPr>
            <a:r>
              <a:rPr lang="fi-FI" sz="1600" dirty="0"/>
              <a:t/>
            </a:r>
            <a:br>
              <a:rPr lang="fi-FI" sz="1600" dirty="0"/>
            </a:br>
            <a:endParaRPr lang="fi-FI" sz="1600" dirty="0" smtClean="0"/>
          </a:p>
        </p:txBody>
      </p:sp>
    </p:spTree>
    <p:extLst>
      <p:ext uri="{BB962C8B-B14F-4D97-AF65-F5344CB8AC3E}">
        <p14:creationId xmlns:p14="http://schemas.microsoft.com/office/powerpoint/2010/main" val="386644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Mitä ovat perustaidot?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i-FI" dirty="0" smtClean="0">
                <a:hlinkClick r:id="rId2"/>
              </a:rPr>
              <a:t>www.menti.com</a:t>
            </a:r>
            <a:endParaRPr lang="fi-FI" dirty="0" smtClean="0"/>
          </a:p>
          <a:p>
            <a:pPr algn="ctr"/>
            <a:endParaRPr lang="fi-FI" dirty="0" smtClean="0"/>
          </a:p>
          <a:p>
            <a:pPr algn="ctr"/>
            <a:r>
              <a:rPr lang="fi-FI" dirty="0" smtClean="0"/>
              <a:t>Koodi </a:t>
            </a:r>
            <a:r>
              <a:rPr lang="fi-FI" dirty="0" smtClean="0"/>
              <a:t>605992</a:t>
            </a:r>
          </a:p>
          <a:p>
            <a:pPr algn="ctr"/>
            <a:endParaRPr lang="fi-FI" dirty="0"/>
          </a:p>
          <a:p>
            <a:pPr algn="ctr"/>
            <a:endParaRPr lang="fi-FI" dirty="0" smtClean="0"/>
          </a:p>
          <a:p>
            <a:pPr algn="ctr"/>
            <a:endParaRPr lang="fi-FI" dirty="0"/>
          </a:p>
          <a:p>
            <a:pPr algn="ctr"/>
            <a:endParaRPr lang="fi-FI" dirty="0" smtClean="0"/>
          </a:p>
          <a:p>
            <a:pPr marL="0" indent="0" algn="ctr">
              <a:buNone/>
            </a:pPr>
            <a:endParaRPr lang="fi-FI" dirty="0"/>
          </a:p>
          <a:p>
            <a:pPr marL="0" indent="0" algn="ctr">
              <a:buNone/>
            </a:pPr>
            <a:r>
              <a:rPr lang="fi-FI" sz="1600" dirty="0" smtClean="0">
                <a:hlinkClick r:id="rId3"/>
              </a:rPr>
              <a:t>www.mentimeter.com</a:t>
            </a:r>
            <a:endParaRPr lang="fi-FI" sz="1600" dirty="0" smtClean="0"/>
          </a:p>
        </p:txBody>
      </p:sp>
    </p:spTree>
    <p:extLst>
      <p:ext uri="{BB962C8B-B14F-4D97-AF65-F5344CB8AC3E}">
        <p14:creationId xmlns:p14="http://schemas.microsoft.com/office/powerpoint/2010/main" val="365369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Kiitokset!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err="1" smtClean="0">
                <a:hlinkClick r:id="rId2"/>
              </a:rPr>
              <a:t>maarit.makinen@uta.fi</a:t>
            </a:r>
            <a:r>
              <a:rPr lang="fi-FI" dirty="0" smtClean="0"/>
              <a:t>	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 smtClean="0">
                <a:hlinkClick r:id="rId3"/>
              </a:rPr>
              <a:t>www.perustaitotesti.fi</a:t>
            </a: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96690"/>
            <a:ext cx="2304256" cy="80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0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_Rakennerahastot_2014-2020_mallipohja_ESR_FI_7.14">
  <a:themeElements>
    <a:clrScheme name="TEM_Rakennerahastot">
      <a:dk1>
        <a:sysClr val="windowText" lastClr="000000"/>
      </a:dk1>
      <a:lt1>
        <a:srgbClr val="FFFFFF"/>
      </a:lt1>
      <a:dk2>
        <a:srgbClr val="646464"/>
      </a:dk2>
      <a:lt2>
        <a:srgbClr val="FFFFFF"/>
      </a:lt2>
      <a:accent1>
        <a:srgbClr val="8CBE41"/>
      </a:accent1>
      <a:accent2>
        <a:srgbClr val="5BC6E8"/>
      </a:accent2>
      <a:accent3>
        <a:srgbClr val="009FDA"/>
      </a:accent3>
      <a:accent4>
        <a:srgbClr val="5F378C"/>
      </a:accent4>
      <a:accent5>
        <a:srgbClr val="E2007A"/>
      </a:accent5>
      <a:accent6>
        <a:srgbClr val="F6921E"/>
      </a:accent6>
      <a:hlink>
        <a:srgbClr val="00549F"/>
      </a:hlink>
      <a:folHlink>
        <a:srgbClr val="00B299"/>
      </a:folHlink>
    </a:clrScheme>
    <a:fontScheme name="TEM_Rakennerahast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TEM_Rakennerahastot_2014-2020_mallipohja_ESR_FI_7.14</Template>
  <TotalTime>5565</TotalTime>
  <Words>825</Words>
  <Application>Microsoft Office PowerPoint</Application>
  <PresentationFormat>On-screen Show (4:3)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TEM_Rakennerahastot_2014-2020_mallipohja_ESR_FI_7.14</vt:lpstr>
      <vt:lpstr> Puhetta perustaidoista –perustaitoja käsittelevät diskurssit     </vt:lpstr>
      <vt:lpstr>Mitä ovat perustaidot?</vt:lpstr>
      <vt:lpstr>Tutkimuskysymykset</vt:lpstr>
      <vt:lpstr>Aineisto ja menetelmät</vt:lpstr>
      <vt:lpstr>Aikuisten perustaidot PIAAC-tutkimuksen mukaan the program for the International Assessment of Adult Competencies</vt:lpstr>
      <vt:lpstr>Keskeistä PIAAC-diskurssissa</vt:lpstr>
      <vt:lpstr>Kritiikkiä, retoriikan heikkouksia</vt:lpstr>
      <vt:lpstr>Keskeistä Taito-ohjelman diskurssissa</vt:lpstr>
      <vt:lpstr>Pohdittavaa</vt:lpstr>
      <vt:lpstr>Puhe perustaidoista muuttuu toiminnaksi: Keskeisiä löydöksiä haastatteluista</vt:lpstr>
      <vt:lpstr>PowerPoint Presentation</vt:lpstr>
      <vt:lpstr>Lähteitä mm.</vt:lpstr>
      <vt:lpstr>Mitä ovat perustaidot?</vt:lpstr>
      <vt:lpstr>Kiitokset!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Jeronen</dc:creator>
  <cp:lastModifiedBy>Maarit Mäkinen</cp:lastModifiedBy>
  <cp:revision>107</cp:revision>
  <cp:lastPrinted>2018-05-28T11:20:40Z</cp:lastPrinted>
  <dcterms:created xsi:type="dcterms:W3CDTF">2015-11-17T11:58:26Z</dcterms:created>
  <dcterms:modified xsi:type="dcterms:W3CDTF">2018-06-04T08:38:49Z</dcterms:modified>
</cp:coreProperties>
</file>