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78" r:id="rId2"/>
    <p:sldId id="257" r:id="rId3"/>
    <p:sldId id="274" r:id="rId4"/>
    <p:sldId id="288" r:id="rId5"/>
    <p:sldId id="263" r:id="rId6"/>
    <p:sldId id="293" r:id="rId7"/>
    <p:sldId id="292" r:id="rId8"/>
    <p:sldId id="273" r:id="rId9"/>
    <p:sldId id="275" r:id="rId10"/>
    <p:sldId id="264" r:id="rId11"/>
    <p:sldId id="280" r:id="rId12"/>
    <p:sldId id="285" r:id="rId13"/>
    <p:sldId id="282" r:id="rId14"/>
    <p:sldId id="286" r:id="rId15"/>
    <p:sldId id="291" r:id="rId16"/>
    <p:sldId id="283" r:id="rId17"/>
    <p:sldId id="284" r:id="rId18"/>
    <p:sldId id="272" r:id="rId19"/>
    <p:sldId id="290" r:id="rId20"/>
  </p:sldIdLst>
  <p:sldSz cx="9180513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74" autoAdjust="0"/>
    <p:restoredTop sz="94671" autoAdjust="0"/>
  </p:normalViewPr>
  <p:slideViewPr>
    <p:cSldViewPr snapToGrid="0">
      <p:cViewPr varScale="1">
        <p:scale>
          <a:sx n="47" d="100"/>
          <a:sy n="47" d="100"/>
        </p:scale>
        <p:origin x="-1122" y="-102"/>
      </p:cViewPr>
      <p:guideLst>
        <p:guide orient="horz" pos="2160"/>
        <p:guide pos="28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D3E82-EBB7-491F-995F-339A250B6825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63663" y="1143000"/>
            <a:ext cx="41306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055EF-2C63-49D4-A0D8-7756F17CBA6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6568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1363663" y="1143000"/>
            <a:ext cx="4130675" cy="30861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2CD9-F350-4165-AB42-8343341773F4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371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1363663" y="1143000"/>
            <a:ext cx="4130675" cy="30861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Rahoitusneuvottelut</a:t>
            </a:r>
            <a:r>
              <a:rPr lang="fi-FI" sz="2400" baseline="0" dirty="0"/>
              <a:t> oli pe 18.12.2015</a:t>
            </a:r>
          </a:p>
          <a:p>
            <a:endParaRPr lang="fi-FI" sz="2400" baseline="0" dirty="0"/>
          </a:p>
          <a:p>
            <a:r>
              <a:rPr lang="fi-FI" sz="2400" baseline="0" dirty="0"/>
              <a:t>Päätös tuli ma 21.12.2015</a:t>
            </a:r>
          </a:p>
          <a:p>
            <a:endParaRPr lang="fi-FI" sz="160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742CD9-F350-4165-AB42-8343341773F4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320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b="0" dirty="0" err="1" smtClean="0"/>
              <a:t>-EK:n</a:t>
            </a:r>
            <a:r>
              <a:rPr lang="fi-FI" b="0" dirty="0" smtClean="0"/>
              <a:t> maaliskuussa 2017 julkaisema yrityskysely: 65 prosenttia yrittäjistä koki, että henkilöstön </a:t>
            </a:r>
            <a:r>
              <a:rPr lang="fi-FI" b="0" dirty="0" err="1" smtClean="0"/>
              <a:t>digiosaamisessa</a:t>
            </a:r>
            <a:r>
              <a:rPr lang="fi-FI" b="0" dirty="0" smtClean="0"/>
              <a:t> on liiketoimintaa vaikeuttavia puutteita.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-Jopa</a:t>
            </a:r>
            <a:r>
              <a:rPr lang="fi-FI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20-25%:lla on jonkinlaisia pulmia lukemisessa, kirjoittamisessa, luetun ymmärtämisessä sekä keskittymisessä ja/tai hahmottamisessa.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055EF-2C63-49D4-A0D8-7756F17CBA61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5269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 descr="TEM_RR_PPT-taustat_RGB_kansi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80513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8540" y="1441656"/>
            <a:ext cx="7803435" cy="1470025"/>
          </a:xfrm>
        </p:spPr>
        <p:txBody>
          <a:bodyPr anchor="b" anchorCtr="0"/>
          <a:lstStyle>
            <a:lvl1pPr algn="ctr">
              <a:defRPr>
                <a:solidFill>
                  <a:srgbClr val="BC243D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32204" y="3060000"/>
            <a:ext cx="6505875" cy="900000"/>
          </a:xfrm>
        </p:spPr>
        <p:txBody>
          <a:bodyPr/>
          <a:lstStyle>
            <a:lvl1pPr marL="0" indent="0" algn="ctr">
              <a:buNone/>
              <a:defRPr sz="2000" b="1">
                <a:solidFill>
                  <a:srgbClr val="BC243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867382" y="4426838"/>
            <a:ext cx="1445750" cy="252000"/>
          </a:xfrm>
        </p:spPr>
        <p:txBody>
          <a:bodyPr/>
          <a:lstStyle>
            <a:lvl1pPr algn="ctr">
              <a:defRPr>
                <a:solidFill>
                  <a:srgbClr val="BC243D"/>
                </a:solidFill>
              </a:defRPr>
            </a:lvl1pPr>
          </a:lstStyle>
          <a:p>
            <a:fld id="{203D2727-2DD4-4524-A6C6-494E9E642000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2783071" y="4138846"/>
            <a:ext cx="3614375" cy="252000"/>
          </a:xfrm>
        </p:spPr>
        <p:txBody>
          <a:bodyPr lIns="0"/>
          <a:lstStyle>
            <a:lvl1pPr algn="ctr">
              <a:defRPr>
                <a:solidFill>
                  <a:srgbClr val="BC243D"/>
                </a:solidFill>
              </a:defRPr>
            </a:lvl1pPr>
          </a:lstStyle>
          <a:p>
            <a:r>
              <a:rPr lang="fi-FI"/>
              <a:t>Päivi Vartiainen</a:t>
            </a:r>
            <a:endParaRPr lang="fi-FI" dirty="0"/>
          </a:p>
        </p:txBody>
      </p:sp>
      <p:pic>
        <p:nvPicPr>
          <p:cNvPr id="14" name="Kuva 8" descr="VipuvoimaaEU_2014_2020_rgb-0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84275" y="5644469"/>
            <a:ext cx="1021191" cy="720000"/>
          </a:xfrm>
          <a:prstGeom prst="rect">
            <a:avLst/>
          </a:prstGeom>
        </p:spPr>
      </p:pic>
      <p:pic>
        <p:nvPicPr>
          <p:cNvPr id="15" name="Picture 14" descr="EU_EAKR_ESR_FI_vertical_20mm_rgb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16306" y="5805406"/>
            <a:ext cx="873966" cy="900000"/>
          </a:xfrm>
          <a:prstGeom prst="rect">
            <a:avLst/>
          </a:prstGeom>
        </p:spPr>
      </p:pic>
      <p:pic>
        <p:nvPicPr>
          <p:cNvPr id="17" name="Kuva 16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452" y="6203532"/>
            <a:ext cx="1436494" cy="5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1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 descr="TEM_RR_PPT-taustat_RGB_valk_kehys_ja_teksti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340"/>
            <a:ext cx="9180513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8540" y="1441656"/>
            <a:ext cx="7803435" cy="1470025"/>
          </a:xfrm>
        </p:spPr>
        <p:txBody>
          <a:bodyPr anchor="b" anchorCtr="0"/>
          <a:lstStyle>
            <a:lvl1pPr algn="ctr">
              <a:defRPr>
                <a:solidFill>
                  <a:srgbClr val="BC243D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3867382" y="4428000"/>
            <a:ext cx="1445750" cy="252000"/>
          </a:xfrm>
        </p:spPr>
        <p:txBody>
          <a:bodyPr/>
          <a:lstStyle>
            <a:lvl1pPr algn="ctr">
              <a:defRPr>
                <a:solidFill>
                  <a:srgbClr val="BC243D"/>
                </a:solidFill>
              </a:defRPr>
            </a:lvl1pPr>
          </a:lstStyle>
          <a:p>
            <a:fld id="{82EE65F5-7192-44F4-AC23-7CA80A359CF5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2783071" y="4140000"/>
            <a:ext cx="3614375" cy="252000"/>
          </a:xfrm>
        </p:spPr>
        <p:txBody>
          <a:bodyPr lIns="0"/>
          <a:lstStyle>
            <a:lvl1pPr algn="ctr">
              <a:defRPr>
                <a:solidFill>
                  <a:srgbClr val="BC243D"/>
                </a:solidFill>
              </a:defRPr>
            </a:lvl1pPr>
          </a:lstStyle>
          <a:p>
            <a:r>
              <a:rPr lang="fi-FI"/>
              <a:t>Päivi Vartiainen</a:t>
            </a:r>
            <a:endParaRPr lang="fi-FI" dirty="0"/>
          </a:p>
        </p:txBody>
      </p:sp>
      <p:sp>
        <p:nvSpPr>
          <p:cNvPr id="12" name="Alaotsikko 2"/>
          <p:cNvSpPr>
            <a:spLocks noGrp="1"/>
          </p:cNvSpPr>
          <p:nvPr>
            <p:ph type="subTitle" idx="1"/>
          </p:nvPr>
        </p:nvSpPr>
        <p:spPr>
          <a:xfrm>
            <a:off x="1327366" y="3060000"/>
            <a:ext cx="6505875" cy="900000"/>
          </a:xfrm>
        </p:spPr>
        <p:txBody>
          <a:bodyPr/>
          <a:lstStyle>
            <a:lvl1pPr marL="0" indent="0" algn="ctr">
              <a:buNone/>
              <a:defRPr sz="2000" b="1">
                <a:solidFill>
                  <a:srgbClr val="BC243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13" name="Kuva 8" descr="VipuvoimaaEU_2014_2020_rgb-0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84275" y="5644469"/>
            <a:ext cx="1021191" cy="720000"/>
          </a:xfrm>
          <a:prstGeom prst="rect">
            <a:avLst/>
          </a:prstGeom>
        </p:spPr>
      </p:pic>
      <p:pic>
        <p:nvPicPr>
          <p:cNvPr id="14" name="Picture 14" descr="EU_EAKR_ESR_FI_vertical_20mm_rgb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16306" y="5805406"/>
            <a:ext cx="873966" cy="900000"/>
          </a:xfrm>
          <a:prstGeom prst="rect">
            <a:avLst/>
          </a:prstGeom>
        </p:spPr>
      </p:pic>
      <p:pic>
        <p:nvPicPr>
          <p:cNvPr id="23" name="Kuva 2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452" y="6203532"/>
            <a:ext cx="1436494" cy="5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06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ekstidia: yksipals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42157" y="1584000"/>
            <a:ext cx="8096200" cy="3573192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wrap="none"/>
          <a:lstStyle/>
          <a:p>
            <a:fld id="{F975F498-C30C-4CA9-A983-9C2A46C653FF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wrap="none" rIns="0"/>
          <a:lstStyle/>
          <a:p>
            <a:r>
              <a:rPr lang="fi-FI"/>
              <a:t>Päivi Vartiainen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wrap="none" rIns="0"/>
          <a:lstStyle>
            <a:lvl1pPr algn="l">
              <a:defRPr/>
            </a:lvl1pPr>
          </a:lstStyle>
          <a:p>
            <a:fld id="{2A4837A0-F8B5-40DF-B7A3-2778985E9851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51236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kstidia: yksip. väliotsik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42158" y="1584000"/>
            <a:ext cx="8096651" cy="360000"/>
          </a:xfrm>
        </p:spPr>
        <p:txBody>
          <a:bodyPr wrap="square"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42158" y="1980000"/>
            <a:ext cx="8096651" cy="360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B2FF-3E68-47E7-BB84-2CF55DC94C98}" type="datetime1">
              <a:rPr lang="fi-FI" smtClean="0"/>
              <a:t>4.6.2018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Päivi Vartiainen</a:t>
            </a: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8841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5_Tekstidia: kaksipals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42157" y="1584000"/>
            <a:ext cx="3939668" cy="386122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66762" y="1584000"/>
            <a:ext cx="3975813" cy="386122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F692C-9BE6-4AA5-9186-F62ACC985446}" type="datetime1">
              <a:rPr lang="fi-FI" smtClean="0"/>
              <a:t>4.6.2018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Päivi Vartiainen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2774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4AE-B464-4459-9F28-DD84D9069357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Päivi Vartiainen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9162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Tekstidia: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20BE-AB5A-40C1-951B-F72F73B3A654}" type="datetime1">
              <a:rPr lang="fi-FI" smtClean="0"/>
              <a:t>4.6.2018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Päivi Vartiainen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9114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28AF1-67BD-0043-8277-07248F7929DC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172D-11B0-4344-91CB-72285D1A9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0431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539" y="1122363"/>
            <a:ext cx="780343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7564" y="3602038"/>
            <a:ext cx="688538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napsauttamalla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28AF1-67BD-0043-8277-07248F7929DC}" type="datetimeFigureOut">
              <a:rPr lang="fi-FI" smtClean="0"/>
              <a:t>4.6.2018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172D-11B0-4344-91CB-72285D1A9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6544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jpeg"/><Relationship Id="rId10" Type="http://schemas.openxmlformats.org/officeDocument/2006/relationships/theme" Target="../theme/theme1.xml"/><Relationship Id="rId19" Type="http://schemas.openxmlformats.org/officeDocument/2006/relationships/image" Target="../media/image9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TEM_RR_PPT-taustat_RGB_harmaa_kehys-01.pn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9180513" cy="6858000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542157" y="612000"/>
            <a:ext cx="80962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42157" y="1584000"/>
            <a:ext cx="8096200" cy="35669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157457" y="6629736"/>
            <a:ext cx="818026" cy="2705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F615F320-D6AC-4D46-83DC-E6C47C790E3E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086321" y="6629736"/>
            <a:ext cx="2143353" cy="270511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fi-FI"/>
              <a:t>Päivi Vartiainen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494218" y="0"/>
            <a:ext cx="685990" cy="6926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2A4837A0-F8B5-40DF-B7A3-2778985E9851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8" name="Kuva 8" descr="VipuvoimaaEU_2014_2020_rgb-01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784275" y="5644469"/>
            <a:ext cx="1021191" cy="720000"/>
          </a:xfrm>
          <a:prstGeom prst="rect">
            <a:avLst/>
          </a:prstGeom>
        </p:spPr>
      </p:pic>
      <p:pic>
        <p:nvPicPr>
          <p:cNvPr id="9" name="Picture 14" descr="EU_EAKR_ESR_FI_vertical_20mm_rgb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916306" y="5805406"/>
            <a:ext cx="873966" cy="900000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47" y="5843533"/>
            <a:ext cx="1007838" cy="743956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452" y="6203532"/>
            <a:ext cx="1436494" cy="501874"/>
          </a:xfrm>
          <a:prstGeom prst="rect">
            <a:avLst/>
          </a:prstGeom>
        </p:spPr>
      </p:pic>
      <p:pic>
        <p:nvPicPr>
          <p:cNvPr id="14" name="Kuva 13"/>
          <p:cNvPicPr>
            <a:picLocks noChangeAspect="1"/>
          </p:cNvPicPr>
          <p:nvPr userDrawn="1"/>
        </p:nvPicPr>
        <p:blipFill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957" y="6021293"/>
            <a:ext cx="795163" cy="516285"/>
          </a:xfrm>
          <a:prstGeom prst="rect">
            <a:avLst/>
          </a:prstGeom>
        </p:spPr>
      </p:pic>
      <p:pic>
        <p:nvPicPr>
          <p:cNvPr id="15" name="Kuva 14"/>
          <p:cNvPicPr>
            <a:picLocks noChangeAspect="1"/>
          </p:cNvPicPr>
          <p:nvPr userDrawn="1"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601" y="6149750"/>
            <a:ext cx="900067" cy="331476"/>
          </a:xfrm>
          <a:prstGeom prst="rect">
            <a:avLst/>
          </a:prstGeom>
        </p:spPr>
      </p:pic>
      <p:pic>
        <p:nvPicPr>
          <p:cNvPr id="16" name="Kuva 15"/>
          <p:cNvPicPr/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190" y="6204696"/>
            <a:ext cx="845554" cy="256140"/>
          </a:xfrm>
          <a:prstGeom prst="rect">
            <a:avLst/>
          </a:prstGeom>
        </p:spPr>
      </p:pic>
      <p:pic>
        <p:nvPicPr>
          <p:cNvPr id="17" name="Kuva 16"/>
          <p:cNvPicPr>
            <a:picLocks noChangeAspect="1"/>
          </p:cNvPicPr>
          <p:nvPr userDrawn="1"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267" y="6218240"/>
            <a:ext cx="1188687" cy="22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6321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rgbClr val="BC243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mervi.ylitalo@tsl.fi" TargetMode="External"/><Relationship Id="rId4" Type="http://schemas.openxmlformats.org/officeDocument/2006/relationships/hyperlink" Target="http://www.oppi-va.fi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21.png"/><Relationship Id="rId5" Type="http://schemas.openxmlformats.org/officeDocument/2006/relationships/image" Target="../media/image16.jpg"/><Relationship Id="rId10" Type="http://schemas.openxmlformats.org/officeDocument/2006/relationships/image" Target="../media/image20.png"/><Relationship Id="rId4" Type="http://schemas.openxmlformats.org/officeDocument/2006/relationships/image" Target="../media/image15.jpe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aunu.fi/" TargetMode="External"/><Relationship Id="rId3" Type="http://schemas.openxmlformats.org/officeDocument/2006/relationships/hyperlink" Target="https://www.martat.fi/marttapiirit/etela-hame/tilaa-marttojen-kotiapua/" TargetMode="External"/><Relationship Id="rId7" Type="http://schemas.openxmlformats.org/officeDocument/2006/relationships/hyperlink" Target="https://www.sol.fi/" TargetMode="External"/><Relationship Id="rId2" Type="http://schemas.openxmlformats.org/officeDocument/2006/relationships/hyperlink" Target="http://www.fazergroup.com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siltavalmennus.fi/" TargetMode="External"/><Relationship Id="rId5" Type="http://schemas.openxmlformats.org/officeDocument/2006/relationships/hyperlink" Target="http://www.kyrel.fi/fi/etusivu/" TargetMode="External"/><Relationship Id="rId4" Type="http://schemas.openxmlformats.org/officeDocument/2006/relationships/hyperlink" Target="http://www.kariniemi.fi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thinglink.com/scene/774210548052000770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thinglink.com/channel/1034581811155435521/slideshow" TargetMode="Externa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oppi-va.fi/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4993"/>
            <a:ext cx="6342744" cy="5626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32412" y="4909577"/>
            <a:ext cx="6116320" cy="892020"/>
          </a:xfrm>
          <a:solidFill>
            <a:schemeClr val="tx1"/>
          </a:solidFill>
        </p:spPr>
        <p:txBody>
          <a:bodyPr/>
          <a:lstStyle/>
          <a:p>
            <a:r>
              <a:rPr lang="fi-FI" dirty="0" smtClean="0">
                <a:solidFill>
                  <a:schemeClr val="bg1"/>
                </a:solidFill>
              </a:rPr>
              <a:t>Kati Tikkamäki</a:t>
            </a:r>
          </a:p>
          <a:p>
            <a:r>
              <a:rPr lang="fi-FI" sz="1800" dirty="0" smtClean="0"/>
              <a:t>Tampereen yliopisto, Työelämän tutkimuskeskus</a:t>
            </a:r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82" y="468650"/>
            <a:ext cx="7727980" cy="3431340"/>
          </a:xfrm>
          <a:prstGeom prst="rect">
            <a:avLst/>
          </a:prstGeom>
        </p:spPr>
      </p:pic>
      <p:sp>
        <p:nvSpPr>
          <p:cNvPr id="8" name="Tekstiruutu 7"/>
          <p:cNvSpPr txBox="1"/>
          <p:nvPr/>
        </p:nvSpPr>
        <p:spPr>
          <a:xfrm>
            <a:off x="2013132" y="3499880"/>
            <a:ext cx="475488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i-FI" sz="2000" b="1" dirty="0">
                <a:solidFill>
                  <a:schemeClr val="bg1"/>
                </a:solidFill>
              </a:rPr>
              <a:t>TAIKOJA kesäseminaari 05.06.2018</a:t>
            </a:r>
            <a:endParaRPr lang="fi-FI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84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845" y="140122"/>
            <a:ext cx="6298383" cy="3209830"/>
          </a:xfrm>
          <a:prstGeom prst="rect">
            <a:avLst/>
          </a:prstGeom>
        </p:spPr>
      </p:pic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53846" y="2642431"/>
            <a:ext cx="6703741" cy="3226560"/>
          </a:xfrm>
        </p:spPr>
        <p:txBody>
          <a:bodyPr/>
          <a:lstStyle/>
          <a:p>
            <a:pPr algn="l"/>
            <a:r>
              <a:rPr lang="fi-FI" dirty="0"/>
              <a:t>ESR-hanke </a:t>
            </a:r>
            <a:r>
              <a:rPr lang="fi-FI" dirty="0" smtClean="0"/>
              <a:t>2/2017─1/2019</a:t>
            </a:r>
            <a:endParaRPr lang="fi-FI" dirty="0"/>
          </a:p>
          <a:p>
            <a:pPr algn="l"/>
            <a:r>
              <a:rPr lang="fi-FI" dirty="0"/>
              <a:t>Toimintalinja 4. Koulutus, ammattitaito ja elinikäinen oppiminen </a:t>
            </a:r>
          </a:p>
          <a:p>
            <a:pPr algn="l"/>
            <a:r>
              <a:rPr lang="fi-FI" dirty="0"/>
              <a:t/>
            </a:r>
            <a:br>
              <a:rPr lang="fi-FI" dirty="0"/>
            </a:br>
            <a:r>
              <a:rPr lang="fi-FI" dirty="0"/>
              <a:t>Erityistavoite 9.1. Siirtymävaiheita ja koulutuksellista tasa-arvoa tukevien palveluiden parantaminen </a:t>
            </a:r>
            <a:endParaRPr lang="fi-FI" dirty="0" smtClean="0"/>
          </a:p>
          <a:p>
            <a:pPr algn="l"/>
            <a:r>
              <a:rPr lang="fi-FI" dirty="0" smtClean="0">
                <a:solidFill>
                  <a:schemeClr val="tx1"/>
                </a:solidFill>
                <a:hlinkClick r:id="rId4"/>
              </a:rPr>
              <a:t>www.oppi-va.fi</a:t>
            </a:r>
            <a:r>
              <a:rPr lang="fi-FI" dirty="0" smtClean="0">
                <a:solidFill>
                  <a:schemeClr val="tx1"/>
                </a:solidFill>
              </a:rPr>
              <a:t> </a:t>
            </a:r>
            <a:r>
              <a:rPr lang="fi-FI" sz="1800" dirty="0" smtClean="0">
                <a:solidFill>
                  <a:schemeClr val="tx1"/>
                </a:solidFill>
              </a:rPr>
              <a:t/>
            </a:r>
            <a:br>
              <a:rPr lang="fi-FI" sz="1800" dirty="0" smtClean="0">
                <a:solidFill>
                  <a:schemeClr val="tx1"/>
                </a:solidFill>
              </a:rPr>
            </a:br>
            <a:endParaRPr lang="fi-FI" sz="1800" dirty="0" smtClean="0">
              <a:solidFill>
                <a:schemeClr val="tx1"/>
              </a:solidFill>
            </a:endParaRPr>
          </a:p>
          <a:p>
            <a:pPr algn="l"/>
            <a:r>
              <a:rPr lang="fi-FI" sz="1800" dirty="0" smtClean="0">
                <a:solidFill>
                  <a:schemeClr val="bg1"/>
                </a:solidFill>
              </a:rPr>
              <a:t>Hankepäällikkö: </a:t>
            </a:r>
            <a:r>
              <a:rPr lang="fi-FI" sz="1800" dirty="0" err="1" smtClean="0">
                <a:solidFill>
                  <a:schemeClr val="tx1"/>
                </a:solidFill>
                <a:hlinkClick r:id="rId5"/>
              </a:rPr>
              <a:t>mervi.ylitalo@tsl.fi</a:t>
            </a:r>
            <a:r>
              <a:rPr lang="fi-FI" sz="1800" dirty="0" smtClean="0">
                <a:solidFill>
                  <a:schemeClr val="tx1"/>
                </a:solidFill>
              </a:rPr>
              <a:t/>
            </a:r>
            <a:br>
              <a:rPr lang="fi-FI" sz="1800" dirty="0" smtClean="0">
                <a:solidFill>
                  <a:schemeClr val="tx1"/>
                </a:solidFill>
              </a:rPr>
            </a:br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144777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tsikko 11"/>
          <p:cNvSpPr>
            <a:spLocks noGrp="1"/>
          </p:cNvSpPr>
          <p:nvPr>
            <p:ph type="title"/>
          </p:nvPr>
        </p:nvSpPr>
        <p:spPr>
          <a:xfrm>
            <a:off x="487705" y="365257"/>
            <a:ext cx="8096200" cy="900000"/>
          </a:xfrm>
        </p:spPr>
        <p:txBody>
          <a:bodyPr/>
          <a:lstStyle/>
          <a:p>
            <a:r>
              <a:rPr lang="fi-FI" sz="4000" b="1" dirty="0"/>
              <a:t>Toteuttajat: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29A08-EB8E-461B-BCE1-C096EF640D8F}" type="datetime1">
              <a:rPr lang="fi-FI">
                <a:solidFill>
                  <a:srgbClr val="646464"/>
                </a:solidFill>
                <a:latin typeface="Arial"/>
              </a:rPr>
              <a:pPr/>
              <a:t>4.6.2018</a:t>
            </a:fld>
            <a:endParaRPr lang="fi-FI" dirty="0">
              <a:solidFill>
                <a:srgbClr val="646464"/>
              </a:solidFill>
              <a:latin typeface="Arial"/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>
                <a:solidFill>
                  <a:srgbClr val="FFFFFF">
                    <a:lumMod val="65000"/>
                  </a:srgbClr>
                </a:solidFill>
                <a:latin typeface="Arial"/>
              </a:rPr>
              <a:pPr/>
              <a:t>3</a:t>
            </a:fld>
            <a:endParaRPr lang="fi-FI" dirty="0">
              <a:solidFill>
                <a:srgbClr val="FFFFFF">
                  <a:lumMod val="65000"/>
                </a:srgbClr>
              </a:solidFill>
              <a:latin typeface="Arial"/>
            </a:endParaRP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69" y="1402722"/>
            <a:ext cx="1277806" cy="1257648"/>
          </a:xfrm>
          <a:prstGeom prst="rect">
            <a:avLst/>
          </a:prstGeom>
        </p:spPr>
      </p:pic>
      <p:sp>
        <p:nvSpPr>
          <p:cNvPr id="17" name="Tekstiruutu 16"/>
          <p:cNvSpPr txBox="1"/>
          <p:nvPr/>
        </p:nvSpPr>
        <p:spPr>
          <a:xfrm>
            <a:off x="1922556" y="2557557"/>
            <a:ext cx="2050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400" dirty="0">
                <a:solidFill>
                  <a:srgbClr val="FFFFFF">
                    <a:lumMod val="65000"/>
                  </a:srgbClr>
                </a:solidFill>
                <a:latin typeface="Arial"/>
              </a:rPr>
              <a:t>Erilaisten </a:t>
            </a:r>
            <a:r>
              <a:rPr lang="fi-FI" sz="1400" dirty="0" err="1">
                <a:solidFill>
                  <a:srgbClr val="FFFFFF">
                    <a:lumMod val="65000"/>
                  </a:srgbClr>
                </a:solidFill>
                <a:latin typeface="Arial"/>
              </a:rPr>
              <a:t>oppijoiden</a:t>
            </a:r>
            <a:r>
              <a:rPr lang="fi-FI" sz="1400" dirty="0">
                <a:solidFill>
                  <a:srgbClr val="FFFFFF">
                    <a:lumMod val="65000"/>
                  </a:srgbClr>
                </a:solidFill>
                <a:latin typeface="Arial"/>
              </a:rPr>
              <a:t> liitto ry</a:t>
            </a:r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115" y="1512003"/>
            <a:ext cx="1052736" cy="911363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874" y="1753622"/>
            <a:ext cx="1170803" cy="574908"/>
          </a:xfrm>
          <a:prstGeom prst="rect">
            <a:avLst/>
          </a:prstGeom>
        </p:spPr>
      </p:pic>
      <p:pic>
        <p:nvPicPr>
          <p:cNvPr id="23" name="Kuva 2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398" y="1710685"/>
            <a:ext cx="1426256" cy="598727"/>
          </a:xfrm>
          <a:prstGeom prst="rect">
            <a:avLst/>
          </a:prstGeom>
        </p:spPr>
      </p:pic>
      <p:pic>
        <p:nvPicPr>
          <p:cNvPr id="2" name="Kuva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778" y="1710687"/>
            <a:ext cx="1634809" cy="420039"/>
          </a:xfrm>
          <a:prstGeom prst="rect">
            <a:avLst/>
          </a:prstGeom>
        </p:spPr>
      </p:pic>
      <p:sp>
        <p:nvSpPr>
          <p:cNvPr id="3" name="Suorakulmio 2"/>
          <p:cNvSpPr/>
          <p:nvPr/>
        </p:nvSpPr>
        <p:spPr>
          <a:xfrm>
            <a:off x="412648" y="3340254"/>
            <a:ext cx="58833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4000" b="1" dirty="0">
                <a:solidFill>
                  <a:srgbClr val="BC243D"/>
                </a:solidFill>
                <a:ea typeface="+mj-ea"/>
                <a:cs typeface="+mj-cs"/>
              </a:rPr>
              <a:t>Sidosryhmäkumppanit:</a:t>
            </a:r>
            <a:endParaRPr lang="fi-FI" dirty="0"/>
          </a:p>
        </p:txBody>
      </p:sp>
      <p:pic>
        <p:nvPicPr>
          <p:cNvPr id="18" name="Kuva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35" y="4230293"/>
            <a:ext cx="929873" cy="1341322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11902" y="4230293"/>
            <a:ext cx="1297949" cy="1723715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7332" y="4464209"/>
            <a:ext cx="1248658" cy="627942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35021" y="4230293"/>
            <a:ext cx="1050898" cy="135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0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sz="4000" b="1" dirty="0" smtClean="0"/>
              <a:t>MUKANA OLEVAT TYÖPAIKAT</a:t>
            </a:r>
            <a:endParaRPr lang="fi-FI" sz="4000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9277" y="1807520"/>
            <a:ext cx="8096200" cy="3573192"/>
          </a:xfrm>
        </p:spPr>
        <p:txBody>
          <a:bodyPr/>
          <a:lstStyle/>
          <a:p>
            <a:pPr lvl="1" algn="ctr"/>
            <a:r>
              <a:rPr lang="fi-FI" sz="2400" b="1" u="sng" dirty="0" smtClean="0">
                <a:solidFill>
                  <a:srgbClr val="002060"/>
                </a:solidFill>
                <a:hlinkClick r:id="rId2"/>
              </a:rPr>
              <a:t>Fazer</a:t>
            </a:r>
            <a:endParaRPr lang="fi-FI" sz="2400" b="1" u="sng" dirty="0">
              <a:solidFill>
                <a:srgbClr val="002060"/>
              </a:solidFill>
              <a:hlinkClick r:id="rId3"/>
            </a:endParaRPr>
          </a:p>
          <a:p>
            <a:pPr lvl="1" algn="ctr"/>
            <a:r>
              <a:rPr lang="fi-FI" sz="2400" b="1" u="sng" dirty="0">
                <a:solidFill>
                  <a:srgbClr val="002060"/>
                </a:solidFill>
                <a:hlinkClick r:id="rId3"/>
              </a:rPr>
              <a:t>Etelä-Hämeen </a:t>
            </a:r>
            <a:r>
              <a:rPr lang="fi-FI" sz="2400" b="1" u="sng" dirty="0" err="1">
                <a:solidFill>
                  <a:srgbClr val="002060"/>
                </a:solidFill>
                <a:hlinkClick r:id="rId3"/>
              </a:rPr>
              <a:t>Marttapalvelut</a:t>
            </a:r>
            <a:r>
              <a:rPr lang="fi-FI" sz="2400" b="1" u="sng" dirty="0">
                <a:solidFill>
                  <a:srgbClr val="002060"/>
                </a:solidFill>
                <a:hlinkClick r:id="rId3"/>
              </a:rPr>
              <a:t> </a:t>
            </a:r>
            <a:endParaRPr lang="fi-FI" sz="2400" b="1" u="sng" dirty="0">
              <a:solidFill>
                <a:srgbClr val="002060"/>
              </a:solidFill>
            </a:endParaRPr>
          </a:p>
          <a:p>
            <a:pPr lvl="1" algn="ctr"/>
            <a:r>
              <a:rPr lang="fi-FI" sz="2400" b="1" u="sng" dirty="0">
                <a:solidFill>
                  <a:srgbClr val="002060"/>
                </a:solidFill>
                <a:hlinkClick r:id="rId4"/>
              </a:rPr>
              <a:t>Kiinteistöpalvelu Kariniemi </a:t>
            </a:r>
            <a:r>
              <a:rPr lang="fi-FI" sz="2400" u="sng" dirty="0">
                <a:solidFill>
                  <a:srgbClr val="002060"/>
                </a:solidFill>
              </a:rPr>
              <a:t> </a:t>
            </a:r>
          </a:p>
          <a:p>
            <a:pPr lvl="1" algn="ctr"/>
            <a:r>
              <a:rPr lang="fi-FI" sz="2400" b="1" u="sng" dirty="0" err="1">
                <a:solidFill>
                  <a:srgbClr val="002060"/>
                </a:solidFill>
                <a:hlinkClick r:id="rId5"/>
              </a:rPr>
              <a:t>Kyrel</a:t>
            </a:r>
            <a:r>
              <a:rPr lang="fi-FI" sz="2400" b="1" u="sng" dirty="0">
                <a:solidFill>
                  <a:srgbClr val="002060"/>
                </a:solidFill>
                <a:hlinkClick r:id="rId5"/>
              </a:rPr>
              <a:t> Oy</a:t>
            </a:r>
            <a:r>
              <a:rPr lang="fi-FI" sz="2400" u="sng" dirty="0">
                <a:solidFill>
                  <a:srgbClr val="002060"/>
                </a:solidFill>
              </a:rPr>
              <a:t> </a:t>
            </a:r>
          </a:p>
          <a:p>
            <a:pPr lvl="1" algn="ctr"/>
            <a:r>
              <a:rPr lang="fi-FI" sz="2400" b="1" u="sng" dirty="0" err="1">
                <a:solidFill>
                  <a:srgbClr val="0070C0"/>
                </a:solidFill>
              </a:rPr>
              <a:t>Orkla</a:t>
            </a:r>
            <a:r>
              <a:rPr lang="fi-FI" sz="2400" b="1" u="sng" dirty="0">
                <a:solidFill>
                  <a:srgbClr val="0070C0"/>
                </a:solidFill>
              </a:rPr>
              <a:t> Foods Finland Oy</a:t>
            </a:r>
            <a:endParaRPr lang="fi-FI" sz="2400" u="sng" dirty="0">
              <a:solidFill>
                <a:srgbClr val="0070C0"/>
              </a:solidFill>
            </a:endParaRPr>
          </a:p>
          <a:p>
            <a:pPr lvl="1" algn="ctr"/>
            <a:r>
              <a:rPr lang="fi-FI" sz="2400" b="1" u="sng" dirty="0" err="1">
                <a:solidFill>
                  <a:srgbClr val="002060"/>
                </a:solidFill>
                <a:hlinkClick r:id="rId6"/>
              </a:rPr>
              <a:t>Silta-Valmennus</a:t>
            </a:r>
            <a:endParaRPr lang="fi-FI" sz="2400" b="1" u="sng" dirty="0">
              <a:solidFill>
                <a:srgbClr val="002060"/>
              </a:solidFill>
            </a:endParaRPr>
          </a:p>
          <a:p>
            <a:pPr lvl="1" algn="ctr"/>
            <a:r>
              <a:rPr lang="fi-FI" sz="2400" b="1" u="sng" dirty="0">
                <a:solidFill>
                  <a:srgbClr val="002060"/>
                </a:solidFill>
                <a:hlinkClick r:id="rId7"/>
              </a:rPr>
              <a:t>SOL Palvelut Oy</a:t>
            </a:r>
            <a:endParaRPr lang="fi-FI" sz="2400" b="1" u="sng" dirty="0">
              <a:solidFill>
                <a:srgbClr val="002060"/>
              </a:solidFill>
            </a:endParaRPr>
          </a:p>
          <a:p>
            <a:pPr lvl="1" algn="ctr"/>
            <a:r>
              <a:rPr lang="fi-FI" sz="2400" b="1" u="sng" dirty="0">
                <a:solidFill>
                  <a:srgbClr val="002060"/>
                </a:solidFill>
                <a:hlinkClick r:id="rId8"/>
              </a:rPr>
              <a:t>Väinö Paunu Oy</a:t>
            </a:r>
            <a:endParaRPr lang="fi-FI" sz="2400" b="1" u="sng" dirty="0">
              <a:solidFill>
                <a:srgbClr val="002060"/>
              </a:solidFill>
            </a:endParaRPr>
          </a:p>
          <a:p>
            <a:pPr algn="ctr"/>
            <a:endParaRPr lang="fi-FI" sz="28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F498-C30C-4CA9-A983-9C2A46C653FF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Päivi Vartiainen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4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6541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0214" y="350743"/>
            <a:ext cx="8096200" cy="900000"/>
          </a:xfrm>
        </p:spPr>
        <p:txBody>
          <a:bodyPr/>
          <a:lstStyle/>
          <a:p>
            <a:r>
              <a:rPr lang="fi-FI" sz="3600" b="1" dirty="0"/>
              <a:t>TAVOITE: </a:t>
            </a:r>
            <a:r>
              <a:rPr lang="fi-FI" sz="3600" b="1" dirty="0" smtClean="0"/>
              <a:t>T</a:t>
            </a:r>
            <a:r>
              <a:rPr lang="fi-FI" sz="3600" b="1" dirty="0" smtClean="0"/>
              <a:t>yö sujuvaksi </a:t>
            </a:r>
            <a:r>
              <a:rPr lang="fi-FI" sz="3600" b="1" dirty="0"/>
              <a:t>ja </a:t>
            </a:r>
            <a:r>
              <a:rPr lang="fi-FI" sz="3600" b="1" dirty="0" smtClean="0"/>
              <a:t>tuottavuus paremmaksi 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42158" y="1916549"/>
            <a:ext cx="7927750" cy="4741404"/>
          </a:xfrm>
        </p:spPr>
        <p:txBody>
          <a:bodyPr/>
          <a:lstStyle/>
          <a:p>
            <a:r>
              <a:rPr lang="fi-FI" b="1" dirty="0" smtClean="0">
                <a:solidFill>
                  <a:schemeClr val="bg1"/>
                </a:solidFill>
              </a:rPr>
              <a:t>Edistämällä:</a:t>
            </a:r>
          </a:p>
          <a:p>
            <a:pPr lvl="1"/>
            <a:r>
              <a:rPr lang="fi-FI" b="1" dirty="0" smtClean="0">
                <a:solidFill>
                  <a:schemeClr val="bg1"/>
                </a:solidFill>
              </a:rPr>
              <a:t> oppimisvaikeuksien tunnistamista </a:t>
            </a:r>
            <a:r>
              <a:rPr lang="fi-FI" b="1" dirty="0">
                <a:solidFill>
                  <a:schemeClr val="bg1"/>
                </a:solidFill>
              </a:rPr>
              <a:t>ja puheeksi </a:t>
            </a:r>
            <a:r>
              <a:rPr lang="fi-FI" b="1" dirty="0" smtClean="0">
                <a:solidFill>
                  <a:schemeClr val="bg1"/>
                </a:solidFill>
              </a:rPr>
              <a:t>ottamista,</a:t>
            </a:r>
            <a:endParaRPr lang="fi-FI" b="1" dirty="0">
              <a:solidFill>
                <a:schemeClr val="bg1"/>
              </a:solidFill>
            </a:endParaRPr>
          </a:p>
          <a:p>
            <a:pPr lvl="1"/>
            <a:r>
              <a:rPr lang="fi-FI" b="1" dirty="0">
                <a:solidFill>
                  <a:schemeClr val="bg1"/>
                </a:solidFill>
              </a:rPr>
              <a:t> </a:t>
            </a:r>
            <a:r>
              <a:rPr lang="fi-FI" b="1" dirty="0" smtClean="0">
                <a:solidFill>
                  <a:schemeClr val="bg1"/>
                </a:solidFill>
              </a:rPr>
              <a:t>yhdenvertaisuutta </a:t>
            </a:r>
            <a:r>
              <a:rPr lang="fi-FI" b="1" dirty="0" smtClean="0">
                <a:solidFill>
                  <a:schemeClr val="bg1"/>
                </a:solidFill>
              </a:rPr>
              <a:t>ja </a:t>
            </a:r>
            <a:r>
              <a:rPr lang="fi-FI" b="1" dirty="0" err="1" smtClean="0">
                <a:solidFill>
                  <a:schemeClr val="bg1"/>
                </a:solidFill>
              </a:rPr>
              <a:t>työhyvinvointia</a:t>
            </a:r>
            <a:r>
              <a:rPr lang="fi-FI" b="1" dirty="0" smtClean="0">
                <a:solidFill>
                  <a:schemeClr val="bg1"/>
                </a:solidFill>
              </a:rPr>
              <a:t>,</a:t>
            </a:r>
            <a:endParaRPr lang="fi-FI" b="1" dirty="0">
              <a:solidFill>
                <a:schemeClr val="bg1"/>
              </a:solidFill>
            </a:endParaRPr>
          </a:p>
          <a:p>
            <a:pPr lvl="1"/>
            <a:r>
              <a:rPr lang="fi-FI" b="1" dirty="0">
                <a:solidFill>
                  <a:schemeClr val="bg1"/>
                </a:solidFill>
              </a:rPr>
              <a:t> </a:t>
            </a:r>
            <a:r>
              <a:rPr lang="fi-FI" b="1" dirty="0" smtClean="0">
                <a:solidFill>
                  <a:schemeClr val="bg1"/>
                </a:solidFill>
              </a:rPr>
              <a:t>työpaikan työilmapiirin paranemista </a:t>
            </a:r>
            <a:r>
              <a:rPr lang="fi-FI" b="1" dirty="0">
                <a:solidFill>
                  <a:schemeClr val="bg1"/>
                </a:solidFill>
              </a:rPr>
              <a:t>ja </a:t>
            </a:r>
            <a:r>
              <a:rPr lang="fi-FI" b="1" dirty="0" err="1" smtClean="0">
                <a:solidFill>
                  <a:schemeClr val="bg1"/>
                </a:solidFill>
              </a:rPr>
              <a:t>s</a:t>
            </a:r>
            <a:r>
              <a:rPr lang="fi-FI" b="1" dirty="0" err="1" smtClean="0">
                <a:solidFill>
                  <a:schemeClr val="bg1"/>
                </a:solidFill>
              </a:rPr>
              <a:t>airaspoissaolojen</a:t>
            </a:r>
            <a:r>
              <a:rPr lang="fi-FI" b="1" dirty="0" smtClean="0">
                <a:solidFill>
                  <a:schemeClr val="bg1"/>
                </a:solidFill>
              </a:rPr>
              <a:t> vähentymistä. </a:t>
            </a:r>
          </a:p>
          <a:p>
            <a:r>
              <a:rPr lang="fi-FI" b="1" dirty="0">
                <a:solidFill>
                  <a:schemeClr val="bg1"/>
                </a:solidFill>
              </a:rPr>
              <a:t>Tarjota ohjausta ja tukea oppimista ja työntekoa sujuvoittavien työkalujen ja hyötysovellusten valintaan. </a:t>
            </a:r>
            <a:endParaRPr lang="fi-FI" b="1" dirty="0">
              <a:solidFill>
                <a:schemeClr val="bg1"/>
              </a:solidFill>
            </a:endParaRPr>
          </a:p>
          <a:p>
            <a:r>
              <a:rPr lang="fi-FI" b="1" dirty="0">
                <a:solidFill>
                  <a:schemeClr val="bg1"/>
                </a:solidFill>
              </a:rPr>
              <a:t>Lopputuotteena </a:t>
            </a:r>
            <a:r>
              <a:rPr lang="fi-FI" b="1" dirty="0" smtClean="0">
                <a:solidFill>
                  <a:schemeClr val="bg1"/>
                </a:solidFill>
              </a:rPr>
              <a:t>rakentaa</a:t>
            </a:r>
            <a:r>
              <a:rPr lang="fi-FI" b="1" dirty="0" smtClean="0">
                <a:solidFill>
                  <a:schemeClr val="bg1"/>
                </a:solidFill>
              </a:rPr>
              <a:t> </a:t>
            </a:r>
            <a:r>
              <a:rPr lang="fi-FI" b="1" dirty="0">
                <a:solidFill>
                  <a:schemeClr val="bg1"/>
                </a:solidFill>
              </a:rPr>
              <a:t>erilaisia </a:t>
            </a:r>
            <a:r>
              <a:rPr lang="fi-FI" b="1" dirty="0" err="1">
                <a:solidFill>
                  <a:schemeClr val="bg1"/>
                </a:solidFill>
              </a:rPr>
              <a:t>oppijoita</a:t>
            </a:r>
            <a:r>
              <a:rPr lang="fi-FI" b="1" dirty="0">
                <a:solidFill>
                  <a:schemeClr val="bg1"/>
                </a:solidFill>
              </a:rPr>
              <a:t> työelämässä tukeva työkalupakki.</a:t>
            </a:r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F498-C30C-4CA9-A983-9C2A46C653FF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Päivi Vartiainen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0625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00214" y="1250171"/>
            <a:ext cx="8096200" cy="3573192"/>
          </a:xfrm>
        </p:spPr>
        <p:txBody>
          <a:bodyPr/>
          <a:lstStyle/>
          <a:p>
            <a:pPr algn="ctr"/>
            <a:r>
              <a:rPr lang="fi-FI" sz="2800" dirty="0">
                <a:solidFill>
                  <a:schemeClr val="bg1"/>
                </a:solidFill>
              </a:rPr>
              <a:t>”</a:t>
            </a:r>
            <a:r>
              <a:rPr lang="fi-FI" sz="2800" dirty="0" err="1">
                <a:solidFill>
                  <a:schemeClr val="bg1"/>
                </a:solidFill>
              </a:rPr>
              <a:t>Mun</a:t>
            </a:r>
            <a:r>
              <a:rPr lang="fi-FI" sz="2800" dirty="0">
                <a:solidFill>
                  <a:schemeClr val="bg1"/>
                </a:solidFill>
              </a:rPr>
              <a:t> mielestä </a:t>
            </a:r>
            <a:r>
              <a:rPr lang="fi-FI" sz="2800" dirty="0" err="1">
                <a:solidFill>
                  <a:schemeClr val="bg1"/>
                </a:solidFill>
              </a:rPr>
              <a:t>tää</a:t>
            </a:r>
            <a:r>
              <a:rPr lang="fi-FI" sz="2800" dirty="0">
                <a:solidFill>
                  <a:schemeClr val="bg1"/>
                </a:solidFill>
              </a:rPr>
              <a:t> on piilossa </a:t>
            </a:r>
            <a:r>
              <a:rPr lang="fi-FI" sz="2800" dirty="0" smtClean="0">
                <a:solidFill>
                  <a:schemeClr val="bg1"/>
                </a:solidFill>
              </a:rPr>
              <a:t>oleva, </a:t>
            </a:r>
            <a:r>
              <a:rPr lang="fi-FI" sz="2800" dirty="0">
                <a:solidFill>
                  <a:schemeClr val="bg1"/>
                </a:solidFill>
              </a:rPr>
              <a:t>ja </a:t>
            </a:r>
            <a:r>
              <a:rPr lang="fi-FI" sz="2800" dirty="0" err="1">
                <a:solidFill>
                  <a:schemeClr val="bg1"/>
                </a:solidFill>
              </a:rPr>
              <a:t>hienoo</a:t>
            </a:r>
            <a:r>
              <a:rPr lang="fi-FI" sz="2800" dirty="0">
                <a:solidFill>
                  <a:schemeClr val="bg1"/>
                </a:solidFill>
              </a:rPr>
              <a:t> että tällainen  projekti on </a:t>
            </a:r>
            <a:r>
              <a:rPr lang="fi-FI" sz="2800" dirty="0" smtClean="0">
                <a:solidFill>
                  <a:schemeClr val="bg1"/>
                </a:solidFill>
              </a:rPr>
              <a:t>käsillä. Ja </a:t>
            </a:r>
            <a:r>
              <a:rPr lang="fi-FI" sz="2800" dirty="0" err="1">
                <a:solidFill>
                  <a:schemeClr val="bg1"/>
                </a:solidFill>
              </a:rPr>
              <a:t>tossa</a:t>
            </a:r>
            <a:r>
              <a:rPr lang="fi-FI" sz="2800" dirty="0">
                <a:solidFill>
                  <a:schemeClr val="bg1"/>
                </a:solidFill>
              </a:rPr>
              <a:t> kun puhuttiin näistä </a:t>
            </a:r>
            <a:r>
              <a:rPr lang="fi-FI" sz="2800" dirty="0" smtClean="0">
                <a:solidFill>
                  <a:schemeClr val="bg1"/>
                </a:solidFill>
              </a:rPr>
              <a:t>kulttuuritaustoista, </a:t>
            </a:r>
            <a:r>
              <a:rPr lang="fi-FI" sz="2800" dirty="0">
                <a:solidFill>
                  <a:schemeClr val="bg1"/>
                </a:solidFill>
              </a:rPr>
              <a:t>niin varmaan reilu 10 vuotta niitäkin on tutkittu, että </a:t>
            </a:r>
            <a:r>
              <a:rPr lang="fi-FI" sz="2800" dirty="0" err="1">
                <a:solidFill>
                  <a:schemeClr val="bg1"/>
                </a:solidFill>
              </a:rPr>
              <a:t>mun</a:t>
            </a:r>
            <a:r>
              <a:rPr lang="fi-FI" sz="2800" dirty="0">
                <a:solidFill>
                  <a:schemeClr val="bg1"/>
                </a:solidFill>
              </a:rPr>
              <a:t> mielestään tavallaan on hienoa että nyt avataan tämäkin väylä siihen </a:t>
            </a:r>
            <a:r>
              <a:rPr lang="fi-FI" sz="2800" dirty="0" err="1">
                <a:solidFill>
                  <a:schemeClr val="bg1"/>
                </a:solidFill>
              </a:rPr>
              <a:t>että…että</a:t>
            </a:r>
            <a:r>
              <a:rPr lang="fi-FI" sz="2800" dirty="0">
                <a:solidFill>
                  <a:schemeClr val="bg1"/>
                </a:solidFill>
              </a:rPr>
              <a:t> ruvetaan puhumaan [oppimisvaikeuksista] enemmän.”</a:t>
            </a:r>
          </a:p>
          <a:p>
            <a:pPr marL="0" indent="0" algn="ctr">
              <a:buNone/>
            </a:pPr>
            <a:r>
              <a:rPr lang="fi-FI" sz="2800" dirty="0" err="1">
                <a:solidFill>
                  <a:schemeClr val="bg1"/>
                </a:solidFill>
              </a:rPr>
              <a:t>-Esimies-</a:t>
            </a:r>
            <a:endParaRPr lang="fi-FI" sz="2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fi-FI" sz="2800" dirty="0"/>
          </a:p>
          <a:p>
            <a:pPr algn="ctr"/>
            <a:endParaRPr lang="fi-FI" sz="28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F498-C30C-4CA9-A983-9C2A46C653FF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Päivi Vartiainen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0438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01517" y="730560"/>
            <a:ext cx="8096200" cy="3573192"/>
          </a:xfrm>
        </p:spPr>
        <p:txBody>
          <a:bodyPr/>
          <a:lstStyle/>
          <a:p>
            <a:pPr algn="ctr"/>
            <a:r>
              <a:rPr lang="fi-FI" sz="2800" dirty="0">
                <a:solidFill>
                  <a:schemeClr val="bg1"/>
                </a:solidFill>
              </a:rPr>
              <a:t>”…mutta se että asioille voi tehdä jotakin ja on niitä helpotuksia, niin se oli </a:t>
            </a:r>
            <a:r>
              <a:rPr lang="fi-FI" sz="2800" dirty="0" err="1">
                <a:solidFill>
                  <a:schemeClr val="bg1"/>
                </a:solidFill>
              </a:rPr>
              <a:t>niinkun</a:t>
            </a:r>
            <a:r>
              <a:rPr lang="fi-FI" sz="2800" dirty="0">
                <a:solidFill>
                  <a:schemeClr val="bg1"/>
                </a:solidFill>
              </a:rPr>
              <a:t> meille se, että me </a:t>
            </a:r>
            <a:r>
              <a:rPr lang="fi-FI" sz="2800" dirty="0" err="1">
                <a:solidFill>
                  <a:schemeClr val="bg1"/>
                </a:solidFill>
              </a:rPr>
              <a:t>aateltiin</a:t>
            </a:r>
            <a:r>
              <a:rPr lang="fi-FI" sz="2800" dirty="0">
                <a:solidFill>
                  <a:schemeClr val="bg1"/>
                </a:solidFill>
              </a:rPr>
              <a:t>, että tähän [hankkeeseen] on </a:t>
            </a:r>
            <a:r>
              <a:rPr lang="fi-FI" sz="2800" dirty="0" err="1">
                <a:solidFill>
                  <a:schemeClr val="bg1"/>
                </a:solidFill>
              </a:rPr>
              <a:t>niinkun</a:t>
            </a:r>
            <a:r>
              <a:rPr lang="fi-FI" sz="2800" dirty="0">
                <a:solidFill>
                  <a:schemeClr val="bg1"/>
                </a:solidFill>
              </a:rPr>
              <a:t> hyvä lähtee, että koska se esim. sanotaan siihen, että miten </a:t>
            </a:r>
            <a:r>
              <a:rPr lang="fi-FI" sz="2800" dirty="0" err="1">
                <a:solidFill>
                  <a:schemeClr val="bg1"/>
                </a:solidFill>
              </a:rPr>
              <a:t>sä</a:t>
            </a:r>
            <a:r>
              <a:rPr lang="fi-FI" sz="2800" dirty="0">
                <a:solidFill>
                  <a:schemeClr val="bg1"/>
                </a:solidFill>
              </a:rPr>
              <a:t> palautat tuntilistasi. Niin se näkyy ihan selvästi, että ne kenellä siinä on vaikeuksia, niin me joudutaan aina soittelemaan niille perään. Ja jotain </a:t>
            </a:r>
            <a:r>
              <a:rPr lang="fi-FI" sz="2800" dirty="0" err="1">
                <a:solidFill>
                  <a:schemeClr val="bg1"/>
                </a:solidFill>
              </a:rPr>
              <a:t>tämmösiä</a:t>
            </a:r>
            <a:r>
              <a:rPr lang="fi-FI" sz="2800" dirty="0">
                <a:solidFill>
                  <a:schemeClr val="bg1"/>
                </a:solidFill>
              </a:rPr>
              <a:t>, niin se hankaloittaa niin kuin myös meitä.”   </a:t>
            </a:r>
          </a:p>
          <a:p>
            <a:pPr marL="0" indent="0" algn="ctr">
              <a:buNone/>
            </a:pPr>
            <a:r>
              <a:rPr lang="fi-FI" sz="2800" dirty="0" err="1">
                <a:solidFill>
                  <a:schemeClr val="bg1"/>
                </a:solidFill>
              </a:rPr>
              <a:t>-Johtaja-</a:t>
            </a:r>
            <a:endParaRPr lang="fi-FI" sz="2800" dirty="0">
              <a:solidFill>
                <a:schemeClr val="bg1"/>
              </a:solidFill>
            </a:endParaRPr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F498-C30C-4CA9-A983-9C2A46C653FF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Päivi Vartiainen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7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9249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7323" y="257851"/>
            <a:ext cx="8096200" cy="900000"/>
          </a:xfrm>
        </p:spPr>
        <p:txBody>
          <a:bodyPr/>
          <a:lstStyle/>
          <a:p>
            <a:r>
              <a:rPr lang="fi-FI" sz="4400" b="1" dirty="0"/>
              <a:t>MIKSI TARVITAAN?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9917" y="1133352"/>
            <a:ext cx="8096200" cy="3573192"/>
          </a:xfrm>
        </p:spPr>
        <p:txBody>
          <a:bodyPr/>
          <a:lstStyle/>
          <a:p>
            <a:r>
              <a:rPr lang="fi-FI" sz="2800" dirty="0" err="1" smtClean="0">
                <a:solidFill>
                  <a:schemeClr val="bg1"/>
                </a:solidFill>
              </a:rPr>
              <a:t>Digitalisaatio</a:t>
            </a:r>
            <a:r>
              <a:rPr lang="fi-FI" sz="2800" dirty="0">
                <a:solidFill>
                  <a:schemeClr val="bg1"/>
                </a:solidFill>
              </a:rPr>
              <a:t> </a:t>
            </a:r>
            <a:r>
              <a:rPr lang="fi-FI" sz="2800" dirty="0" smtClean="0">
                <a:solidFill>
                  <a:schemeClr val="bg1"/>
                </a:solidFill>
              </a:rPr>
              <a:t>ja työn uudelleenorganisointi</a:t>
            </a:r>
          </a:p>
          <a:p>
            <a:pPr lvl="1"/>
            <a:r>
              <a:rPr lang="fi-FI" sz="2400" dirty="0" smtClean="0">
                <a:solidFill>
                  <a:schemeClr val="bg1"/>
                </a:solidFill>
              </a:rPr>
              <a:t>jatkuva uuden oppiminen</a:t>
            </a:r>
          </a:p>
          <a:p>
            <a:pPr lvl="1"/>
            <a:r>
              <a:rPr lang="fi-FI" sz="2400" dirty="0" smtClean="0">
                <a:solidFill>
                  <a:schemeClr val="bg1"/>
                </a:solidFill>
              </a:rPr>
              <a:t>itseohjautuvuusvaatimuksen lisääntyminen</a:t>
            </a:r>
          </a:p>
          <a:p>
            <a:r>
              <a:rPr lang="fi-FI" sz="2800" dirty="0" smtClean="0">
                <a:solidFill>
                  <a:schemeClr val="bg1"/>
                </a:solidFill>
              </a:rPr>
              <a:t>Jopa 20-25%:lla aikuisista </a:t>
            </a:r>
            <a:r>
              <a:rPr lang="fi-FI" sz="2800" dirty="0">
                <a:solidFill>
                  <a:schemeClr val="bg1"/>
                </a:solidFill>
              </a:rPr>
              <a:t>on </a:t>
            </a:r>
            <a:r>
              <a:rPr lang="fi-FI" sz="2800" dirty="0" smtClean="0">
                <a:solidFill>
                  <a:schemeClr val="bg1"/>
                </a:solidFill>
              </a:rPr>
              <a:t>pulmia </a:t>
            </a:r>
            <a:r>
              <a:rPr lang="fi-FI" sz="2800" dirty="0">
                <a:solidFill>
                  <a:schemeClr val="bg1"/>
                </a:solidFill>
              </a:rPr>
              <a:t>esimerkiksi lukemisessa, kirjoittamisessa tai ajan hallinnassa </a:t>
            </a:r>
            <a:r>
              <a:rPr lang="fi-FI" sz="2800" dirty="0">
                <a:solidFill>
                  <a:schemeClr val="bg1"/>
                </a:solidFill>
                <a:sym typeface="Wingdings" panose="05000000000000000000" pitchFamily="2" charset="2"/>
              </a:rPr>
              <a:t> työ hidastuu ja työssä jaksaminen heikkenee tuottavuus laskee.</a:t>
            </a:r>
            <a:endParaRPr lang="fi-FI" sz="2800" dirty="0">
              <a:solidFill>
                <a:schemeClr val="bg1"/>
              </a:solidFill>
            </a:endParaRPr>
          </a:p>
          <a:p>
            <a:r>
              <a:rPr lang="fi-FI" sz="2800" dirty="0">
                <a:solidFill>
                  <a:schemeClr val="bg1"/>
                </a:solidFill>
              </a:rPr>
              <a:t>Pohjoismaisen tutkimuksen mukaan </a:t>
            </a:r>
            <a:r>
              <a:rPr lang="fi-FI" sz="2800" dirty="0" smtClean="0">
                <a:solidFill>
                  <a:schemeClr val="bg1"/>
                </a:solidFill>
              </a:rPr>
              <a:t>suomalaisilla työpaikoilla </a:t>
            </a:r>
            <a:r>
              <a:rPr lang="fi-FI" sz="2800" dirty="0">
                <a:solidFill>
                  <a:schemeClr val="bg1"/>
                </a:solidFill>
              </a:rPr>
              <a:t>tunnistetaan aikuisten oppimisen esteitä heikosti.</a:t>
            </a:r>
          </a:p>
          <a:p>
            <a:pPr marL="0" indent="0">
              <a:buNone/>
            </a:pPr>
            <a:endParaRPr lang="fi-FI" sz="28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F498-C30C-4CA9-A983-9C2A46C653FF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Päivi Vartiainen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8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8057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20BE-AB5A-40C1-951B-F72F73B3A654}" type="datetime1">
              <a:rPr lang="fi-FI" smtClean="0"/>
              <a:t>4.6.2018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Päivi Vartiainen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9</a:t>
            </a:fld>
            <a:endParaRPr lang="fi-FI"/>
          </a:p>
        </p:txBody>
      </p:sp>
      <p:pic>
        <p:nvPicPr>
          <p:cNvPr id="9218" name="Picture 2" descr="http://player.slideplayer.fi/7/1994957/data/images/img26.jpg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00" y="803191"/>
            <a:ext cx="8752851" cy="391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38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85371" y="400144"/>
            <a:ext cx="8096200" cy="900000"/>
          </a:xfrm>
        </p:spPr>
        <p:txBody>
          <a:bodyPr/>
          <a:lstStyle/>
          <a:p>
            <a:r>
              <a:rPr lang="fi-FI" sz="3600" b="1" dirty="0" smtClean="0"/>
              <a:t>OPPI-VA –HANKE: MITÄ</a:t>
            </a:r>
            <a:r>
              <a:rPr lang="fi-FI" sz="3600" b="1" dirty="0"/>
              <a:t>? KENELLE?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61519" y="1165112"/>
            <a:ext cx="7378636" cy="3573192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fi-FI" sz="2800" b="1" dirty="0" smtClean="0">
                <a:solidFill>
                  <a:schemeClr val="bg1"/>
                </a:solidFill>
              </a:rPr>
              <a:t>Henkilöstökysely</a:t>
            </a:r>
          </a:p>
          <a:p>
            <a:pPr marL="457200" indent="-457200">
              <a:buAutoNum type="arabicPeriod"/>
            </a:pPr>
            <a:r>
              <a:rPr lang="fi-FI" sz="2800" b="1" dirty="0" smtClean="0">
                <a:solidFill>
                  <a:schemeClr val="bg1"/>
                </a:solidFill>
              </a:rPr>
              <a:t>Haastatteluja – työntekijöiltä, johdolta ja esimiehiltä</a:t>
            </a:r>
            <a:endParaRPr lang="fi-FI" sz="2800" b="1" dirty="0" smtClean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fi-FI" sz="2800" b="1" dirty="0" smtClean="0">
                <a:solidFill>
                  <a:schemeClr val="bg1"/>
                </a:solidFill>
              </a:rPr>
              <a:t>Räätälöityä valmennusta työpaikoille</a:t>
            </a:r>
            <a:endParaRPr lang="fi-FI" sz="2800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fi-FI" sz="2800" b="1" dirty="0" smtClean="0">
                <a:solidFill>
                  <a:schemeClr val="bg1"/>
                </a:solidFill>
              </a:rPr>
              <a:t>Apuv</a:t>
            </a:r>
            <a:r>
              <a:rPr lang="fi-FI" sz="2800" b="1" dirty="0" smtClean="0">
                <a:solidFill>
                  <a:schemeClr val="bg1"/>
                </a:solidFill>
              </a:rPr>
              <a:t>älinesalkku työpaikoille käyttöön</a:t>
            </a:r>
          </a:p>
          <a:p>
            <a:pPr marL="457200" indent="-457200">
              <a:buAutoNum type="arabicPeriod"/>
            </a:pPr>
            <a:r>
              <a:rPr lang="fi-FI" sz="2800" b="1" dirty="0" smtClean="0">
                <a:solidFill>
                  <a:schemeClr val="bg1"/>
                </a:solidFill>
              </a:rPr>
              <a:t>Lopputuotteena työkalupakki kaikkien työpaikkojen käyttöön, testaus &amp; palaute</a:t>
            </a:r>
          </a:p>
          <a:p>
            <a:pPr marL="457200" indent="-457200">
              <a:buAutoNum type="arabicPeriod"/>
            </a:pPr>
            <a:r>
              <a:rPr lang="fi-FI" sz="2800" b="1" dirty="0" smtClean="0">
                <a:solidFill>
                  <a:schemeClr val="bg1"/>
                </a:solidFill>
              </a:rPr>
              <a:t>Työkalupakin markkinointi - Road Show </a:t>
            </a:r>
            <a:endParaRPr lang="fi-FI" sz="2800" b="1" dirty="0">
              <a:solidFill>
                <a:schemeClr val="bg1"/>
              </a:solidFill>
            </a:endParaRP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F498-C30C-4CA9-A983-9C2A46C653FF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Päivi Vartiainen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10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1215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xmlns="" id="{C8E91428-64DE-9445-B622-DFC4F638A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xmlns="" id="{3B1F00F2-6C59-C448-94B4-46D7719D0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232461"/>
            <a:ext cx="8229599" cy="5587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Kati\AppData\Local\Microsoft\Windows\Temporary Internet Files\Content.IE5\DVI5KKL9\1200px-Question_mark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7930">
            <a:off x="6238241" y="1344059"/>
            <a:ext cx="1103925" cy="193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2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9277" y="446080"/>
            <a:ext cx="8096200" cy="3573192"/>
          </a:xfrm>
        </p:spPr>
        <p:txBody>
          <a:bodyPr/>
          <a:lstStyle/>
          <a:p>
            <a:pPr algn="ctr"/>
            <a:r>
              <a:rPr lang="fi-FI" dirty="0">
                <a:solidFill>
                  <a:schemeClr val="bg1"/>
                </a:solidFill>
              </a:rPr>
              <a:t>”</a:t>
            </a:r>
            <a:r>
              <a:rPr lang="fi-FI" dirty="0" err="1">
                <a:solidFill>
                  <a:schemeClr val="bg1"/>
                </a:solidFill>
              </a:rPr>
              <a:t>Mulla</a:t>
            </a:r>
            <a:r>
              <a:rPr lang="fi-FI" dirty="0">
                <a:solidFill>
                  <a:schemeClr val="bg1"/>
                </a:solidFill>
              </a:rPr>
              <a:t> on itsellä lukihäiriö, että </a:t>
            </a:r>
            <a:r>
              <a:rPr lang="fi-FI" dirty="0" err="1">
                <a:solidFill>
                  <a:schemeClr val="bg1"/>
                </a:solidFill>
              </a:rPr>
              <a:t>mä</a:t>
            </a:r>
            <a:r>
              <a:rPr lang="fi-FI" dirty="0">
                <a:solidFill>
                  <a:schemeClr val="bg1"/>
                </a:solidFill>
              </a:rPr>
              <a:t> </a:t>
            </a:r>
            <a:r>
              <a:rPr lang="fi-FI" dirty="0" err="1">
                <a:solidFill>
                  <a:schemeClr val="bg1"/>
                </a:solidFill>
              </a:rPr>
              <a:t>nään</a:t>
            </a:r>
            <a:r>
              <a:rPr lang="fi-FI" dirty="0">
                <a:solidFill>
                  <a:schemeClr val="bg1"/>
                </a:solidFill>
              </a:rPr>
              <a:t> ne asiat vähän toisella tapaa. Ja ehkä nyt vasta kun on </a:t>
            </a:r>
            <a:r>
              <a:rPr lang="fi-FI" dirty="0" err="1">
                <a:solidFill>
                  <a:schemeClr val="bg1"/>
                </a:solidFill>
              </a:rPr>
              <a:t>käyny</a:t>
            </a:r>
            <a:r>
              <a:rPr lang="fi-FI" dirty="0">
                <a:solidFill>
                  <a:schemeClr val="bg1"/>
                </a:solidFill>
              </a:rPr>
              <a:t> läpi ne aineopinnot, niin uskaltaa sanoo, että </a:t>
            </a:r>
            <a:r>
              <a:rPr lang="fi-FI" dirty="0" err="1">
                <a:solidFill>
                  <a:schemeClr val="bg1"/>
                </a:solidFill>
              </a:rPr>
              <a:t>mulla</a:t>
            </a:r>
            <a:r>
              <a:rPr lang="fi-FI" dirty="0">
                <a:solidFill>
                  <a:schemeClr val="bg1"/>
                </a:solidFill>
              </a:rPr>
              <a:t> on lukihäiriö eli tavallaan on käynyt </a:t>
            </a:r>
            <a:r>
              <a:rPr lang="fi-FI" dirty="0" err="1">
                <a:solidFill>
                  <a:schemeClr val="bg1"/>
                </a:solidFill>
              </a:rPr>
              <a:t>sellasen</a:t>
            </a:r>
            <a:r>
              <a:rPr lang="fi-FI" dirty="0">
                <a:solidFill>
                  <a:schemeClr val="bg1"/>
                </a:solidFill>
              </a:rPr>
              <a:t> prosessin läpi, että uskaltaa tuoda sen ja </a:t>
            </a:r>
            <a:r>
              <a:rPr lang="fi-FI" dirty="0" err="1">
                <a:solidFill>
                  <a:schemeClr val="bg1"/>
                </a:solidFill>
              </a:rPr>
              <a:t>oon</a:t>
            </a:r>
            <a:r>
              <a:rPr lang="fi-FI" dirty="0">
                <a:solidFill>
                  <a:schemeClr val="bg1"/>
                </a:solidFill>
              </a:rPr>
              <a:t> </a:t>
            </a:r>
            <a:r>
              <a:rPr lang="fi-FI" dirty="0" err="1">
                <a:solidFill>
                  <a:schemeClr val="bg1"/>
                </a:solidFill>
              </a:rPr>
              <a:t>mä</a:t>
            </a:r>
            <a:r>
              <a:rPr lang="fi-FI" dirty="0">
                <a:solidFill>
                  <a:schemeClr val="bg1"/>
                </a:solidFill>
              </a:rPr>
              <a:t> aika avoimesti kertonut, että on, niin aika moni on </a:t>
            </a:r>
            <a:r>
              <a:rPr lang="fi-FI" dirty="0" err="1">
                <a:solidFill>
                  <a:schemeClr val="bg1"/>
                </a:solidFill>
              </a:rPr>
              <a:t>sanonu</a:t>
            </a:r>
            <a:r>
              <a:rPr lang="fi-FI" dirty="0">
                <a:solidFill>
                  <a:schemeClr val="bg1"/>
                </a:solidFill>
              </a:rPr>
              <a:t>, että </a:t>
            </a:r>
            <a:r>
              <a:rPr lang="fi-FI" dirty="0" err="1">
                <a:solidFill>
                  <a:schemeClr val="bg1"/>
                </a:solidFill>
              </a:rPr>
              <a:t>mullakin</a:t>
            </a:r>
            <a:r>
              <a:rPr lang="fi-FI" dirty="0">
                <a:solidFill>
                  <a:schemeClr val="bg1"/>
                </a:solidFill>
              </a:rPr>
              <a:t> on. ..tai että </a:t>
            </a:r>
            <a:r>
              <a:rPr lang="fi-FI" dirty="0" err="1">
                <a:solidFill>
                  <a:schemeClr val="bg1"/>
                </a:solidFill>
              </a:rPr>
              <a:t>mullakin</a:t>
            </a:r>
            <a:r>
              <a:rPr lang="fi-FI" dirty="0">
                <a:solidFill>
                  <a:schemeClr val="bg1"/>
                </a:solidFill>
              </a:rPr>
              <a:t> on vähän </a:t>
            </a:r>
            <a:r>
              <a:rPr lang="fi-FI" dirty="0" smtClean="0">
                <a:solidFill>
                  <a:schemeClr val="bg1"/>
                </a:solidFill>
              </a:rPr>
              <a:t>sitä. Että </a:t>
            </a:r>
            <a:r>
              <a:rPr lang="fi-FI" dirty="0">
                <a:solidFill>
                  <a:schemeClr val="bg1"/>
                </a:solidFill>
              </a:rPr>
              <a:t>toisaalta </a:t>
            </a:r>
            <a:r>
              <a:rPr lang="fi-FI" dirty="0" err="1">
                <a:solidFill>
                  <a:schemeClr val="bg1"/>
                </a:solidFill>
              </a:rPr>
              <a:t>mä</a:t>
            </a:r>
            <a:r>
              <a:rPr lang="fi-FI" dirty="0">
                <a:solidFill>
                  <a:schemeClr val="bg1"/>
                </a:solidFill>
              </a:rPr>
              <a:t> </a:t>
            </a:r>
            <a:r>
              <a:rPr lang="fi-FI" dirty="0" smtClean="0">
                <a:solidFill>
                  <a:schemeClr val="bg1"/>
                </a:solidFill>
              </a:rPr>
              <a:t>mietin, </a:t>
            </a:r>
            <a:r>
              <a:rPr lang="fi-FI" dirty="0">
                <a:solidFill>
                  <a:schemeClr val="bg1"/>
                </a:solidFill>
              </a:rPr>
              <a:t>että se on huono juttu, että minä kerron että minulla on, mutta toisaalta se on myös </a:t>
            </a:r>
            <a:r>
              <a:rPr lang="fi-FI" dirty="0" err="1">
                <a:solidFill>
                  <a:schemeClr val="bg1"/>
                </a:solidFill>
              </a:rPr>
              <a:t>tuonu</a:t>
            </a:r>
            <a:r>
              <a:rPr lang="fi-FI" dirty="0">
                <a:solidFill>
                  <a:schemeClr val="bg1"/>
                </a:solidFill>
              </a:rPr>
              <a:t> sitä, että monin muukin on </a:t>
            </a:r>
            <a:r>
              <a:rPr lang="fi-FI" dirty="0" err="1">
                <a:solidFill>
                  <a:schemeClr val="bg1"/>
                </a:solidFill>
              </a:rPr>
              <a:t>asettunu</a:t>
            </a:r>
            <a:r>
              <a:rPr lang="fi-FI" dirty="0">
                <a:solidFill>
                  <a:schemeClr val="bg1"/>
                </a:solidFill>
              </a:rPr>
              <a:t> että hei </a:t>
            </a:r>
            <a:r>
              <a:rPr lang="fi-FI" dirty="0" err="1">
                <a:solidFill>
                  <a:schemeClr val="bg1"/>
                </a:solidFill>
              </a:rPr>
              <a:t>mullakin</a:t>
            </a:r>
            <a:r>
              <a:rPr lang="fi-FI" dirty="0">
                <a:solidFill>
                  <a:schemeClr val="bg1"/>
                </a:solidFill>
              </a:rPr>
              <a:t> on ja miten </a:t>
            </a:r>
            <a:r>
              <a:rPr lang="fi-FI" dirty="0" err="1">
                <a:solidFill>
                  <a:schemeClr val="bg1"/>
                </a:solidFill>
              </a:rPr>
              <a:t>sä</a:t>
            </a:r>
            <a:r>
              <a:rPr lang="fi-FI" dirty="0">
                <a:solidFill>
                  <a:schemeClr val="bg1"/>
                </a:solidFill>
              </a:rPr>
              <a:t> </a:t>
            </a:r>
            <a:r>
              <a:rPr lang="fi-FI" dirty="0" err="1">
                <a:solidFill>
                  <a:schemeClr val="bg1"/>
                </a:solidFill>
              </a:rPr>
              <a:t>oot…ja</a:t>
            </a:r>
            <a:r>
              <a:rPr lang="fi-FI" dirty="0">
                <a:solidFill>
                  <a:schemeClr val="bg1"/>
                </a:solidFill>
              </a:rPr>
              <a:t> sitten on </a:t>
            </a:r>
            <a:r>
              <a:rPr lang="fi-FI" dirty="0" err="1">
                <a:solidFill>
                  <a:schemeClr val="bg1"/>
                </a:solidFill>
              </a:rPr>
              <a:t>voinu</a:t>
            </a:r>
            <a:r>
              <a:rPr lang="fi-FI" dirty="0">
                <a:solidFill>
                  <a:schemeClr val="bg1"/>
                </a:solidFill>
              </a:rPr>
              <a:t> jakaa niitä asioita. Ja sitten myöskin ehkä </a:t>
            </a:r>
            <a:r>
              <a:rPr lang="fi-FI" dirty="0" err="1">
                <a:solidFill>
                  <a:schemeClr val="bg1"/>
                </a:solidFill>
              </a:rPr>
              <a:t>mä</a:t>
            </a:r>
            <a:r>
              <a:rPr lang="fi-FI" dirty="0">
                <a:solidFill>
                  <a:schemeClr val="bg1"/>
                </a:solidFill>
              </a:rPr>
              <a:t> </a:t>
            </a:r>
            <a:r>
              <a:rPr lang="fi-FI" dirty="0" err="1">
                <a:solidFill>
                  <a:schemeClr val="bg1"/>
                </a:solidFill>
              </a:rPr>
              <a:t>nään</a:t>
            </a:r>
            <a:r>
              <a:rPr lang="fi-FI" dirty="0">
                <a:solidFill>
                  <a:schemeClr val="bg1"/>
                </a:solidFill>
              </a:rPr>
              <a:t> toisesta näkökulmasta, että miten esim. sitä [</a:t>
            </a:r>
            <a:r>
              <a:rPr lang="fi-FI" dirty="0" err="1">
                <a:solidFill>
                  <a:schemeClr val="bg1"/>
                </a:solidFill>
              </a:rPr>
              <a:t>koulutus]materiaalia</a:t>
            </a:r>
            <a:r>
              <a:rPr lang="fi-FI" dirty="0">
                <a:solidFill>
                  <a:schemeClr val="bg1"/>
                </a:solidFill>
              </a:rPr>
              <a:t> </a:t>
            </a:r>
            <a:r>
              <a:rPr lang="fi-FI" dirty="0" err="1">
                <a:solidFill>
                  <a:schemeClr val="bg1"/>
                </a:solidFill>
              </a:rPr>
              <a:t>täytyis</a:t>
            </a:r>
            <a:r>
              <a:rPr lang="fi-FI" dirty="0">
                <a:solidFill>
                  <a:schemeClr val="bg1"/>
                </a:solidFill>
              </a:rPr>
              <a:t> tuottaa…”</a:t>
            </a:r>
          </a:p>
          <a:p>
            <a:pPr marL="0" indent="0" algn="ctr">
              <a:buNone/>
            </a:pPr>
            <a:r>
              <a:rPr lang="fi-FI" dirty="0" err="1" smtClean="0">
                <a:solidFill>
                  <a:schemeClr val="bg1"/>
                </a:solidFill>
              </a:rPr>
              <a:t>-</a:t>
            </a:r>
            <a:r>
              <a:rPr lang="fi-FI" dirty="0" err="1">
                <a:solidFill>
                  <a:schemeClr val="bg1"/>
                </a:solidFill>
              </a:rPr>
              <a:t>Esimies-</a:t>
            </a:r>
            <a:r>
              <a:rPr lang="fi-FI" dirty="0">
                <a:solidFill>
                  <a:schemeClr val="bg1"/>
                </a:solidFill>
              </a:rPr>
              <a:t> </a:t>
            </a:r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F498-C30C-4CA9-A983-9C2A46C653FF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Päivi Vartiainen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12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2661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82880" y="501692"/>
            <a:ext cx="9361714" cy="900000"/>
          </a:xfrm>
        </p:spPr>
        <p:txBody>
          <a:bodyPr/>
          <a:lstStyle/>
          <a:p>
            <a:r>
              <a:rPr lang="fi-FI" sz="3200" b="1" dirty="0" smtClean="0"/>
              <a:t>TYÖPAIKOILLE TARJOTTUA APUA JA TUKEA</a:t>
            </a:r>
            <a:endParaRPr lang="fi-FI" sz="3200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21837" y="1441760"/>
            <a:ext cx="8096200" cy="3573192"/>
          </a:xfrm>
        </p:spPr>
        <p:txBody>
          <a:bodyPr/>
          <a:lstStyle/>
          <a:p>
            <a:r>
              <a:rPr lang="fi-FI" sz="3200" dirty="0" smtClean="0">
                <a:solidFill>
                  <a:schemeClr val="bg1"/>
                </a:solidFill>
              </a:rPr>
              <a:t>Tietoa oppimisvaikeuksista ja oppimisen haasteista</a:t>
            </a:r>
          </a:p>
          <a:p>
            <a:r>
              <a:rPr lang="fi-FI" sz="3200" dirty="0" smtClean="0">
                <a:solidFill>
                  <a:schemeClr val="bg1"/>
                </a:solidFill>
              </a:rPr>
              <a:t>Tietoa vaikeuksien puheeksi ottamisesta ja dialogisuudesta</a:t>
            </a:r>
          </a:p>
          <a:p>
            <a:r>
              <a:rPr lang="fi-FI" sz="3200" dirty="0" smtClean="0">
                <a:solidFill>
                  <a:schemeClr val="bg1"/>
                </a:solidFill>
              </a:rPr>
              <a:t>Ohjausta oppimisvaikeudet huomioivassa:</a:t>
            </a:r>
          </a:p>
          <a:p>
            <a:pPr lvl="1"/>
            <a:r>
              <a:rPr lang="fi-FI" sz="2800" dirty="0" smtClean="0">
                <a:solidFill>
                  <a:schemeClr val="bg1"/>
                </a:solidFill>
              </a:rPr>
              <a:t>Video- ja kuvapohjaisessa perehdyttämisessä </a:t>
            </a:r>
            <a:endParaRPr lang="fi-FI" sz="2800" dirty="0">
              <a:solidFill>
                <a:schemeClr val="bg1"/>
              </a:solidFill>
            </a:endParaRPr>
          </a:p>
          <a:p>
            <a:pPr lvl="1"/>
            <a:r>
              <a:rPr lang="fi-FI" sz="2800" dirty="0" smtClean="0">
                <a:solidFill>
                  <a:schemeClr val="bg1"/>
                </a:solidFill>
              </a:rPr>
              <a:t> Työssä oppimisen ohjaamisessa</a:t>
            </a:r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F498-C30C-4CA9-A983-9C2A46C653FF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Päivi Vartiainen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13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4360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359278" y="435680"/>
            <a:ext cx="8096651" cy="3600000"/>
          </a:xfrm>
        </p:spPr>
        <p:txBody>
          <a:bodyPr/>
          <a:lstStyle/>
          <a:p>
            <a:pPr algn="ctr"/>
            <a:r>
              <a:rPr lang="fi-FI" sz="2800" dirty="0">
                <a:solidFill>
                  <a:schemeClr val="bg1"/>
                </a:solidFill>
              </a:rPr>
              <a:t>”Ja tässä herää </a:t>
            </a:r>
            <a:r>
              <a:rPr lang="fi-FI" sz="2800" dirty="0" err="1">
                <a:solidFill>
                  <a:schemeClr val="bg1"/>
                </a:solidFill>
              </a:rPr>
              <a:t>oikeesti</a:t>
            </a:r>
            <a:r>
              <a:rPr lang="fi-FI" sz="2800" dirty="0">
                <a:solidFill>
                  <a:schemeClr val="bg1"/>
                </a:solidFill>
              </a:rPr>
              <a:t> se ajatus ja kysymys ihan </a:t>
            </a:r>
            <a:r>
              <a:rPr lang="fi-FI" sz="2800" dirty="0" err="1">
                <a:solidFill>
                  <a:schemeClr val="bg1"/>
                </a:solidFill>
              </a:rPr>
              <a:t>oikeesti</a:t>
            </a:r>
            <a:r>
              <a:rPr lang="fi-FI" sz="2800" dirty="0">
                <a:solidFill>
                  <a:schemeClr val="bg1"/>
                </a:solidFill>
              </a:rPr>
              <a:t>, että tunnistaako ne esimiehet työntekijöillä </a:t>
            </a:r>
            <a:r>
              <a:rPr lang="fi-FI" sz="2800" dirty="0" err="1">
                <a:solidFill>
                  <a:schemeClr val="bg1"/>
                </a:solidFill>
              </a:rPr>
              <a:t>tän</a:t>
            </a:r>
            <a:r>
              <a:rPr lang="fi-FI" sz="2800" dirty="0">
                <a:solidFill>
                  <a:schemeClr val="bg1"/>
                </a:solidFill>
              </a:rPr>
              <a:t> </a:t>
            </a:r>
            <a:r>
              <a:rPr lang="fi-FI" sz="2800" dirty="0" err="1">
                <a:solidFill>
                  <a:schemeClr val="bg1"/>
                </a:solidFill>
              </a:rPr>
              <a:t>probleeman?...Niin</a:t>
            </a:r>
            <a:r>
              <a:rPr lang="fi-FI" sz="2800" dirty="0">
                <a:solidFill>
                  <a:schemeClr val="bg1"/>
                </a:solidFill>
              </a:rPr>
              <a:t> ja sitten </a:t>
            </a:r>
            <a:r>
              <a:rPr lang="fi-FI" sz="2800" dirty="0" err="1">
                <a:solidFill>
                  <a:schemeClr val="bg1"/>
                </a:solidFill>
              </a:rPr>
              <a:t>mä</a:t>
            </a:r>
            <a:r>
              <a:rPr lang="fi-FI" sz="2800" dirty="0">
                <a:solidFill>
                  <a:schemeClr val="bg1"/>
                </a:solidFill>
              </a:rPr>
              <a:t> mietin ihan </a:t>
            </a:r>
            <a:r>
              <a:rPr lang="fi-FI" sz="2800" dirty="0" err="1">
                <a:solidFill>
                  <a:schemeClr val="bg1"/>
                </a:solidFill>
              </a:rPr>
              <a:t>oikeesti</a:t>
            </a:r>
            <a:r>
              <a:rPr lang="fi-FI" sz="2800" dirty="0">
                <a:solidFill>
                  <a:schemeClr val="bg1"/>
                </a:solidFill>
              </a:rPr>
              <a:t>, että onko sillä meidän esimiehellä, tai sillä ohjaajalla tai tutorilla joka tekee sitä </a:t>
            </a:r>
            <a:r>
              <a:rPr lang="fi-FI" sz="2800" dirty="0" err="1">
                <a:solidFill>
                  <a:schemeClr val="bg1"/>
                </a:solidFill>
              </a:rPr>
              <a:t>perehdytystä…että</a:t>
            </a:r>
            <a:r>
              <a:rPr lang="fi-FI" sz="2800" dirty="0">
                <a:solidFill>
                  <a:schemeClr val="bg1"/>
                </a:solidFill>
              </a:rPr>
              <a:t> </a:t>
            </a:r>
            <a:r>
              <a:rPr lang="fi-FI" sz="2800" dirty="0" err="1">
                <a:solidFill>
                  <a:schemeClr val="bg1"/>
                </a:solidFill>
              </a:rPr>
              <a:t>onks</a:t>
            </a:r>
            <a:r>
              <a:rPr lang="fi-FI" sz="2800" dirty="0">
                <a:solidFill>
                  <a:schemeClr val="bg1"/>
                </a:solidFill>
              </a:rPr>
              <a:t> se ajanjakso mitä hän on sen perehdytettävän kanssa, niin </a:t>
            </a:r>
            <a:r>
              <a:rPr lang="fi-FI" sz="2800" dirty="0" err="1">
                <a:solidFill>
                  <a:schemeClr val="bg1"/>
                </a:solidFill>
              </a:rPr>
              <a:t>onks</a:t>
            </a:r>
            <a:r>
              <a:rPr lang="fi-FI" sz="2800" dirty="0">
                <a:solidFill>
                  <a:schemeClr val="bg1"/>
                </a:solidFill>
              </a:rPr>
              <a:t> se riittävän pitkä tunnistaa ne ongelmat ja hakee niihin </a:t>
            </a:r>
            <a:r>
              <a:rPr lang="fi-FI" sz="2800" dirty="0" err="1">
                <a:solidFill>
                  <a:schemeClr val="bg1"/>
                </a:solidFill>
              </a:rPr>
              <a:t>ratkasua</a:t>
            </a:r>
            <a:r>
              <a:rPr lang="fi-FI" sz="2800" dirty="0">
                <a:solidFill>
                  <a:schemeClr val="bg1"/>
                </a:solidFill>
              </a:rPr>
              <a:t>. Vai </a:t>
            </a:r>
            <a:r>
              <a:rPr lang="fi-FI" sz="2800" dirty="0" err="1">
                <a:solidFill>
                  <a:schemeClr val="bg1"/>
                </a:solidFill>
              </a:rPr>
              <a:t>käyks</a:t>
            </a:r>
            <a:r>
              <a:rPr lang="fi-FI" sz="2800" dirty="0">
                <a:solidFill>
                  <a:schemeClr val="bg1"/>
                </a:solidFill>
              </a:rPr>
              <a:t> siinä sitten niin, että kun niitä ongelmia tulee, että ne menee muun asian piikkiin vähän? </a:t>
            </a:r>
          </a:p>
          <a:p>
            <a:pPr lvl="1" algn="ctr"/>
            <a:r>
              <a:rPr lang="fi-FI" sz="2800" dirty="0" smtClean="0">
                <a:solidFill>
                  <a:schemeClr val="bg1"/>
                </a:solidFill>
              </a:rPr>
              <a:t>Johtaja-</a:t>
            </a:r>
            <a:endParaRPr lang="fi-FI" sz="2800" dirty="0">
              <a:solidFill>
                <a:schemeClr val="bg1"/>
              </a:solidFill>
            </a:endParaRPr>
          </a:p>
          <a:p>
            <a:endParaRPr lang="fi-FI" sz="2800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B2FF-3E68-47E7-BB84-2CF55DC94C98}" type="datetime1">
              <a:rPr lang="fi-FI" smtClean="0"/>
              <a:t>4.6.2018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Päivi Vartiainen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433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xmlns="" id="{C9F43B5C-D721-9A48-B70C-D7F3A849D7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37143"/>
            <a:ext cx="9180513" cy="1655762"/>
          </a:xfrm>
        </p:spPr>
        <p:txBody>
          <a:bodyPr>
            <a:noAutofit/>
          </a:bodyPr>
          <a:lstStyle/>
          <a:p>
            <a:r>
              <a:rPr lang="fi-FI" sz="3200" b="1" dirty="0" smtClean="0">
                <a:solidFill>
                  <a:srgbClr val="C00000"/>
                </a:solidFill>
              </a:rPr>
              <a:t>K</a:t>
            </a:r>
            <a:r>
              <a:rPr lang="fi-FI" sz="3200" b="1" dirty="0" smtClean="0">
                <a:solidFill>
                  <a:srgbClr val="C00000"/>
                </a:solidFill>
              </a:rPr>
              <a:t>uvilla ja videoilla tiedottamiseen, perehdytykseen ja ohjaukseen monikanavaisuutta</a:t>
            </a:r>
          </a:p>
        </p:txBody>
      </p:sp>
      <p:pic>
        <p:nvPicPr>
          <p:cNvPr id="11" name="Kuva 10">
            <a:hlinkClick r:id="rId2"/>
            <a:extLst>
              <a:ext uri="{FF2B5EF4-FFF2-40B4-BE49-F238E27FC236}">
                <a16:creationId xmlns:a16="http://schemas.microsoft.com/office/drawing/2014/main" xmlns="" id="{F7B716C6-A7FB-AB45-B3E2-63AA975D3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46" y="1892905"/>
            <a:ext cx="5921586" cy="3637280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xmlns="" id="{503FE5FA-86B2-684E-8F30-955AA310DF96}"/>
              </a:ext>
            </a:extLst>
          </p:cNvPr>
          <p:cNvSpPr txBox="1"/>
          <p:nvPr/>
        </p:nvSpPr>
        <p:spPr>
          <a:xfrm>
            <a:off x="569883" y="4980950"/>
            <a:ext cx="5180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Lähde: Omnia: Ravintola </a:t>
            </a:r>
            <a:r>
              <a:rPr lang="fi-FI" sz="1400" dirty="0" err="1"/>
              <a:t>Henricus</a:t>
            </a:r>
            <a:r>
              <a:rPr lang="fi-FI" sz="1400" dirty="0"/>
              <a:t> </a:t>
            </a:r>
            <a:r>
              <a:rPr lang="fi-FI" sz="1400" dirty="0" err="1"/>
              <a:t>https</a:t>
            </a:r>
            <a:r>
              <a:rPr lang="fi-FI" sz="1400" dirty="0"/>
              <a:t>://</a:t>
            </a:r>
            <a:r>
              <a:rPr lang="fi-FI" sz="1400" dirty="0" err="1"/>
              <a:t>www.thinglink.com</a:t>
            </a:r>
            <a:r>
              <a:rPr lang="fi-FI" sz="1400" dirty="0"/>
              <a:t>/</a:t>
            </a:r>
            <a:r>
              <a:rPr lang="fi-FI" sz="1400" dirty="0" err="1"/>
              <a:t>scene</a:t>
            </a:r>
            <a:r>
              <a:rPr lang="fi-FI" sz="1400" dirty="0"/>
              <a:t>/774210548052000770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xmlns="" id="{F9839177-7C9F-694B-8DD4-8B7AEC0C3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66120">
            <a:off x="4730633" y="2029710"/>
            <a:ext cx="3401596" cy="2067821"/>
          </a:xfrm>
          <a:prstGeom prst="rect">
            <a:avLst/>
          </a:prstGeom>
        </p:spPr>
      </p:pic>
      <p:sp>
        <p:nvSpPr>
          <p:cNvPr id="4" name="Tekstiruutu 3"/>
          <p:cNvSpPr txBox="1"/>
          <p:nvPr/>
        </p:nvSpPr>
        <p:spPr>
          <a:xfrm>
            <a:off x="712123" y="1692850"/>
            <a:ext cx="2758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 err="1" smtClean="0">
                <a:solidFill>
                  <a:schemeClr val="bg1"/>
                </a:solidFill>
                <a:hlinkClick r:id="rId5"/>
              </a:rPr>
              <a:t>Thinglink</a:t>
            </a:r>
            <a:r>
              <a:rPr lang="fi-FI" sz="2000" b="1" dirty="0" err="1" smtClean="0">
                <a:solidFill>
                  <a:schemeClr val="bg1"/>
                </a:solidFill>
              </a:rPr>
              <a:t>-sovellus</a:t>
            </a:r>
            <a:endParaRPr lang="fi-FI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21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sz="3600" b="1" dirty="0" smtClean="0"/>
              <a:t>YRITYSTEN YHTEISKUNTAVASTUU </a:t>
            </a:r>
            <a:endParaRPr lang="fi-FI" sz="3600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i-FI" sz="2800" dirty="0" smtClean="0">
              <a:solidFill>
                <a:schemeClr val="bg1"/>
              </a:solidFill>
            </a:endParaRPr>
          </a:p>
          <a:p>
            <a:pPr algn="ctr"/>
            <a:r>
              <a:rPr lang="fi-FI" sz="2800" dirty="0" smtClean="0">
                <a:solidFill>
                  <a:schemeClr val="bg1"/>
                </a:solidFill>
              </a:rPr>
              <a:t>”</a:t>
            </a:r>
            <a:r>
              <a:rPr lang="fi-FI" sz="2800" dirty="0">
                <a:solidFill>
                  <a:schemeClr val="bg1"/>
                </a:solidFill>
              </a:rPr>
              <a:t>Ja nyt tietysti kun eletään tätä </a:t>
            </a:r>
            <a:r>
              <a:rPr lang="fi-FI" sz="2800" dirty="0" err="1">
                <a:solidFill>
                  <a:schemeClr val="bg1"/>
                </a:solidFill>
              </a:rPr>
              <a:t>yt-maailmaa</a:t>
            </a:r>
            <a:r>
              <a:rPr lang="fi-FI" sz="2800" dirty="0">
                <a:solidFill>
                  <a:schemeClr val="bg1"/>
                </a:solidFill>
              </a:rPr>
              <a:t> niin se myös varmaan aiheuttaa sitä, että pullautetaan niitä työntekijöitä jotka ei pärjää niin ulos, niin se on sellainen tosi iso…” </a:t>
            </a:r>
            <a:endParaRPr lang="fi-FI" sz="28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i-FI" sz="2800" dirty="0" smtClean="0">
                <a:solidFill>
                  <a:schemeClr val="bg1"/>
                </a:solidFill>
              </a:rPr>
              <a:t>–</a:t>
            </a:r>
            <a:r>
              <a:rPr lang="fi-FI" sz="2800" dirty="0">
                <a:solidFill>
                  <a:schemeClr val="bg1"/>
                </a:solidFill>
              </a:rPr>
              <a:t>Esimies-</a:t>
            </a:r>
          </a:p>
          <a:p>
            <a:endParaRPr lang="fi-FI" sz="28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F498-C30C-4CA9-A983-9C2A46C653FF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Päivi Vartiainen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16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791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sz="3600" b="1" dirty="0"/>
              <a:t>YKSILÖIDEN UUDISTUMISVASTUU</a:t>
            </a:r>
            <a:endParaRPr lang="fi-FI" sz="36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23520" y="1584000"/>
            <a:ext cx="8414837" cy="3573192"/>
          </a:xfrm>
        </p:spPr>
        <p:txBody>
          <a:bodyPr/>
          <a:lstStyle/>
          <a:p>
            <a:pPr algn="ctr"/>
            <a:r>
              <a:rPr lang="fi-FI" sz="2800" dirty="0">
                <a:solidFill>
                  <a:schemeClr val="bg1"/>
                </a:solidFill>
              </a:rPr>
              <a:t>”Toi työelämä on </a:t>
            </a:r>
            <a:r>
              <a:rPr lang="fi-FI" sz="2800" dirty="0" err="1">
                <a:solidFill>
                  <a:schemeClr val="bg1"/>
                </a:solidFill>
              </a:rPr>
              <a:t>muuttunu</a:t>
            </a:r>
            <a:r>
              <a:rPr lang="fi-FI" sz="2800" dirty="0">
                <a:solidFill>
                  <a:schemeClr val="bg1"/>
                </a:solidFill>
              </a:rPr>
              <a:t> tosi paljon just siinä, että ennen tietyllä tavalla voitiin </a:t>
            </a:r>
            <a:r>
              <a:rPr lang="fi-FI" sz="2800" dirty="0" err="1">
                <a:solidFill>
                  <a:schemeClr val="bg1"/>
                </a:solidFill>
              </a:rPr>
              <a:t>kattoo</a:t>
            </a:r>
            <a:r>
              <a:rPr lang="fi-FI" sz="2800" dirty="0">
                <a:solidFill>
                  <a:schemeClr val="bg1"/>
                </a:solidFill>
              </a:rPr>
              <a:t>, että vähän räätälöidä niitä töitä ihmiselle, mutta tänä päivänä sitäkin voidaan </a:t>
            </a:r>
            <a:r>
              <a:rPr lang="fi-FI" sz="2800" dirty="0" smtClean="0">
                <a:solidFill>
                  <a:schemeClr val="bg1"/>
                </a:solidFill>
              </a:rPr>
              <a:t>tehdä, </a:t>
            </a:r>
            <a:r>
              <a:rPr lang="fi-FI" sz="2800" dirty="0">
                <a:solidFill>
                  <a:schemeClr val="bg1"/>
                </a:solidFill>
              </a:rPr>
              <a:t>mutta silti se selviytymisen aste on enemmän </a:t>
            </a:r>
            <a:r>
              <a:rPr lang="fi-FI" sz="2800" dirty="0" err="1">
                <a:solidFill>
                  <a:schemeClr val="bg1"/>
                </a:solidFill>
              </a:rPr>
              <a:t>sun</a:t>
            </a:r>
            <a:r>
              <a:rPr lang="fi-FI" sz="2800" dirty="0">
                <a:solidFill>
                  <a:schemeClr val="bg1"/>
                </a:solidFill>
              </a:rPr>
              <a:t> vastuulla itse, että kaikki perehdytykset ja tukevat keinot on vähän </a:t>
            </a:r>
            <a:r>
              <a:rPr lang="fi-FI" sz="2800" dirty="0" err="1">
                <a:solidFill>
                  <a:schemeClr val="bg1"/>
                </a:solidFill>
              </a:rPr>
              <a:t>kaikonnu</a:t>
            </a:r>
            <a:r>
              <a:rPr lang="fi-FI" sz="2800" dirty="0">
                <a:solidFill>
                  <a:schemeClr val="bg1"/>
                </a:solidFill>
              </a:rPr>
              <a:t>, että jos et </a:t>
            </a:r>
            <a:r>
              <a:rPr lang="fi-FI" sz="2800" dirty="0" err="1">
                <a:solidFill>
                  <a:schemeClr val="bg1"/>
                </a:solidFill>
              </a:rPr>
              <a:t>sä</a:t>
            </a:r>
            <a:r>
              <a:rPr lang="fi-FI" sz="2800" dirty="0">
                <a:solidFill>
                  <a:schemeClr val="bg1"/>
                </a:solidFill>
              </a:rPr>
              <a:t> </a:t>
            </a:r>
            <a:r>
              <a:rPr lang="fi-FI" sz="2800" dirty="0" err="1">
                <a:solidFill>
                  <a:schemeClr val="bg1"/>
                </a:solidFill>
              </a:rPr>
              <a:t>selvii</a:t>
            </a:r>
            <a:r>
              <a:rPr lang="fi-FI" sz="2800" dirty="0">
                <a:solidFill>
                  <a:schemeClr val="bg1"/>
                </a:solidFill>
              </a:rPr>
              <a:t> niin </a:t>
            </a:r>
            <a:r>
              <a:rPr lang="fi-FI" sz="2800" dirty="0" err="1">
                <a:solidFill>
                  <a:schemeClr val="bg1"/>
                </a:solidFill>
              </a:rPr>
              <a:t>sitte</a:t>
            </a:r>
            <a:r>
              <a:rPr lang="fi-FI" sz="2800" dirty="0">
                <a:solidFill>
                  <a:schemeClr val="bg1"/>
                </a:solidFill>
              </a:rPr>
              <a:t>…”</a:t>
            </a:r>
          </a:p>
          <a:p>
            <a:pPr marL="0" indent="0" algn="ctr">
              <a:buNone/>
            </a:pPr>
            <a:r>
              <a:rPr lang="fi-FI" sz="2800" dirty="0" err="1">
                <a:solidFill>
                  <a:schemeClr val="bg1"/>
                </a:solidFill>
              </a:rPr>
              <a:t>-Johtaja-</a:t>
            </a:r>
            <a:endParaRPr lang="fi-FI" sz="2800" dirty="0">
              <a:solidFill>
                <a:schemeClr val="bg1"/>
              </a:solidFill>
            </a:endParaRPr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F498-C30C-4CA9-A983-9C2A46C653FF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Päivi Vartiainen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17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590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43949" y="3091083"/>
            <a:ext cx="8096200" cy="900000"/>
          </a:xfrm>
        </p:spPr>
        <p:txBody>
          <a:bodyPr/>
          <a:lstStyle/>
          <a:p>
            <a:pPr algn="ctr"/>
            <a:r>
              <a:rPr lang="fi-FI" b="1" dirty="0" smtClean="0">
                <a:hlinkClick r:id="rId2"/>
              </a:rPr>
              <a:t/>
            </a:r>
            <a:br>
              <a:rPr lang="fi-FI" b="1" dirty="0" smtClean="0">
                <a:hlinkClick r:id="rId2"/>
              </a:rPr>
            </a:br>
            <a:r>
              <a:rPr lang="fi-FI" sz="3600" b="1" dirty="0" err="1" smtClean="0">
                <a:hlinkClick r:id="rId2"/>
              </a:rPr>
              <a:t>www.oppi-va.fi</a:t>
            </a:r>
            <a:r>
              <a:rPr lang="fi-FI" b="1" dirty="0" smtClean="0"/>
              <a:t/>
            </a:r>
            <a:br>
              <a:rPr lang="fi-FI" b="1" dirty="0" smtClean="0"/>
            </a:br>
            <a:r>
              <a:rPr lang="fi-FI" b="1" dirty="0" smtClean="0"/>
              <a:t/>
            </a:r>
            <a:br>
              <a:rPr lang="fi-FI" b="1" dirty="0" smtClean="0"/>
            </a:br>
            <a:r>
              <a:rPr lang="fi-FI" b="1" dirty="0" smtClean="0"/>
              <a:t>FB: Oppimisvaikeudet työssä </a:t>
            </a:r>
            <a:r>
              <a:rPr lang="fi-FI" b="1" dirty="0" err="1" smtClean="0"/>
              <a:t>Oppi-va</a:t>
            </a:r>
            <a:r>
              <a:rPr lang="fi-FI" b="1" dirty="0"/>
              <a:t/>
            </a:r>
            <a:br>
              <a:rPr lang="fi-FI" b="1" dirty="0"/>
            </a:b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4AE-B464-4459-9F28-DD84D9069357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Päivi Vartiainen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18</a:t>
            </a:fld>
            <a:endParaRPr lang="fi-FI" dirty="0"/>
          </a:p>
        </p:txBody>
      </p:sp>
      <p:sp>
        <p:nvSpPr>
          <p:cNvPr id="6" name="Tekstiruutu 5"/>
          <p:cNvSpPr txBox="1"/>
          <p:nvPr/>
        </p:nvSpPr>
        <p:spPr>
          <a:xfrm>
            <a:off x="3073903" y="2767918"/>
            <a:ext cx="3442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600" b="1" dirty="0" smtClean="0">
                <a:solidFill>
                  <a:schemeClr val="bg1"/>
                </a:solidFill>
              </a:rPr>
              <a:t>Lisätietoa:</a:t>
            </a:r>
            <a:endParaRPr lang="fi-FI" sz="3600" b="1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104" y="477769"/>
            <a:ext cx="5719889" cy="258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85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3117" y="368160"/>
            <a:ext cx="8096200" cy="900000"/>
          </a:xfrm>
        </p:spPr>
        <p:txBody>
          <a:bodyPr/>
          <a:lstStyle/>
          <a:p>
            <a:pPr algn="ctr"/>
            <a:r>
              <a:rPr lang="fi-FI" sz="72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Kiitos!</a:t>
            </a:r>
            <a:endParaRPr lang="fi-FI" sz="7200" dirty="0">
              <a:solidFill>
                <a:srgbClr val="C00000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7" name="Sisällön paikkamerkk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" y="1495497"/>
            <a:ext cx="6156960" cy="408063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F498-C30C-4CA9-A983-9C2A46C653FF}" type="datetime1">
              <a:rPr lang="fi-FI" smtClean="0"/>
              <a:t>4.6.2018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Päivi Vartiainen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37A0-F8B5-40DF-B7A3-2778985E9851}" type="slidenum">
              <a:rPr lang="fi-FI" smtClean="0"/>
              <a:pPr/>
              <a:t>19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7688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_Rakennerahastot_2014-2020_mallipohja_ESR_FI_7.14">
  <a:themeElements>
    <a:clrScheme name="TEM_Rakennerahastot">
      <a:dk1>
        <a:sysClr val="windowText" lastClr="000000"/>
      </a:dk1>
      <a:lt1>
        <a:srgbClr val="FFFFFF"/>
      </a:lt1>
      <a:dk2>
        <a:srgbClr val="646464"/>
      </a:dk2>
      <a:lt2>
        <a:srgbClr val="FFFFFF"/>
      </a:lt2>
      <a:accent1>
        <a:srgbClr val="8CBE41"/>
      </a:accent1>
      <a:accent2>
        <a:srgbClr val="5BC6E8"/>
      </a:accent2>
      <a:accent3>
        <a:srgbClr val="009FDA"/>
      </a:accent3>
      <a:accent4>
        <a:srgbClr val="5F378C"/>
      </a:accent4>
      <a:accent5>
        <a:srgbClr val="E2007A"/>
      </a:accent5>
      <a:accent6>
        <a:srgbClr val="F6921E"/>
      </a:accent6>
      <a:hlink>
        <a:srgbClr val="00549F"/>
      </a:hlink>
      <a:folHlink>
        <a:srgbClr val="00B299"/>
      </a:folHlink>
    </a:clrScheme>
    <a:fontScheme name="TEM_Rakennerahast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799</Words>
  <Application>Microsoft Office PowerPoint</Application>
  <PresentationFormat>Mukautettu</PresentationFormat>
  <Paragraphs>119</Paragraphs>
  <Slides>19</Slides>
  <Notes>3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19</vt:i4>
      </vt:variant>
    </vt:vector>
  </HeadingPairs>
  <TitlesOfParts>
    <vt:vector size="20" baseType="lpstr">
      <vt:lpstr>TEM_Rakennerahastot_2014-2020_mallipohja_ESR_FI_7.14</vt:lpstr>
      <vt:lpstr>PowerPoint-esitys</vt:lpstr>
      <vt:lpstr>PowerPoint-esitys</vt:lpstr>
      <vt:lpstr>Toteuttajat:</vt:lpstr>
      <vt:lpstr>MUKANA OLEVAT TYÖPAIKAT</vt:lpstr>
      <vt:lpstr>TAVOITE: Työ sujuvaksi ja tuottavuus paremmaksi  </vt:lpstr>
      <vt:lpstr>PowerPoint-esitys</vt:lpstr>
      <vt:lpstr>PowerPoint-esitys</vt:lpstr>
      <vt:lpstr>MIKSI TARVITAAN?</vt:lpstr>
      <vt:lpstr>PowerPoint-esitys</vt:lpstr>
      <vt:lpstr>OPPI-VA –HANKE: MITÄ? KENELLE?</vt:lpstr>
      <vt:lpstr>PowerPoint-esitys</vt:lpstr>
      <vt:lpstr>PowerPoint-esitys</vt:lpstr>
      <vt:lpstr>TYÖPAIKOILLE TARJOTTUA APUA JA TUKEA</vt:lpstr>
      <vt:lpstr>PowerPoint-esitys</vt:lpstr>
      <vt:lpstr>PowerPoint-esitys</vt:lpstr>
      <vt:lpstr>YRITYSTEN YHTEISKUNTAVASTUU </vt:lpstr>
      <vt:lpstr>YKSILÖIDEN UUDISTUMISVASTUU</vt:lpstr>
      <vt:lpstr> www.oppi-va.fi  FB: Oppimisvaikeudet työssä Oppi-va </vt:lpstr>
      <vt:lpstr>Kiitos!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Päivi Vartiainen</dc:creator>
  <cp:lastModifiedBy>Kati</cp:lastModifiedBy>
  <cp:revision>74</cp:revision>
  <dcterms:created xsi:type="dcterms:W3CDTF">2017-04-03T10:14:27Z</dcterms:created>
  <dcterms:modified xsi:type="dcterms:W3CDTF">2018-06-04T11:51:37Z</dcterms:modified>
</cp:coreProperties>
</file>