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notesMasterIdLst>
    <p:notesMasterId r:id="rId16"/>
  </p:notesMasterIdLst>
  <p:handoutMasterIdLst>
    <p:handoutMasterId r:id="rId17"/>
  </p:handoutMasterIdLst>
  <p:sldIdLst>
    <p:sldId id="257" r:id="rId5"/>
    <p:sldId id="259" r:id="rId6"/>
    <p:sldId id="263" r:id="rId7"/>
    <p:sldId id="264" r:id="rId8"/>
    <p:sldId id="265" r:id="rId9"/>
    <p:sldId id="267" r:id="rId10"/>
    <p:sldId id="266" r:id="rId11"/>
    <p:sldId id="261" r:id="rId12"/>
    <p:sldId id="262" r:id="rId13"/>
    <p:sldId id="268" r:id="rId14"/>
    <p:sldId id="260" r:id="rId15"/>
  </p:sldIdLst>
  <p:sldSz cx="9144000" cy="6858000" type="screen4x3"/>
  <p:notesSz cx="6669088" cy="9872663"/>
  <p:defaultTextStyle>
    <a:defPPr>
      <a:defRPr lang="fi-FI"/>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3470" autoAdjust="0"/>
  </p:normalViewPr>
  <p:slideViewPr>
    <p:cSldViewPr>
      <p:cViewPr varScale="1">
        <p:scale>
          <a:sx n="82" d="100"/>
          <a:sy n="82" d="100"/>
        </p:scale>
        <p:origin x="178" y="58"/>
      </p:cViewPr>
      <p:guideLst>
        <p:guide orient="horz" pos="2160"/>
        <p:guide pos="2880"/>
      </p:guideLst>
    </p:cSldViewPr>
  </p:slideViewPr>
  <p:notesTextViewPr>
    <p:cViewPr>
      <p:scale>
        <a:sx n="1" d="1"/>
        <a:sy n="1" d="1"/>
      </p:scale>
      <p:origin x="0" y="0"/>
    </p:cViewPr>
  </p:notesTextViewPr>
  <p:sorterViewPr>
    <p:cViewPr>
      <p:scale>
        <a:sx n="72" d="100"/>
        <a:sy n="7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93067594-ECE7-4F80-AC7B-49F079E3897D}" type="datetimeFigureOut">
              <a:rPr lang="fi-FI" smtClean="0"/>
              <a:t>30.11.2017</a:t>
            </a:fld>
            <a:endParaRPr lang="fi-FI"/>
          </a:p>
        </p:txBody>
      </p:sp>
      <p:sp>
        <p:nvSpPr>
          <p:cNvPr id="4" name="Alatunnisteen paikkamerkki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CDEC1E8C-F688-4D43-8CCE-DBD1BE40395A}" type="slidenum">
              <a:rPr lang="fi-FI" smtClean="0"/>
              <a:t>‹#›</a:t>
            </a:fld>
            <a:endParaRPr lang="fi-FI"/>
          </a:p>
        </p:txBody>
      </p:sp>
    </p:spTree>
    <p:extLst>
      <p:ext uri="{BB962C8B-B14F-4D97-AF65-F5344CB8AC3E}">
        <p14:creationId xmlns:p14="http://schemas.microsoft.com/office/powerpoint/2010/main" val="425055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363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i-FI"/>
          </a:p>
        </p:txBody>
      </p:sp>
      <p:sp>
        <p:nvSpPr>
          <p:cNvPr id="3" name="Päivämäärän paikkamerkki 2"/>
          <p:cNvSpPr>
            <a:spLocks noGrp="1"/>
          </p:cNvSpPr>
          <p:nvPr>
            <p:ph type="dt" idx="1"/>
          </p:nvPr>
        </p:nvSpPr>
        <p:spPr>
          <a:xfrm>
            <a:off x="3777607" y="0"/>
            <a:ext cx="2889938" cy="49363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D5E35D9-39C7-41D6-834F-A1199BA76204}" type="datetimeFigureOut">
              <a:rPr lang="fi-FI"/>
              <a:pPr>
                <a:defRPr/>
              </a:pPr>
              <a:t>30.11.2017</a:t>
            </a:fld>
            <a:endParaRPr lang="fi-FI"/>
          </a:p>
        </p:txBody>
      </p:sp>
      <p:sp>
        <p:nvSpPr>
          <p:cNvPr id="4" name="Dian kuvan paikkamerkki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i-FI"/>
          </a:p>
        </p:txBody>
      </p:sp>
      <p:sp>
        <p:nvSpPr>
          <p:cNvPr id="7" name="Dian numeron paikkamerkki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A1C0503-F7D4-4341-B6A4-2782FA915E0C}" type="slidenum">
              <a:rPr lang="fi-FI"/>
              <a:pPr>
                <a:defRPr/>
              </a:pPr>
              <a:t>‹#›</a:t>
            </a:fld>
            <a:endParaRPr lang="fi-FI"/>
          </a:p>
        </p:txBody>
      </p:sp>
    </p:spTree>
    <p:extLst>
      <p:ext uri="{BB962C8B-B14F-4D97-AF65-F5344CB8AC3E}">
        <p14:creationId xmlns:p14="http://schemas.microsoft.com/office/powerpoint/2010/main" val="1788664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inkk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700808"/>
            <a:ext cx="7918648" cy="3456383"/>
          </a:xfrm>
        </p:spPr>
        <p:txBody>
          <a:bodyPr>
            <a:noAutofit/>
          </a:bodyPr>
          <a:lstStyle>
            <a:lvl1pPr>
              <a:defRPr sz="7200" baseline="0">
                <a:solidFill>
                  <a:schemeClr val="bg1"/>
                </a:solidFill>
              </a:defRPr>
            </a:lvl1pPr>
          </a:lstStyle>
          <a:p>
            <a:r>
              <a:rPr lang="fi-FI" dirty="0" smtClean="0"/>
              <a:t>Kirjoita tähän esityksen otsikko</a:t>
            </a:r>
            <a:endParaRPr lang="fi-FI" dirty="0"/>
          </a:p>
        </p:txBody>
      </p:sp>
      <p:sp>
        <p:nvSpPr>
          <p:cNvPr id="6" name="Tekstin paikkamerkki 5"/>
          <p:cNvSpPr>
            <a:spLocks noGrp="1"/>
          </p:cNvSpPr>
          <p:nvPr>
            <p:ph type="body" sz="quarter" idx="10" hasCustomPrompt="1"/>
          </p:nvPr>
        </p:nvSpPr>
        <p:spPr>
          <a:xfrm>
            <a:off x="684213" y="5300663"/>
            <a:ext cx="4608512" cy="649287"/>
          </a:xfrm>
        </p:spPr>
        <p:txBody>
          <a:bodyPr/>
          <a:lstStyle>
            <a:lvl1pPr>
              <a:buNone/>
              <a:defRPr sz="1800" b="0">
                <a:solidFill>
                  <a:schemeClr val="bg1"/>
                </a:solidFill>
              </a:defRPr>
            </a:lvl1pPr>
          </a:lstStyle>
          <a:p>
            <a:pPr lvl="0"/>
            <a:r>
              <a:rPr lang="fi-FI" dirty="0" smtClean="0"/>
              <a:t>Etunimi Sukunimi, päivämäärä</a:t>
            </a:r>
            <a:endParaRPr lang="fi-FI" dirty="0"/>
          </a:p>
        </p:txBody>
      </p:sp>
      <p:sp>
        <p:nvSpPr>
          <p:cNvPr id="8" name="Kuvan paikkamerkki 7"/>
          <p:cNvSpPr>
            <a:spLocks noGrp="1"/>
          </p:cNvSpPr>
          <p:nvPr>
            <p:ph type="pic" sz="quarter" idx="11" hasCustomPrompt="1"/>
          </p:nvPr>
        </p:nvSpPr>
        <p:spPr>
          <a:xfrm>
            <a:off x="5940152" y="188640"/>
            <a:ext cx="2735882" cy="865188"/>
          </a:xfrm>
        </p:spPr>
        <p:txBody>
          <a:bodyPr/>
          <a:lstStyle>
            <a:lvl1pPr algn="r">
              <a:buNone/>
              <a:defRPr sz="1600" baseline="0"/>
            </a:lvl1pPr>
          </a:lstStyle>
          <a:p>
            <a:r>
              <a:rPr lang="fi-FI" dirty="0" smtClean="0"/>
              <a:t>Sijoita mahdolliset kumppanien logot tänne</a:t>
            </a:r>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äliotsikkodia pinkk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3569" y="1916832"/>
            <a:ext cx="6912767" cy="4104456"/>
          </a:xfrm>
        </p:spPr>
        <p:txBody>
          <a:bodyPr anchor="t">
            <a:noAutofit/>
          </a:bodyPr>
          <a:lstStyle>
            <a:lvl1pPr algn="l">
              <a:defRPr sz="6000" b="1" cap="none">
                <a:solidFill>
                  <a:schemeClr val="bg1"/>
                </a:solidFill>
              </a:defRPr>
            </a:lvl1pPr>
          </a:lstStyle>
          <a:p>
            <a:r>
              <a:rPr lang="fi-FI" dirty="0" smtClean="0"/>
              <a:t>Kirjoita tähän esityksen väliotsikko</a:t>
            </a:r>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äliotsikkodia purppur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3569" y="1916832"/>
            <a:ext cx="6912767" cy="4104456"/>
          </a:xfrm>
        </p:spPr>
        <p:txBody>
          <a:bodyPr anchor="t">
            <a:noAutofit/>
          </a:bodyPr>
          <a:lstStyle>
            <a:lvl1pPr algn="l">
              <a:defRPr sz="6000" b="1" cap="none">
                <a:solidFill>
                  <a:schemeClr val="bg1"/>
                </a:solidFill>
              </a:defRPr>
            </a:lvl1pPr>
          </a:lstStyle>
          <a:p>
            <a:r>
              <a:rPr lang="fi-FI" dirty="0" smtClean="0"/>
              <a:t>Kirjoita tähän esityksen väliotsikko</a:t>
            </a:r>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liotsikkodia keltain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3569" y="1916832"/>
            <a:ext cx="6912767" cy="4104456"/>
          </a:xfrm>
        </p:spPr>
        <p:txBody>
          <a:bodyPr anchor="t">
            <a:noAutofit/>
          </a:bodyPr>
          <a:lstStyle>
            <a:lvl1pPr algn="l">
              <a:defRPr sz="6000" b="1" cap="none">
                <a:solidFill>
                  <a:schemeClr val="tx1"/>
                </a:solidFill>
              </a:defRPr>
            </a:lvl1pPr>
          </a:lstStyle>
          <a:p>
            <a:r>
              <a:rPr lang="fi-FI" dirty="0" smtClean="0"/>
              <a:t>Kirjoita tähän esityksen väliotsikko</a:t>
            </a:r>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äliotsikkodia orans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3569" y="1916832"/>
            <a:ext cx="6912767" cy="4104456"/>
          </a:xfrm>
        </p:spPr>
        <p:txBody>
          <a:bodyPr anchor="t">
            <a:noAutofit/>
          </a:bodyPr>
          <a:lstStyle>
            <a:lvl1pPr algn="l">
              <a:defRPr sz="6000" b="1" cap="none">
                <a:solidFill>
                  <a:schemeClr val="bg1"/>
                </a:solidFill>
              </a:defRPr>
            </a:lvl1pPr>
          </a:lstStyle>
          <a:p>
            <a:r>
              <a:rPr lang="fi-FI" dirty="0" smtClean="0"/>
              <a:t>Kirjoita tähän esityksen väliotsikko</a:t>
            </a:r>
            <a:endParaRPr lang="fi-FI"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äliotsikkodia turkoo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3569" y="1916832"/>
            <a:ext cx="6912767" cy="4104456"/>
          </a:xfrm>
        </p:spPr>
        <p:txBody>
          <a:bodyPr anchor="t">
            <a:noAutofit/>
          </a:bodyPr>
          <a:lstStyle>
            <a:lvl1pPr algn="l">
              <a:defRPr sz="6000" b="1" cap="none">
                <a:solidFill>
                  <a:schemeClr val="bg1"/>
                </a:solidFill>
              </a:defRPr>
            </a:lvl1pPr>
          </a:lstStyle>
          <a:p>
            <a:r>
              <a:rPr lang="fi-FI" dirty="0" smtClean="0"/>
              <a:t>Kirjoita tähän esityksen väliotsikko</a:t>
            </a:r>
            <a:endParaRPr lang="fi-FI"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äliotsikkodia vihreä">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3569" y="1916832"/>
            <a:ext cx="6912767" cy="4104456"/>
          </a:xfrm>
        </p:spPr>
        <p:txBody>
          <a:bodyPr anchor="t">
            <a:noAutofit/>
          </a:bodyPr>
          <a:lstStyle>
            <a:lvl1pPr algn="l">
              <a:defRPr sz="6000" b="1" cap="none">
                <a:solidFill>
                  <a:schemeClr val="bg1"/>
                </a:solidFill>
              </a:defRPr>
            </a:lvl1pPr>
          </a:lstStyle>
          <a:p>
            <a:r>
              <a:rPr lang="fi-FI" dirty="0" smtClean="0"/>
              <a:t>Kirjoita tähän esityksen väliotsikko</a:t>
            </a:r>
            <a:endParaRPr lang="fi-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dia valkoinen">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683569" y="1916832"/>
            <a:ext cx="6912767" cy="4104456"/>
          </a:xfrm>
        </p:spPr>
        <p:txBody>
          <a:bodyPr anchor="t">
            <a:noAutofit/>
          </a:bodyPr>
          <a:lstStyle>
            <a:lvl1pPr algn="l">
              <a:defRPr sz="6000" b="1" cap="none">
                <a:solidFill>
                  <a:schemeClr val="tx1"/>
                </a:solidFill>
              </a:defRPr>
            </a:lvl1pPr>
          </a:lstStyle>
          <a:p>
            <a:r>
              <a:rPr lang="fi-FI" dirty="0" smtClean="0"/>
              <a:t>Kirjoita tähän esityksen väliotsikko</a:t>
            </a:r>
            <a:endParaRPr lang="fi-FI"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2708920"/>
            <a:ext cx="4038600" cy="3417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4648200" y="2708920"/>
            <a:ext cx="4038600" cy="34172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Alatunnisteen paikkamerkki 4"/>
          <p:cNvSpPr>
            <a:spLocks noGrp="1"/>
          </p:cNvSpPr>
          <p:nvPr>
            <p:ph type="ftr" sz="quarter" idx="10"/>
          </p:nvPr>
        </p:nvSpPr>
        <p:spPr/>
        <p:txBody>
          <a:bodyPr/>
          <a:lstStyle>
            <a:lvl1pPr>
              <a:defRPr/>
            </a:lvl1pPr>
          </a:lstStyle>
          <a:p>
            <a:pPr>
              <a:defRPr/>
            </a:pPr>
            <a:endParaRPr lang="fi-FI"/>
          </a:p>
        </p:txBody>
      </p:sp>
      <p:sp>
        <p:nvSpPr>
          <p:cNvPr id="6" name="Dian numeron paikkamerkki 5"/>
          <p:cNvSpPr>
            <a:spLocks noGrp="1"/>
          </p:cNvSpPr>
          <p:nvPr>
            <p:ph type="sldNum" sz="quarter" idx="11"/>
          </p:nvPr>
        </p:nvSpPr>
        <p:spPr/>
        <p:txBody>
          <a:bodyPr/>
          <a:lstStyle>
            <a:lvl1pPr>
              <a:defRPr/>
            </a:lvl1pPr>
          </a:lstStyle>
          <a:p>
            <a:pPr>
              <a:defRPr/>
            </a:pPr>
            <a:fld id="{50E47CBC-A054-4628-AD1D-E822F310DB37}" type="slidenum">
              <a:rPr lang="fi-FI" smtClean="0"/>
              <a:pPr>
                <a:defRPr/>
              </a:pPr>
              <a:t>‹#›</a:t>
            </a:fld>
            <a:endParaRPr lang="fi-FI"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Alatunnisteen paikkamerkki 4"/>
          <p:cNvSpPr>
            <a:spLocks noGrp="1"/>
          </p:cNvSpPr>
          <p:nvPr>
            <p:ph type="ftr" sz="quarter" idx="10"/>
          </p:nvPr>
        </p:nvSpPr>
        <p:spPr/>
        <p:txBody>
          <a:bodyPr/>
          <a:lstStyle>
            <a:lvl1pPr>
              <a:defRPr/>
            </a:lvl1pPr>
          </a:lstStyle>
          <a:p>
            <a:pPr>
              <a:defRPr/>
            </a:pPr>
            <a:endParaRPr lang="fi-FI"/>
          </a:p>
        </p:txBody>
      </p:sp>
      <p:sp>
        <p:nvSpPr>
          <p:cNvPr id="3" name="Dian numeron paikkamerkki 5"/>
          <p:cNvSpPr>
            <a:spLocks noGrp="1"/>
          </p:cNvSpPr>
          <p:nvPr>
            <p:ph type="sldNum" sz="quarter" idx="11"/>
          </p:nvPr>
        </p:nvSpPr>
        <p:spPr/>
        <p:txBody>
          <a:bodyPr/>
          <a:lstStyle>
            <a:lvl1pPr>
              <a:defRPr/>
            </a:lvl1pPr>
          </a:lstStyle>
          <a:p>
            <a:pPr>
              <a:defRPr/>
            </a:pPr>
            <a:fld id="{780085A4-A590-47CC-94C7-ACACB5942603}" type="slidenum">
              <a:rPr lang="fi-FI" smtClean="0"/>
              <a:pPr>
                <a:defRPr/>
              </a:pPr>
              <a:t>‹#›</a:t>
            </a:fld>
            <a:endParaRPr lang="fi-FI"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dia isoille kuville">
    <p:bg>
      <p:bgPr>
        <a:solidFill>
          <a:schemeClr val="bg1"/>
        </a:solidFill>
        <a:effectLst/>
      </p:bgPr>
    </p:bg>
    <p:spTree>
      <p:nvGrpSpPr>
        <p:cNvPr id="1" name=""/>
        <p:cNvGrpSpPr/>
        <p:nvPr/>
      </p:nvGrpSpPr>
      <p:grpSpPr>
        <a:xfrm>
          <a:off x="0" y="0"/>
          <a:ext cx="0" cy="0"/>
          <a:chOff x="0" y="0"/>
          <a:chExt cx="0" cy="0"/>
        </a:xfrm>
      </p:grpSpPr>
      <p:sp>
        <p:nvSpPr>
          <p:cNvPr id="2" name="Alatunnisteen paikkamerkki 2"/>
          <p:cNvSpPr>
            <a:spLocks noGrp="1"/>
          </p:cNvSpPr>
          <p:nvPr>
            <p:ph type="ftr" sz="quarter" idx="10"/>
          </p:nvPr>
        </p:nvSpPr>
        <p:spPr/>
        <p:txBody>
          <a:bodyPr/>
          <a:lstStyle>
            <a:lvl1pPr>
              <a:defRPr/>
            </a:lvl1pPr>
          </a:lstStyle>
          <a:p>
            <a:pPr>
              <a:defRPr/>
            </a:pPr>
            <a:endParaRPr lang="fi-FI"/>
          </a:p>
        </p:txBody>
      </p:sp>
      <p:sp>
        <p:nvSpPr>
          <p:cNvPr id="3" name="Dian numeron paikkamerkki 3"/>
          <p:cNvSpPr>
            <a:spLocks noGrp="1"/>
          </p:cNvSpPr>
          <p:nvPr>
            <p:ph type="sldNum" sz="quarter" idx="11"/>
          </p:nvPr>
        </p:nvSpPr>
        <p:spPr/>
        <p:txBody>
          <a:bodyPr/>
          <a:lstStyle>
            <a:lvl1pPr>
              <a:defRPr/>
            </a:lvl1pPr>
          </a:lstStyle>
          <a:p>
            <a:pPr>
              <a:defRPr/>
            </a:pPr>
            <a:fld id="{AAB6617A-A9DD-47F3-8A53-6AF89CF96625}" type="slidenum">
              <a:rPr lang="fi-FI" smtClean="0"/>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urppur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700808"/>
            <a:ext cx="7918648" cy="3456383"/>
          </a:xfrm>
        </p:spPr>
        <p:txBody>
          <a:bodyPr>
            <a:noAutofit/>
          </a:bodyPr>
          <a:lstStyle>
            <a:lvl1pPr>
              <a:defRPr sz="7200">
                <a:solidFill>
                  <a:schemeClr val="bg1"/>
                </a:solidFill>
              </a:defRPr>
            </a:lvl1pPr>
          </a:lstStyle>
          <a:p>
            <a:r>
              <a:rPr lang="fi-FI" dirty="0" smtClean="0"/>
              <a:t>Kirjoita tähän esityksen otsikko</a:t>
            </a:r>
            <a:endParaRPr lang="fi-FI" dirty="0"/>
          </a:p>
        </p:txBody>
      </p:sp>
      <p:sp>
        <p:nvSpPr>
          <p:cNvPr id="4" name="Tekstin paikkamerkki 5"/>
          <p:cNvSpPr>
            <a:spLocks noGrp="1"/>
          </p:cNvSpPr>
          <p:nvPr>
            <p:ph type="body" sz="quarter" idx="10" hasCustomPrompt="1"/>
          </p:nvPr>
        </p:nvSpPr>
        <p:spPr>
          <a:xfrm>
            <a:off x="684213" y="5300663"/>
            <a:ext cx="4608512" cy="649287"/>
          </a:xfrm>
        </p:spPr>
        <p:txBody>
          <a:bodyPr/>
          <a:lstStyle>
            <a:lvl1pPr>
              <a:buNone/>
              <a:defRPr sz="1800" b="0">
                <a:solidFill>
                  <a:schemeClr val="bg1"/>
                </a:solidFill>
              </a:defRPr>
            </a:lvl1pPr>
          </a:lstStyle>
          <a:p>
            <a:pPr lvl="0"/>
            <a:r>
              <a:rPr lang="fi-FI" dirty="0" smtClean="0"/>
              <a:t>Etunimi Sukunimi, päivämäärä</a:t>
            </a:r>
            <a:endParaRPr lang="fi-FI" dirty="0"/>
          </a:p>
        </p:txBody>
      </p:sp>
      <p:sp>
        <p:nvSpPr>
          <p:cNvPr id="5" name="Kuvan paikkamerkki 7"/>
          <p:cNvSpPr>
            <a:spLocks noGrp="1"/>
          </p:cNvSpPr>
          <p:nvPr>
            <p:ph type="pic" sz="quarter" idx="11" hasCustomPrompt="1"/>
          </p:nvPr>
        </p:nvSpPr>
        <p:spPr>
          <a:xfrm>
            <a:off x="7020272" y="188640"/>
            <a:ext cx="1655762" cy="865188"/>
          </a:xfrm>
        </p:spPr>
        <p:txBody>
          <a:bodyPr/>
          <a:lstStyle>
            <a:lvl1pPr algn="r">
              <a:buNone/>
              <a:defRPr sz="1600" baseline="0"/>
            </a:lvl1pPr>
          </a:lstStyle>
          <a:p>
            <a:r>
              <a:rPr lang="fi-FI" dirty="0" smtClean="0"/>
              <a:t>Mahd. kumppanin logo</a:t>
            </a:r>
            <a:endParaRPr lang="fi-FI"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imeinen 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428600"/>
          </a:xfrm>
        </p:spPr>
        <p:txBody>
          <a:bodyPr anchor="t"/>
          <a:lstStyle>
            <a:lvl1pPr algn="l">
              <a:defRPr sz="2000" b="1"/>
            </a:lvl1pPr>
          </a:lstStyle>
          <a:p>
            <a:r>
              <a:rPr lang="fi-FI" smtClean="0"/>
              <a:t>Muokkaa perustyyl. napsautt.</a:t>
            </a:r>
            <a:endParaRPr lang="fi-FI" dirty="0"/>
          </a:p>
        </p:txBody>
      </p:sp>
      <p:sp>
        <p:nvSpPr>
          <p:cNvPr id="3" name="Kuvan paikkamerkki 2"/>
          <p:cNvSpPr>
            <a:spLocks noGrp="1"/>
          </p:cNvSpPr>
          <p:nvPr>
            <p:ph type="pic" idx="1"/>
          </p:nvPr>
        </p:nvSpPr>
        <p:spPr>
          <a:xfrm>
            <a:off x="1792288" y="1412775"/>
            <a:ext cx="5486400" cy="33147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kstin paikkamerkki 3"/>
          <p:cNvSpPr>
            <a:spLocks noGrp="1"/>
          </p:cNvSpPr>
          <p:nvPr>
            <p:ph type="body" sz="half" idx="2"/>
          </p:nvPr>
        </p:nvSpPr>
        <p:spPr>
          <a:xfrm>
            <a:off x="1792288" y="5301208"/>
            <a:ext cx="5486400" cy="7269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Alatunnisteen paikkamerkki 4"/>
          <p:cNvSpPr>
            <a:spLocks noGrp="1"/>
          </p:cNvSpPr>
          <p:nvPr>
            <p:ph type="ftr" sz="quarter" idx="10"/>
          </p:nvPr>
        </p:nvSpPr>
        <p:spPr/>
        <p:txBody>
          <a:bodyPr/>
          <a:lstStyle>
            <a:lvl1pPr>
              <a:defRPr/>
            </a:lvl1pPr>
          </a:lstStyle>
          <a:p>
            <a:pPr>
              <a:defRPr/>
            </a:pPr>
            <a:endParaRPr lang="fi-FI"/>
          </a:p>
        </p:txBody>
      </p:sp>
      <p:sp>
        <p:nvSpPr>
          <p:cNvPr id="6" name="Dian numeron paikkamerkki 5"/>
          <p:cNvSpPr>
            <a:spLocks noGrp="1"/>
          </p:cNvSpPr>
          <p:nvPr>
            <p:ph type="sldNum" sz="quarter" idx="11"/>
          </p:nvPr>
        </p:nvSpPr>
        <p:spPr/>
        <p:txBody>
          <a:bodyPr/>
          <a:lstStyle>
            <a:lvl1pPr>
              <a:defRPr/>
            </a:lvl1pPr>
          </a:lstStyle>
          <a:p>
            <a:pPr>
              <a:defRPr/>
            </a:pPr>
            <a:fld id="{502D9640-ABCB-408A-BF49-317DEBC5D13A}" type="slidenum">
              <a:rPr lang="fi-FI" smtClean="0"/>
              <a:pPr>
                <a:defRPr/>
              </a:pPr>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keltaine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700808"/>
            <a:ext cx="7918648" cy="3456383"/>
          </a:xfrm>
        </p:spPr>
        <p:txBody>
          <a:bodyPr>
            <a:noAutofit/>
          </a:bodyPr>
          <a:lstStyle>
            <a:lvl1pPr>
              <a:defRPr sz="7200">
                <a:solidFill>
                  <a:schemeClr val="tx1"/>
                </a:solidFill>
              </a:defRPr>
            </a:lvl1pPr>
          </a:lstStyle>
          <a:p>
            <a:r>
              <a:rPr lang="fi-FI" dirty="0" smtClean="0"/>
              <a:t>Kirjoita tähän esityksen otsikko</a:t>
            </a:r>
            <a:endParaRPr lang="fi-FI" dirty="0"/>
          </a:p>
        </p:txBody>
      </p:sp>
      <p:sp>
        <p:nvSpPr>
          <p:cNvPr id="3" name="Tekstin paikkamerkki 5"/>
          <p:cNvSpPr>
            <a:spLocks noGrp="1"/>
          </p:cNvSpPr>
          <p:nvPr>
            <p:ph type="body" sz="quarter" idx="10" hasCustomPrompt="1"/>
          </p:nvPr>
        </p:nvSpPr>
        <p:spPr>
          <a:xfrm>
            <a:off x="684213" y="5300663"/>
            <a:ext cx="4608512" cy="649287"/>
          </a:xfrm>
        </p:spPr>
        <p:txBody>
          <a:bodyPr/>
          <a:lstStyle>
            <a:lvl1pPr>
              <a:buNone/>
              <a:defRPr sz="1800" b="0">
                <a:solidFill>
                  <a:schemeClr val="tx1"/>
                </a:solidFill>
              </a:defRPr>
            </a:lvl1pPr>
          </a:lstStyle>
          <a:p>
            <a:pPr lvl="0"/>
            <a:r>
              <a:rPr lang="fi-FI" dirty="0" smtClean="0"/>
              <a:t>Etunimi Sukunimi, päivämäärä</a:t>
            </a:r>
            <a:endParaRPr lang="fi-FI" dirty="0"/>
          </a:p>
        </p:txBody>
      </p:sp>
      <p:sp>
        <p:nvSpPr>
          <p:cNvPr id="4" name="Kuvan paikkamerkki 7"/>
          <p:cNvSpPr>
            <a:spLocks noGrp="1"/>
          </p:cNvSpPr>
          <p:nvPr>
            <p:ph type="pic" sz="quarter" idx="11" hasCustomPrompt="1"/>
          </p:nvPr>
        </p:nvSpPr>
        <p:spPr>
          <a:xfrm>
            <a:off x="7020272" y="188640"/>
            <a:ext cx="1655762" cy="865188"/>
          </a:xfrm>
        </p:spPr>
        <p:txBody>
          <a:bodyPr/>
          <a:lstStyle>
            <a:lvl1pPr algn="r">
              <a:buNone/>
              <a:defRPr sz="1600" baseline="0"/>
            </a:lvl1pPr>
          </a:lstStyle>
          <a:p>
            <a:r>
              <a:rPr lang="fi-FI" dirty="0" smtClean="0"/>
              <a:t>Mahd. kumppanin logo</a:t>
            </a:r>
            <a:endParaRPr lang="fi-FI"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orans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700808"/>
            <a:ext cx="7918648" cy="3456383"/>
          </a:xfrm>
        </p:spPr>
        <p:txBody>
          <a:bodyPr>
            <a:noAutofit/>
          </a:bodyPr>
          <a:lstStyle>
            <a:lvl1pPr>
              <a:defRPr sz="7200">
                <a:solidFill>
                  <a:schemeClr val="bg1"/>
                </a:solidFill>
              </a:defRPr>
            </a:lvl1pPr>
          </a:lstStyle>
          <a:p>
            <a:r>
              <a:rPr lang="fi-FI" dirty="0" smtClean="0"/>
              <a:t>Kirjoita tähän esityksen otsikko</a:t>
            </a:r>
            <a:endParaRPr lang="fi-FI" dirty="0"/>
          </a:p>
        </p:txBody>
      </p:sp>
      <p:sp>
        <p:nvSpPr>
          <p:cNvPr id="3" name="Tekstin paikkamerkki 5"/>
          <p:cNvSpPr>
            <a:spLocks noGrp="1"/>
          </p:cNvSpPr>
          <p:nvPr>
            <p:ph type="body" sz="quarter" idx="10" hasCustomPrompt="1"/>
          </p:nvPr>
        </p:nvSpPr>
        <p:spPr>
          <a:xfrm>
            <a:off x="684213" y="5300663"/>
            <a:ext cx="4608512" cy="649287"/>
          </a:xfrm>
        </p:spPr>
        <p:txBody>
          <a:bodyPr/>
          <a:lstStyle>
            <a:lvl1pPr>
              <a:buNone/>
              <a:defRPr sz="1800" b="0">
                <a:solidFill>
                  <a:schemeClr val="bg1"/>
                </a:solidFill>
              </a:defRPr>
            </a:lvl1pPr>
          </a:lstStyle>
          <a:p>
            <a:pPr lvl="0"/>
            <a:r>
              <a:rPr lang="fi-FI" dirty="0" smtClean="0"/>
              <a:t>Etunimi Sukunimi, päivämäärä</a:t>
            </a:r>
            <a:endParaRPr lang="fi-FI" dirty="0"/>
          </a:p>
        </p:txBody>
      </p:sp>
      <p:sp>
        <p:nvSpPr>
          <p:cNvPr id="4" name="Kuvan paikkamerkki 7"/>
          <p:cNvSpPr>
            <a:spLocks noGrp="1"/>
          </p:cNvSpPr>
          <p:nvPr>
            <p:ph type="pic" sz="quarter" idx="11" hasCustomPrompt="1"/>
          </p:nvPr>
        </p:nvSpPr>
        <p:spPr>
          <a:xfrm>
            <a:off x="7020272" y="188640"/>
            <a:ext cx="1655762" cy="865188"/>
          </a:xfrm>
        </p:spPr>
        <p:txBody>
          <a:bodyPr/>
          <a:lstStyle>
            <a:lvl1pPr algn="r">
              <a:buNone/>
              <a:defRPr sz="1600" baseline="0"/>
            </a:lvl1pPr>
          </a:lstStyle>
          <a:p>
            <a:r>
              <a:rPr lang="fi-FI" dirty="0" smtClean="0"/>
              <a:t>Mahd. kumppanin logo</a:t>
            </a:r>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turkoosi">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700808"/>
            <a:ext cx="7918648" cy="3456383"/>
          </a:xfrm>
        </p:spPr>
        <p:txBody>
          <a:bodyPr>
            <a:noAutofit/>
          </a:bodyPr>
          <a:lstStyle>
            <a:lvl1pPr>
              <a:defRPr sz="7200">
                <a:solidFill>
                  <a:schemeClr val="bg1"/>
                </a:solidFill>
              </a:defRPr>
            </a:lvl1pPr>
          </a:lstStyle>
          <a:p>
            <a:r>
              <a:rPr lang="fi-FI" dirty="0" smtClean="0"/>
              <a:t>Kirjoita tähän esityksen otsikko</a:t>
            </a:r>
            <a:endParaRPr lang="fi-FI" dirty="0"/>
          </a:p>
        </p:txBody>
      </p:sp>
      <p:sp>
        <p:nvSpPr>
          <p:cNvPr id="3" name="Tekstin paikkamerkki 5"/>
          <p:cNvSpPr>
            <a:spLocks noGrp="1"/>
          </p:cNvSpPr>
          <p:nvPr>
            <p:ph type="body" sz="quarter" idx="10" hasCustomPrompt="1"/>
          </p:nvPr>
        </p:nvSpPr>
        <p:spPr>
          <a:xfrm>
            <a:off x="684213" y="5300663"/>
            <a:ext cx="4608512" cy="649287"/>
          </a:xfrm>
        </p:spPr>
        <p:txBody>
          <a:bodyPr/>
          <a:lstStyle>
            <a:lvl1pPr>
              <a:buNone/>
              <a:defRPr sz="1800" b="0">
                <a:solidFill>
                  <a:schemeClr val="bg1"/>
                </a:solidFill>
              </a:defRPr>
            </a:lvl1pPr>
          </a:lstStyle>
          <a:p>
            <a:pPr lvl="0"/>
            <a:r>
              <a:rPr lang="fi-FI" dirty="0" smtClean="0"/>
              <a:t>Etunimi Sukunimi, päivämäärä</a:t>
            </a:r>
            <a:endParaRPr lang="fi-FI" dirty="0"/>
          </a:p>
        </p:txBody>
      </p:sp>
      <p:sp>
        <p:nvSpPr>
          <p:cNvPr id="4" name="Kuvan paikkamerkki 7"/>
          <p:cNvSpPr>
            <a:spLocks noGrp="1"/>
          </p:cNvSpPr>
          <p:nvPr>
            <p:ph type="pic" sz="quarter" idx="11" hasCustomPrompt="1"/>
          </p:nvPr>
        </p:nvSpPr>
        <p:spPr>
          <a:xfrm>
            <a:off x="7020272" y="188640"/>
            <a:ext cx="1655762" cy="865188"/>
          </a:xfrm>
        </p:spPr>
        <p:txBody>
          <a:bodyPr/>
          <a:lstStyle>
            <a:lvl1pPr algn="r">
              <a:buNone/>
              <a:defRPr sz="1600" baseline="0"/>
            </a:lvl1pPr>
          </a:lstStyle>
          <a:p>
            <a:r>
              <a:rPr lang="fi-FI" dirty="0" smtClean="0"/>
              <a:t>Mahd. kumppanin logo</a:t>
            </a: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vihreä">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700808"/>
            <a:ext cx="7918648" cy="3456383"/>
          </a:xfrm>
        </p:spPr>
        <p:txBody>
          <a:bodyPr>
            <a:noAutofit/>
          </a:bodyPr>
          <a:lstStyle>
            <a:lvl1pPr>
              <a:defRPr sz="7200">
                <a:solidFill>
                  <a:schemeClr val="bg1"/>
                </a:solidFill>
              </a:defRPr>
            </a:lvl1pPr>
          </a:lstStyle>
          <a:p>
            <a:r>
              <a:rPr lang="fi-FI" dirty="0" smtClean="0"/>
              <a:t>Kirjoita tähän esityksen otsikko</a:t>
            </a:r>
            <a:endParaRPr lang="fi-FI" dirty="0"/>
          </a:p>
        </p:txBody>
      </p:sp>
      <p:sp>
        <p:nvSpPr>
          <p:cNvPr id="3" name="Tekstin paikkamerkki 5"/>
          <p:cNvSpPr>
            <a:spLocks noGrp="1"/>
          </p:cNvSpPr>
          <p:nvPr>
            <p:ph type="body" sz="quarter" idx="10" hasCustomPrompt="1"/>
          </p:nvPr>
        </p:nvSpPr>
        <p:spPr>
          <a:xfrm>
            <a:off x="684213" y="5300663"/>
            <a:ext cx="4608512" cy="649287"/>
          </a:xfrm>
        </p:spPr>
        <p:txBody>
          <a:bodyPr/>
          <a:lstStyle>
            <a:lvl1pPr>
              <a:buNone/>
              <a:defRPr sz="1800" b="0">
                <a:solidFill>
                  <a:schemeClr val="bg1"/>
                </a:solidFill>
              </a:defRPr>
            </a:lvl1pPr>
          </a:lstStyle>
          <a:p>
            <a:pPr lvl="0"/>
            <a:r>
              <a:rPr lang="fi-FI" dirty="0" smtClean="0"/>
              <a:t>Etunimi Sukunimi, päivämäärä</a:t>
            </a:r>
            <a:endParaRPr lang="fi-FI" dirty="0"/>
          </a:p>
        </p:txBody>
      </p:sp>
      <p:sp>
        <p:nvSpPr>
          <p:cNvPr id="4" name="Kuvan paikkamerkki 7"/>
          <p:cNvSpPr>
            <a:spLocks noGrp="1"/>
          </p:cNvSpPr>
          <p:nvPr>
            <p:ph type="pic" sz="quarter" idx="11" hasCustomPrompt="1"/>
          </p:nvPr>
        </p:nvSpPr>
        <p:spPr>
          <a:xfrm>
            <a:off x="7020272" y="188640"/>
            <a:ext cx="1655762" cy="865188"/>
          </a:xfrm>
        </p:spPr>
        <p:txBody>
          <a:bodyPr/>
          <a:lstStyle>
            <a:lvl1pPr algn="r">
              <a:buNone/>
              <a:defRPr sz="1600" baseline="0"/>
            </a:lvl1pPr>
          </a:lstStyle>
          <a:p>
            <a:r>
              <a:rPr lang="fi-FI" dirty="0" smtClean="0"/>
              <a:t>Mahd. kumppanin logo</a:t>
            </a:r>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valkoinen">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700808"/>
            <a:ext cx="7918648" cy="3456383"/>
          </a:xfrm>
        </p:spPr>
        <p:txBody>
          <a:bodyPr>
            <a:noAutofit/>
          </a:bodyPr>
          <a:lstStyle>
            <a:lvl1pPr>
              <a:defRPr sz="7200">
                <a:solidFill>
                  <a:schemeClr val="tx1"/>
                </a:solidFill>
              </a:defRPr>
            </a:lvl1pPr>
          </a:lstStyle>
          <a:p>
            <a:r>
              <a:rPr lang="fi-FI" dirty="0" smtClean="0"/>
              <a:t>Kirjoita tähän esityksen otsikko</a:t>
            </a:r>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Alatunnisteen paikkamerkki 4"/>
          <p:cNvSpPr>
            <a:spLocks noGrp="1"/>
          </p:cNvSpPr>
          <p:nvPr>
            <p:ph type="ftr" sz="quarter" idx="10"/>
          </p:nvPr>
        </p:nvSpPr>
        <p:spPr/>
        <p:txBody>
          <a:bodyPr/>
          <a:lstStyle>
            <a:lvl1pPr>
              <a:defRPr>
                <a:solidFill>
                  <a:schemeClr val="tx1"/>
                </a:solidFill>
              </a:defRPr>
            </a:lvl1pPr>
          </a:lstStyle>
          <a:p>
            <a:pPr>
              <a:defRPr/>
            </a:pPr>
            <a:endParaRPr lang="fi-FI"/>
          </a:p>
        </p:txBody>
      </p:sp>
      <p:sp>
        <p:nvSpPr>
          <p:cNvPr id="5" name="Dian numeron paikkamerkki 5"/>
          <p:cNvSpPr>
            <a:spLocks noGrp="1"/>
          </p:cNvSpPr>
          <p:nvPr>
            <p:ph type="sldNum" sz="quarter" idx="11"/>
          </p:nvPr>
        </p:nvSpPr>
        <p:spPr/>
        <p:txBody>
          <a:bodyPr/>
          <a:lstStyle>
            <a:lvl1pPr>
              <a:defRPr>
                <a:solidFill>
                  <a:schemeClr val="tx1"/>
                </a:solidFill>
              </a:defRPr>
            </a:lvl1pPr>
          </a:lstStyle>
          <a:p>
            <a:pPr>
              <a:defRPr/>
            </a:pPr>
            <a:fld id="{9D3CCF0C-091D-4B83-A78B-334BFFC112C4}" type="slidenum">
              <a:rPr lang="fi-FI" smtClean="0"/>
              <a:pPr>
                <a:defRPr/>
              </a:pPr>
              <a:t>‹#›</a:t>
            </a:fld>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elkkä sisältö, tyhjä taust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260648"/>
            <a:ext cx="8229600" cy="5865515"/>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Alatunnisteen paikkamerkki 4"/>
          <p:cNvSpPr>
            <a:spLocks noGrp="1"/>
          </p:cNvSpPr>
          <p:nvPr>
            <p:ph type="ftr" sz="quarter" idx="10"/>
          </p:nvPr>
        </p:nvSpPr>
        <p:spPr/>
        <p:txBody>
          <a:bodyPr/>
          <a:lstStyle>
            <a:lvl1pPr>
              <a:defRPr>
                <a:solidFill>
                  <a:schemeClr val="tx1"/>
                </a:solidFill>
              </a:defRPr>
            </a:lvl1pPr>
          </a:lstStyle>
          <a:p>
            <a:pPr>
              <a:defRPr/>
            </a:pPr>
            <a:endParaRPr lang="fi-FI"/>
          </a:p>
        </p:txBody>
      </p:sp>
      <p:sp>
        <p:nvSpPr>
          <p:cNvPr id="5" name="Dian numeron paikkamerkki 5"/>
          <p:cNvSpPr>
            <a:spLocks noGrp="1"/>
          </p:cNvSpPr>
          <p:nvPr>
            <p:ph type="sldNum" sz="quarter" idx="11"/>
          </p:nvPr>
        </p:nvSpPr>
        <p:spPr/>
        <p:txBody>
          <a:bodyPr/>
          <a:lstStyle>
            <a:lvl1pPr>
              <a:defRPr>
                <a:solidFill>
                  <a:schemeClr val="tx1"/>
                </a:solidFill>
              </a:defRPr>
            </a:lvl1pPr>
          </a:lstStyle>
          <a:p>
            <a:pPr>
              <a:defRPr/>
            </a:pPr>
            <a:fld id="{C8BB4F7B-8E9B-40C2-B358-16110379A848}" type="slidenum">
              <a:rPr lang="fi-FI" smtClean="0"/>
              <a:pPr>
                <a:defRPr/>
              </a:pPr>
              <a:t>‹#›</a:t>
            </a:fld>
            <a:endParaRPr lang="fi-FI"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cstate="print">
            <a:lum/>
          </a:blip>
          <a:srcRect/>
          <a:stretch>
            <a:fillRect/>
          </a:stretch>
        </a:blip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68313" y="14128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Tekstin paikkamerkki 2"/>
          <p:cNvSpPr>
            <a:spLocks noGrp="1"/>
          </p:cNvSpPr>
          <p:nvPr>
            <p:ph type="body" idx="1"/>
          </p:nvPr>
        </p:nvSpPr>
        <p:spPr bwMode="auto">
          <a:xfrm>
            <a:off x="457200" y="2708275"/>
            <a:ext cx="8229600" cy="3417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5" name="Alatunnisteen paikkamerkki 4"/>
          <p:cNvSpPr>
            <a:spLocks noGrp="1"/>
          </p:cNvSpPr>
          <p:nvPr>
            <p:ph type="ftr" sz="quarter" idx="3"/>
          </p:nvPr>
        </p:nvSpPr>
        <p:spPr>
          <a:xfrm>
            <a:off x="468313" y="6237288"/>
            <a:ext cx="5975350" cy="360362"/>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mj-lt"/>
                <a:cs typeface="+mn-cs"/>
              </a:defRPr>
            </a:lvl1pPr>
          </a:lstStyle>
          <a:p>
            <a:pPr>
              <a:defRPr/>
            </a:pPr>
            <a:endParaRPr lang="fi-FI" dirty="0"/>
          </a:p>
        </p:txBody>
      </p:sp>
      <p:sp>
        <p:nvSpPr>
          <p:cNvPr id="6" name="Dian numeron paikkamerkki 5"/>
          <p:cNvSpPr>
            <a:spLocks noGrp="1"/>
          </p:cNvSpPr>
          <p:nvPr>
            <p:ph type="sldNum" sz="quarter" idx="4"/>
          </p:nvPr>
        </p:nvSpPr>
        <p:spPr>
          <a:xfrm>
            <a:off x="6516688" y="6237288"/>
            <a:ext cx="2170112" cy="360362"/>
          </a:xfrm>
          <a:prstGeom prst="rect">
            <a:avLst/>
          </a:prstGeom>
        </p:spPr>
        <p:txBody>
          <a:bodyPr vert="horz" lIns="91440" tIns="45720" rIns="91440" bIns="45720" rtlCol="0" anchor="ctr"/>
          <a:lstStyle>
            <a:lvl1pPr algn="r" fontAlgn="auto">
              <a:spcBef>
                <a:spcPts val="0"/>
              </a:spcBef>
              <a:spcAft>
                <a:spcPts val="0"/>
              </a:spcAft>
              <a:defRPr sz="1100">
                <a:solidFill>
                  <a:schemeClr val="tx1">
                    <a:tint val="75000"/>
                  </a:schemeClr>
                </a:solidFill>
                <a:latin typeface="+mj-lt"/>
                <a:cs typeface="+mn-cs"/>
              </a:defRPr>
            </a:lvl1pPr>
          </a:lstStyle>
          <a:p>
            <a:pPr>
              <a:defRPr/>
            </a:pPr>
            <a:fld id="{06EE0A31-DFEB-4147-B42F-29190C2BABA0}" type="slidenum">
              <a:rPr lang="fi-FI" smtClean="0"/>
              <a:pPr>
                <a:defRPr/>
              </a:pPr>
              <a:t>‹#›</a:t>
            </a:fld>
            <a:endParaRPr lang="fi-FI"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4" r:id="rId20"/>
    <p:sldLayoutId id="2147483783" r:id="rId21"/>
  </p:sldLayoutIdLst>
  <p:hf hdr="0" dt="0"/>
  <p:txStyles>
    <p:title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ctrTitle"/>
          </p:nvPr>
        </p:nvSpPr>
        <p:spPr>
          <a:xfrm>
            <a:off x="685800" y="1700809"/>
            <a:ext cx="7918648" cy="2808311"/>
          </a:xfrm>
        </p:spPr>
        <p:txBody>
          <a:bodyPr>
            <a:normAutofit/>
          </a:bodyPr>
          <a:lstStyle/>
          <a:p>
            <a:r>
              <a:rPr lang="fi-FI" sz="4400" dirty="0" err="1" smtClean="0"/>
              <a:t>DigiSyke</a:t>
            </a:r>
            <a:r>
              <a:rPr lang="fi-FI" sz="4400" dirty="0" smtClean="0"/>
              <a:t>-hankkeen case-ympäristö</a:t>
            </a:r>
          </a:p>
        </p:txBody>
      </p:sp>
      <p:sp>
        <p:nvSpPr>
          <p:cNvPr id="13" name="Tekstin paikkamerkki 12"/>
          <p:cNvSpPr>
            <a:spLocks noGrp="1"/>
          </p:cNvSpPr>
          <p:nvPr>
            <p:ph type="body" sz="quarter" idx="10"/>
          </p:nvPr>
        </p:nvSpPr>
        <p:spPr>
          <a:xfrm>
            <a:off x="732477" y="4363890"/>
            <a:ext cx="6840116" cy="649287"/>
          </a:xfrm>
        </p:spPr>
        <p:txBody>
          <a:bodyPr/>
          <a:lstStyle/>
          <a:p>
            <a:r>
              <a:rPr lang="fi-FI" b="1" dirty="0" smtClean="0"/>
              <a:t>Savonia-amk  osatoteutus</a:t>
            </a:r>
          </a:p>
          <a:p>
            <a:r>
              <a:rPr lang="fi-FI" b="1" dirty="0" smtClean="0"/>
              <a:t>Toimitusketjun läpinäkyvyys </a:t>
            </a:r>
          </a:p>
          <a:p>
            <a:r>
              <a:rPr lang="fi-FI" dirty="0" smtClean="0"/>
              <a:t>Kai </a:t>
            </a:r>
            <a:r>
              <a:rPr lang="fi-FI" dirty="0" smtClean="0"/>
              <a:t>Kärkkäinen 30.11.17</a:t>
            </a:r>
            <a:endParaRPr lang="fi-FI" dirty="0"/>
          </a:p>
        </p:txBody>
      </p:sp>
      <p:pic>
        <p:nvPicPr>
          <p:cNvPr id="5" name="Kuva 4"/>
          <p:cNvPicPr/>
          <p:nvPr/>
        </p:nvPicPr>
        <p:blipFill>
          <a:blip r:embed="rId2" cstate="print">
            <a:extLst>
              <a:ext uri="{28A0092B-C50C-407E-A947-70E740481C1C}">
                <a14:useLocalDpi xmlns:a14="http://schemas.microsoft.com/office/drawing/2010/main" val="0"/>
              </a:ext>
            </a:extLst>
          </a:blip>
          <a:stretch>
            <a:fillRect/>
          </a:stretch>
        </p:blipFill>
        <p:spPr>
          <a:xfrm>
            <a:off x="7164288" y="579160"/>
            <a:ext cx="816610" cy="579120"/>
          </a:xfrm>
          <a:prstGeom prst="rect">
            <a:avLst/>
          </a:prstGeom>
        </p:spPr>
      </p:pic>
      <p:pic>
        <p:nvPicPr>
          <p:cNvPr id="6" name="Kuva 5"/>
          <p:cNvPicPr/>
          <p:nvPr/>
        </p:nvPicPr>
        <p:blipFill>
          <a:blip r:embed="rId3" cstate="print">
            <a:extLst>
              <a:ext uri="{28A0092B-C50C-407E-A947-70E740481C1C}">
                <a14:useLocalDpi xmlns:a14="http://schemas.microsoft.com/office/drawing/2010/main" val="0"/>
              </a:ext>
            </a:extLst>
          </a:blip>
          <a:stretch>
            <a:fillRect/>
          </a:stretch>
        </p:blipFill>
        <p:spPr>
          <a:xfrm>
            <a:off x="8130758" y="548680"/>
            <a:ext cx="739140" cy="763905"/>
          </a:xfrm>
          <a:prstGeom prst="rect">
            <a:avLst/>
          </a:prstGeom>
        </p:spPr>
      </p:pic>
      <p:pic>
        <p:nvPicPr>
          <p:cNvPr id="7" name="Picture 3"/>
          <p:cNvPicPr/>
          <p:nvPr/>
        </p:nvPicPr>
        <p:blipFill>
          <a:blip r:embed="rId4">
            <a:extLst>
              <a:ext uri="{28A0092B-C50C-407E-A947-70E740481C1C}">
                <a14:useLocalDpi xmlns:a14="http://schemas.microsoft.com/office/drawing/2010/main" val="0"/>
              </a:ext>
            </a:extLst>
          </a:blip>
          <a:stretch>
            <a:fillRect/>
          </a:stretch>
        </p:blipFill>
        <p:spPr>
          <a:xfrm>
            <a:off x="5360120" y="821864"/>
            <a:ext cx="1345773" cy="374888"/>
          </a:xfrm>
          <a:prstGeom prst="rect">
            <a:avLst/>
          </a:prstGeom>
        </p:spPr>
      </p:pic>
      <p:pic>
        <p:nvPicPr>
          <p:cNvPr id="8" name="Picture 5"/>
          <p:cNvPicPr/>
          <p:nvPr/>
        </p:nvPicPr>
        <p:blipFill>
          <a:blip r:embed="rId5" cstate="print">
            <a:extLst>
              <a:ext uri="{28A0092B-C50C-407E-A947-70E740481C1C}">
                <a14:useLocalDpi xmlns:a14="http://schemas.microsoft.com/office/drawing/2010/main" val="0"/>
              </a:ext>
            </a:extLst>
          </a:blip>
          <a:stretch>
            <a:fillRect/>
          </a:stretch>
        </p:blipFill>
        <p:spPr>
          <a:xfrm>
            <a:off x="3393526" y="44624"/>
            <a:ext cx="1449088" cy="529595"/>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5374725" y="181785"/>
            <a:ext cx="1645547" cy="302550"/>
          </a:xfrm>
          <a:prstGeom prst="rect">
            <a:avLst/>
          </a:prstGeom>
        </p:spPr>
      </p:pic>
      <p:pic>
        <p:nvPicPr>
          <p:cNvPr id="10" name="Picture 2"/>
          <p:cNvPicPr/>
          <p:nvPr/>
        </p:nvPicPr>
        <p:blipFill>
          <a:blip r:embed="rId7" cstate="print">
            <a:extLst>
              <a:ext uri="{28A0092B-C50C-407E-A947-70E740481C1C}">
                <a14:useLocalDpi xmlns:a14="http://schemas.microsoft.com/office/drawing/2010/main" val="0"/>
              </a:ext>
            </a:extLst>
          </a:blip>
          <a:stretch>
            <a:fillRect/>
          </a:stretch>
        </p:blipFill>
        <p:spPr bwMode="auto">
          <a:xfrm>
            <a:off x="3397335" y="661844"/>
            <a:ext cx="1369327" cy="469930"/>
          </a:xfrm>
          <a:prstGeom prst="rect">
            <a:avLst/>
          </a:prstGeom>
          <a:noFill/>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Pohdintoja</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Toimitusketjun läpinäkyvyyden parantamisen edellytykset</a:t>
            </a:r>
          </a:p>
          <a:p>
            <a:pPr lvl="1"/>
            <a:r>
              <a:rPr lang="fi-FI" dirty="0" smtClean="0"/>
              <a:t>toiminnanohjausjärjestelmän perustiedot kunnossa</a:t>
            </a:r>
          </a:p>
          <a:p>
            <a:pPr lvl="1"/>
            <a:r>
              <a:rPr lang="fi-FI" dirty="0"/>
              <a:t>t</a:t>
            </a:r>
            <a:r>
              <a:rPr lang="fi-FI" dirty="0" smtClean="0"/>
              <a:t>ilaus-toimitus –ketju hallitaan systemaattisesti järjestelmän toimintoja hyödyntäen</a:t>
            </a:r>
          </a:p>
          <a:p>
            <a:r>
              <a:rPr lang="fi-FI" dirty="0" smtClean="0"/>
              <a:t>Case-esimerkin mukainen B2B-toteutus soveltuu parhaiten tilanteisiin, joissa alihankkijalla on yksi päämies</a:t>
            </a:r>
          </a:p>
          <a:p>
            <a:r>
              <a:rPr lang="fi-FI" dirty="0" smtClean="0"/>
              <a:t>Oma sovellus soveltuu tilanteisiin, joissa alihankkijalla on useita päämiehiä</a:t>
            </a:r>
          </a:p>
          <a:p>
            <a:endParaRPr lang="fi-FI" dirty="0" smtClean="0"/>
          </a:p>
          <a:p>
            <a:endParaRPr lang="fi-FI" dirty="0"/>
          </a:p>
        </p:txBody>
      </p:sp>
      <p:sp>
        <p:nvSpPr>
          <p:cNvPr id="5" name="Dian numeron paikkamerkki 4"/>
          <p:cNvSpPr>
            <a:spLocks noGrp="1"/>
          </p:cNvSpPr>
          <p:nvPr>
            <p:ph type="sldNum" sz="quarter" idx="11"/>
          </p:nvPr>
        </p:nvSpPr>
        <p:spPr/>
        <p:txBody>
          <a:bodyPr/>
          <a:lstStyle/>
          <a:p>
            <a:pPr>
              <a:defRPr/>
            </a:pPr>
            <a:fld id="{9D3CCF0C-091D-4B83-A78B-334BFFC112C4}" type="slidenum">
              <a:rPr lang="fi-FI" smtClean="0"/>
              <a:pPr>
                <a:defRPr/>
              </a:pPr>
              <a:t>10</a:t>
            </a:fld>
            <a:endParaRPr lang="fi-FI" dirty="0"/>
          </a:p>
        </p:txBody>
      </p:sp>
    </p:spTree>
    <p:extLst>
      <p:ext uri="{BB962C8B-B14F-4D97-AF65-F5344CB8AC3E}">
        <p14:creationId xmlns:p14="http://schemas.microsoft.com/office/powerpoint/2010/main" val="311912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Case-ympäristö</a:t>
            </a:r>
            <a:endParaRPr lang="fi-FI" dirty="0"/>
          </a:p>
        </p:txBody>
      </p:sp>
      <p:sp>
        <p:nvSpPr>
          <p:cNvPr id="6" name="Sisällön paikkamerkki 5"/>
          <p:cNvSpPr>
            <a:spLocks noGrp="1"/>
          </p:cNvSpPr>
          <p:nvPr>
            <p:ph idx="1"/>
          </p:nvPr>
        </p:nvSpPr>
        <p:spPr/>
        <p:txBody>
          <a:bodyPr>
            <a:normAutofit fontScale="92500" lnSpcReduction="10000"/>
          </a:bodyPr>
          <a:lstStyle/>
          <a:p>
            <a:r>
              <a:rPr lang="fi-FI" dirty="0" err="1" smtClean="0"/>
              <a:t>DigiSyke</a:t>
            </a:r>
            <a:r>
              <a:rPr lang="fi-FI" dirty="0" smtClean="0"/>
              <a:t>-hankkeessa rakennettiin valmistavan teollisuuden case-ympäristö toimitusketjun läpinäkyvyyden parantamiseksi yrityksen ja alihankkijan välillä</a:t>
            </a:r>
          </a:p>
          <a:p>
            <a:r>
              <a:rPr lang="fi-FI" dirty="0" smtClean="0"/>
              <a:t>Toteutuksessa hyödynnettiin IFS 9 toiminnanohjausjärjestelmän työkaluja</a:t>
            </a:r>
          </a:p>
          <a:p>
            <a:pPr lvl="1"/>
            <a:r>
              <a:rPr lang="fi-FI" dirty="0" smtClean="0"/>
              <a:t>B2B </a:t>
            </a:r>
            <a:r>
              <a:rPr lang="fi-FI" dirty="0" err="1" smtClean="0"/>
              <a:t>Portal</a:t>
            </a:r>
            <a:r>
              <a:rPr lang="fi-FI" dirty="0" smtClean="0"/>
              <a:t>: IFS:n </a:t>
            </a:r>
            <a:r>
              <a:rPr lang="fi-FI" dirty="0" err="1" smtClean="0"/>
              <a:t>web</a:t>
            </a:r>
            <a:r>
              <a:rPr lang="fi-FI" dirty="0" smtClean="0"/>
              <a:t>-pohjainen järjestelmä</a:t>
            </a:r>
          </a:p>
          <a:p>
            <a:pPr lvl="1"/>
            <a:r>
              <a:rPr lang="fi-FI" dirty="0" smtClean="0"/>
              <a:t>IFS </a:t>
            </a:r>
            <a:r>
              <a:rPr lang="fi-FI" dirty="0" err="1" smtClean="0"/>
              <a:t>web</a:t>
            </a:r>
            <a:r>
              <a:rPr lang="fi-FI" dirty="0" smtClean="0"/>
              <a:t>-rajapinta: </a:t>
            </a:r>
            <a:r>
              <a:rPr lang="fi-FI" dirty="0" err="1"/>
              <a:t>w</a:t>
            </a:r>
            <a:r>
              <a:rPr lang="fi-FI" dirty="0" err="1" smtClean="0"/>
              <a:t>eb-service:t</a:t>
            </a:r>
            <a:r>
              <a:rPr lang="fi-FI" dirty="0" smtClean="0"/>
              <a:t> ja metodit (</a:t>
            </a:r>
            <a:r>
              <a:rPr lang="fi-FI" dirty="0" err="1" smtClean="0"/>
              <a:t>BizApi:t</a:t>
            </a:r>
            <a:r>
              <a:rPr lang="fi-FI" dirty="0" smtClean="0"/>
              <a:t>) omien sovellusten toteutusta varten</a:t>
            </a:r>
          </a:p>
          <a:p>
            <a:endParaRPr lang="fi-FI" dirty="0"/>
          </a:p>
        </p:txBody>
      </p:sp>
      <p:sp>
        <p:nvSpPr>
          <p:cNvPr id="3" name="Alatunnisteen paikkamerkki 2"/>
          <p:cNvSpPr>
            <a:spLocks noGrp="1"/>
          </p:cNvSpPr>
          <p:nvPr>
            <p:ph type="ftr" sz="quarter" idx="10"/>
          </p:nvPr>
        </p:nvSpPr>
        <p:spPr/>
        <p:txBody>
          <a:bodyPr/>
          <a:lstStyle/>
          <a:p>
            <a:pPr>
              <a:defRPr/>
            </a:pPr>
            <a:endParaRPr lang="fi-FI"/>
          </a:p>
        </p:txBody>
      </p:sp>
      <p:sp>
        <p:nvSpPr>
          <p:cNvPr id="4" name="Dian numeron paikkamerkki 3"/>
          <p:cNvSpPr>
            <a:spLocks noGrp="1"/>
          </p:cNvSpPr>
          <p:nvPr>
            <p:ph type="sldNum" sz="quarter" idx="11"/>
          </p:nvPr>
        </p:nvSpPr>
        <p:spPr/>
        <p:txBody>
          <a:bodyPr/>
          <a:lstStyle/>
          <a:p>
            <a:pPr>
              <a:defRPr/>
            </a:pPr>
            <a:fld id="{A83847FF-BA20-468C-BD10-DAF8D141DA00}" type="slidenum">
              <a:rPr lang="fi-FI" smtClean="0"/>
              <a:pPr>
                <a:defRPr/>
              </a:pPr>
              <a:t>2</a:t>
            </a:fld>
            <a:endParaRPr lang="fi-FI"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IFS 9</a:t>
            </a:r>
            <a:endParaRPr lang="fi-FI" dirty="0"/>
          </a:p>
        </p:txBody>
      </p:sp>
      <p:sp>
        <p:nvSpPr>
          <p:cNvPr id="5" name="Dian numeron paikkamerkki 4"/>
          <p:cNvSpPr>
            <a:spLocks noGrp="1"/>
          </p:cNvSpPr>
          <p:nvPr>
            <p:ph type="sldNum" sz="quarter" idx="11"/>
          </p:nvPr>
        </p:nvSpPr>
        <p:spPr/>
        <p:txBody>
          <a:bodyPr/>
          <a:lstStyle/>
          <a:p>
            <a:pPr>
              <a:defRPr/>
            </a:pPr>
            <a:fld id="{9D3CCF0C-091D-4B83-A78B-334BFFC112C4}" type="slidenum">
              <a:rPr lang="fi-FI" smtClean="0"/>
              <a:pPr>
                <a:defRPr/>
              </a:pPr>
              <a:t>3</a:t>
            </a:fld>
            <a:endParaRPr lang="fi-FI" dirty="0"/>
          </a:p>
        </p:txBody>
      </p:sp>
      <p:pic>
        <p:nvPicPr>
          <p:cNvPr id="6" name="Kuva 5"/>
          <p:cNvPicPr>
            <a:picLocks noChangeAspect="1"/>
          </p:cNvPicPr>
          <p:nvPr/>
        </p:nvPicPr>
        <p:blipFill>
          <a:blip r:embed="rId2"/>
          <a:stretch>
            <a:fillRect/>
          </a:stretch>
        </p:blipFill>
        <p:spPr>
          <a:xfrm>
            <a:off x="94932" y="2348879"/>
            <a:ext cx="5845219" cy="4465787"/>
          </a:xfrm>
          <a:prstGeom prst="rect">
            <a:avLst/>
          </a:prstGeom>
        </p:spPr>
      </p:pic>
      <p:sp>
        <p:nvSpPr>
          <p:cNvPr id="7" name="Tekstiruutu 6"/>
          <p:cNvSpPr txBox="1"/>
          <p:nvPr/>
        </p:nvSpPr>
        <p:spPr>
          <a:xfrm>
            <a:off x="6012160" y="2612812"/>
            <a:ext cx="3096344" cy="2970044"/>
          </a:xfrm>
          <a:prstGeom prst="rect">
            <a:avLst/>
          </a:prstGeom>
          <a:noFill/>
        </p:spPr>
        <p:txBody>
          <a:bodyPr wrap="square" rtlCol="0">
            <a:spAutoFit/>
          </a:bodyPr>
          <a:lstStyle/>
          <a:p>
            <a:r>
              <a:rPr lang="en-US" sz="1100" dirty="0"/>
              <a:t>IFS Applications is a single, integrated application suite that enables global and demanding businesses to successfully handle four core processes: Service &amp; Asset Management, Manufacturing, </a:t>
            </a:r>
            <a:r>
              <a:rPr lang="en-US" sz="1100" dirty="0" smtClean="0"/>
              <a:t>Projects </a:t>
            </a:r>
            <a:r>
              <a:rPr lang="en-US" sz="1100" dirty="0"/>
              <a:t>and Supply Chain Management</a:t>
            </a:r>
            <a:r>
              <a:rPr lang="en-US" sz="1100" dirty="0" smtClean="0"/>
              <a:t>.</a:t>
            </a:r>
          </a:p>
          <a:p>
            <a:endParaRPr lang="en-US" sz="1100" dirty="0"/>
          </a:p>
          <a:p>
            <a:r>
              <a:rPr lang="en-US" sz="1100" b="1" dirty="0"/>
              <a:t>Full-Suite ERP</a:t>
            </a:r>
          </a:p>
          <a:p>
            <a:r>
              <a:rPr lang="en-US" sz="1100" dirty="0"/>
              <a:t>IFS Applications includes financials, human resources, quality management, document management, customer relationship management (CRM), business intelligence, sustainability management and other core functionality to facilitate full life cycle management of products, assets, customers, projects and </a:t>
            </a:r>
            <a:r>
              <a:rPr lang="en-US" sz="1100" dirty="0" smtClean="0"/>
              <a:t>more.</a:t>
            </a:r>
            <a:endParaRPr lang="en-US" sz="1100" dirty="0"/>
          </a:p>
          <a:p>
            <a:endParaRPr lang="fi-FI" sz="1100" dirty="0"/>
          </a:p>
        </p:txBody>
      </p:sp>
      <p:sp>
        <p:nvSpPr>
          <p:cNvPr id="8" name="Tekstiruutu 7"/>
          <p:cNvSpPr txBox="1"/>
          <p:nvPr/>
        </p:nvSpPr>
        <p:spPr>
          <a:xfrm>
            <a:off x="3421160" y="1498920"/>
            <a:ext cx="3096344" cy="600164"/>
          </a:xfrm>
          <a:prstGeom prst="rect">
            <a:avLst/>
          </a:prstGeom>
          <a:noFill/>
        </p:spPr>
        <p:txBody>
          <a:bodyPr wrap="square" rtlCol="0">
            <a:spAutoFit/>
          </a:bodyPr>
          <a:lstStyle/>
          <a:p>
            <a:r>
              <a:rPr lang="fi-FI" sz="1100" b="1" dirty="0" err="1" smtClean="0"/>
              <a:t>DigiSyke</a:t>
            </a:r>
            <a:r>
              <a:rPr lang="fi-FI" sz="1100" b="1" dirty="0" smtClean="0"/>
              <a:t>-hankkeessa käyttöönotettiin IFS Manufacturing sekä IFS Business </a:t>
            </a:r>
            <a:r>
              <a:rPr lang="fi-FI" sz="1100" b="1" dirty="0" err="1" smtClean="0"/>
              <a:t>Enablers</a:t>
            </a:r>
            <a:r>
              <a:rPr lang="fi-FI" sz="1100" b="1" dirty="0" smtClean="0"/>
              <a:t> -toiminallisuudet</a:t>
            </a:r>
            <a:endParaRPr lang="fi-FI" sz="1100" b="1" dirty="0"/>
          </a:p>
        </p:txBody>
      </p:sp>
      <p:sp>
        <p:nvSpPr>
          <p:cNvPr id="14" name="Alanuoli 13"/>
          <p:cNvSpPr/>
          <p:nvPr/>
        </p:nvSpPr>
        <p:spPr>
          <a:xfrm>
            <a:off x="5436096" y="3068960"/>
            <a:ext cx="324035" cy="499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Alanuoli 14"/>
          <p:cNvSpPr/>
          <p:nvPr/>
        </p:nvSpPr>
        <p:spPr>
          <a:xfrm>
            <a:off x="2855523" y="1849288"/>
            <a:ext cx="324035" cy="4995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65517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Esimerkkicase: moottoripyörien valmistus</a:t>
            </a:r>
            <a:endParaRPr lang="fi-FI" dirty="0"/>
          </a:p>
        </p:txBody>
      </p:sp>
      <p:sp>
        <p:nvSpPr>
          <p:cNvPr id="3" name="Sisällön paikkamerkki 2"/>
          <p:cNvSpPr>
            <a:spLocks noGrp="1"/>
          </p:cNvSpPr>
          <p:nvPr>
            <p:ph idx="1"/>
          </p:nvPr>
        </p:nvSpPr>
        <p:spPr/>
        <p:txBody>
          <a:bodyPr>
            <a:normAutofit fontScale="92500"/>
          </a:bodyPr>
          <a:lstStyle/>
          <a:p>
            <a:r>
              <a:rPr lang="fi-FI" dirty="0" smtClean="0"/>
              <a:t>Tasoitettuun tahtiaikaan perustuva tuotantolinja</a:t>
            </a:r>
          </a:p>
          <a:p>
            <a:r>
              <a:rPr lang="fi-FI" dirty="0" smtClean="0"/>
              <a:t>Nimikkeistössä ostettavia ja valmistettavia nimikkeitä: nimikkeet sekä tilauspiste- että tarveohjautuvia</a:t>
            </a:r>
          </a:p>
          <a:p>
            <a:r>
              <a:rPr lang="fi-FI" dirty="0" smtClean="0"/>
              <a:t>Varasto-ohjautuva valmistus</a:t>
            </a:r>
          </a:p>
          <a:p>
            <a:r>
              <a:rPr lang="fi-FI" dirty="0" smtClean="0"/>
              <a:t>Moottoripyörän rakenne, sen nimikkeet, </a:t>
            </a:r>
            <a:r>
              <a:rPr lang="fi-FI" dirty="0" smtClean="0"/>
              <a:t>kytkettiin valmistuksen vaiheisiin </a:t>
            </a:r>
            <a:r>
              <a:rPr lang="fi-FI" dirty="0" smtClean="0"/>
              <a:t>-&gt; JOT-tuotanto</a:t>
            </a:r>
            <a:endParaRPr lang="fi-FI" dirty="0"/>
          </a:p>
        </p:txBody>
      </p:sp>
      <p:sp>
        <p:nvSpPr>
          <p:cNvPr id="5" name="Dian numeron paikkamerkki 4"/>
          <p:cNvSpPr>
            <a:spLocks noGrp="1"/>
          </p:cNvSpPr>
          <p:nvPr>
            <p:ph type="sldNum" sz="quarter" idx="11"/>
          </p:nvPr>
        </p:nvSpPr>
        <p:spPr/>
        <p:txBody>
          <a:bodyPr/>
          <a:lstStyle/>
          <a:p>
            <a:pPr>
              <a:defRPr/>
            </a:pPr>
            <a:fld id="{9D3CCF0C-091D-4B83-A78B-334BFFC112C4}" type="slidenum">
              <a:rPr lang="fi-FI" smtClean="0"/>
              <a:pPr>
                <a:defRPr/>
              </a:pPr>
              <a:t>4</a:t>
            </a:fld>
            <a:endParaRPr lang="fi-FI" dirty="0"/>
          </a:p>
        </p:txBody>
      </p:sp>
    </p:spTree>
    <p:extLst>
      <p:ext uri="{BB962C8B-B14F-4D97-AF65-F5344CB8AC3E}">
        <p14:creationId xmlns:p14="http://schemas.microsoft.com/office/powerpoint/2010/main" val="3908790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IFS 9 -järjestelmään perustettiin</a:t>
            </a:r>
            <a:endParaRPr lang="fi-FI" dirty="0"/>
          </a:p>
        </p:txBody>
      </p:sp>
      <p:sp>
        <p:nvSpPr>
          <p:cNvPr id="3" name="Sisällön paikkamerkki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r>
              <a:rPr lang="fi-FI" dirty="0"/>
              <a:t>Yritykset</a:t>
            </a:r>
          </a:p>
          <a:p>
            <a:r>
              <a:rPr lang="fi-FI" dirty="0"/>
              <a:t>Toimittajat</a:t>
            </a:r>
          </a:p>
          <a:p>
            <a:r>
              <a:rPr lang="fi-FI" dirty="0"/>
              <a:t>Nimikkeet</a:t>
            </a:r>
          </a:p>
          <a:p>
            <a:r>
              <a:rPr lang="fi-FI" dirty="0"/>
              <a:t>Toimittaja-nimike-kytkentä</a:t>
            </a:r>
          </a:p>
          <a:p>
            <a:r>
              <a:rPr lang="fi-FI" dirty="0" smtClean="0"/>
              <a:t>Tuoterakenteet</a:t>
            </a:r>
          </a:p>
          <a:p>
            <a:r>
              <a:rPr lang="fi-FI" dirty="0" smtClean="0"/>
              <a:t>Rakenteen nimikkeiden vaihekytkentä</a:t>
            </a:r>
            <a:endParaRPr lang="fi-FI" dirty="0"/>
          </a:p>
          <a:p>
            <a:r>
              <a:rPr lang="fi-FI" dirty="0"/>
              <a:t>Reitityssäännöt</a:t>
            </a:r>
          </a:p>
        </p:txBody>
      </p:sp>
      <p:sp>
        <p:nvSpPr>
          <p:cNvPr id="4" name="Alatunnisteen paikkamerkki 3"/>
          <p:cNvSpPr>
            <a:spLocks noGrp="1"/>
          </p:cNvSpPr>
          <p:nvPr>
            <p:ph type="ftr" sz="quarter" idx="10"/>
          </p:nvPr>
        </p:nvSpPr>
        <p:spPr/>
        <p:txBody>
          <a:bodyPr/>
          <a:lstStyle/>
          <a:p>
            <a:pPr>
              <a:defRPr/>
            </a:pPr>
            <a:endParaRPr lang="fi-FI"/>
          </a:p>
        </p:txBody>
      </p:sp>
      <p:sp>
        <p:nvSpPr>
          <p:cNvPr id="5" name="Dian numeron paikkamerkki 4"/>
          <p:cNvSpPr>
            <a:spLocks noGrp="1"/>
          </p:cNvSpPr>
          <p:nvPr>
            <p:ph type="sldNum" sz="quarter" idx="11"/>
          </p:nvPr>
        </p:nvSpPr>
        <p:spPr/>
        <p:txBody>
          <a:bodyPr/>
          <a:lstStyle/>
          <a:p>
            <a:pPr>
              <a:defRPr/>
            </a:pPr>
            <a:fld id="{9D3CCF0C-091D-4B83-A78B-334BFFC112C4}" type="slidenum">
              <a:rPr lang="fi-FI" smtClean="0"/>
              <a:pPr>
                <a:defRPr/>
              </a:pPr>
              <a:t>5</a:t>
            </a:fld>
            <a:endParaRPr lang="fi-FI" dirty="0"/>
          </a:p>
        </p:txBody>
      </p:sp>
    </p:spTree>
    <p:extLst>
      <p:ext uri="{BB962C8B-B14F-4D97-AF65-F5344CB8AC3E}">
        <p14:creationId xmlns:p14="http://schemas.microsoft.com/office/powerpoint/2010/main" val="3434697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1"/>
          </p:nvPr>
        </p:nvSpPr>
        <p:spPr/>
        <p:txBody>
          <a:bodyPr/>
          <a:lstStyle/>
          <a:p>
            <a:pPr>
              <a:defRPr/>
            </a:pPr>
            <a:fld id="{C8BB4F7B-8E9B-40C2-B358-16110379A848}" type="slidenum">
              <a:rPr lang="fi-FI" smtClean="0"/>
              <a:pPr>
                <a:defRPr/>
              </a:pPr>
              <a:t>6</a:t>
            </a:fld>
            <a:endParaRPr lang="fi-FI" dirty="0"/>
          </a:p>
        </p:txBody>
      </p:sp>
      <p:pic>
        <p:nvPicPr>
          <p:cNvPr id="5" name="Kuva 4"/>
          <p:cNvPicPr>
            <a:picLocks noChangeAspect="1"/>
          </p:cNvPicPr>
          <p:nvPr/>
        </p:nvPicPr>
        <p:blipFill>
          <a:blip r:embed="rId2"/>
          <a:stretch>
            <a:fillRect/>
          </a:stretch>
        </p:blipFill>
        <p:spPr>
          <a:xfrm>
            <a:off x="179513" y="404665"/>
            <a:ext cx="4176464" cy="2800378"/>
          </a:xfrm>
          <a:prstGeom prst="rect">
            <a:avLst/>
          </a:prstGeom>
        </p:spPr>
      </p:pic>
      <p:pic>
        <p:nvPicPr>
          <p:cNvPr id="6" name="Kuva 5"/>
          <p:cNvPicPr>
            <a:picLocks noChangeAspect="1"/>
          </p:cNvPicPr>
          <p:nvPr/>
        </p:nvPicPr>
        <p:blipFill>
          <a:blip r:embed="rId3"/>
          <a:stretch>
            <a:fillRect/>
          </a:stretch>
        </p:blipFill>
        <p:spPr>
          <a:xfrm>
            <a:off x="169506" y="3573016"/>
            <a:ext cx="4392487" cy="2560888"/>
          </a:xfrm>
          <a:prstGeom prst="rect">
            <a:avLst/>
          </a:prstGeom>
        </p:spPr>
      </p:pic>
      <p:sp>
        <p:nvSpPr>
          <p:cNvPr id="7" name="Tekstiruutu 6"/>
          <p:cNvSpPr txBox="1"/>
          <p:nvPr/>
        </p:nvSpPr>
        <p:spPr>
          <a:xfrm>
            <a:off x="899592" y="219999"/>
            <a:ext cx="1013419" cy="276999"/>
          </a:xfrm>
          <a:prstGeom prst="rect">
            <a:avLst/>
          </a:prstGeom>
          <a:noFill/>
        </p:spPr>
        <p:txBody>
          <a:bodyPr wrap="none" rtlCol="0">
            <a:spAutoFit/>
          </a:bodyPr>
          <a:lstStyle>
            <a:defPPr>
              <a:defRPr lang="fi-FI"/>
            </a:defPPr>
            <a:lvl1pPr>
              <a:defRPr sz="1200" b="1">
                <a:solidFill>
                  <a:schemeClr val="tx1">
                    <a:lumMod val="65000"/>
                    <a:lumOff val="35000"/>
                  </a:schemeClr>
                </a:solidFill>
              </a:defRPr>
            </a:lvl1pPr>
          </a:lstStyle>
          <a:p>
            <a:r>
              <a:rPr lang="fi-FI" dirty="0"/>
              <a:t>Nimikkeet</a:t>
            </a:r>
          </a:p>
        </p:txBody>
      </p:sp>
      <p:sp>
        <p:nvSpPr>
          <p:cNvPr id="8" name="Tekstiruutu 7"/>
          <p:cNvSpPr txBox="1"/>
          <p:nvPr/>
        </p:nvSpPr>
        <p:spPr>
          <a:xfrm>
            <a:off x="899592" y="3224009"/>
            <a:ext cx="2634054" cy="276999"/>
          </a:xfrm>
          <a:prstGeom prst="rect">
            <a:avLst/>
          </a:prstGeom>
          <a:noFill/>
        </p:spPr>
        <p:txBody>
          <a:bodyPr wrap="none" rtlCol="0">
            <a:spAutoFit/>
          </a:bodyPr>
          <a:lstStyle>
            <a:defPPr>
              <a:defRPr lang="fi-FI"/>
            </a:defPPr>
            <a:lvl1pPr>
              <a:defRPr sz="1200" b="1">
                <a:solidFill>
                  <a:schemeClr val="tx1">
                    <a:lumMod val="65000"/>
                    <a:lumOff val="35000"/>
                  </a:schemeClr>
                </a:solidFill>
              </a:defRPr>
            </a:lvl1pPr>
          </a:lstStyle>
          <a:p>
            <a:r>
              <a:rPr lang="fi-FI" dirty="0" smtClean="0"/>
              <a:t>Tuoterakenne ja vaihekytkentä</a:t>
            </a:r>
            <a:endParaRPr lang="fi-FI" dirty="0"/>
          </a:p>
        </p:txBody>
      </p:sp>
      <p:pic>
        <p:nvPicPr>
          <p:cNvPr id="9" name="Kuva 8"/>
          <p:cNvPicPr>
            <a:picLocks noChangeAspect="1"/>
          </p:cNvPicPr>
          <p:nvPr/>
        </p:nvPicPr>
        <p:blipFill>
          <a:blip r:embed="rId4"/>
          <a:stretch>
            <a:fillRect/>
          </a:stretch>
        </p:blipFill>
        <p:spPr>
          <a:xfrm>
            <a:off x="4427984" y="496997"/>
            <a:ext cx="4608512" cy="2395441"/>
          </a:xfrm>
          <a:prstGeom prst="rect">
            <a:avLst/>
          </a:prstGeom>
        </p:spPr>
      </p:pic>
      <p:sp>
        <p:nvSpPr>
          <p:cNvPr id="10" name="Tekstiruutu 9"/>
          <p:cNvSpPr txBox="1"/>
          <p:nvPr/>
        </p:nvSpPr>
        <p:spPr>
          <a:xfrm>
            <a:off x="4788024" y="219999"/>
            <a:ext cx="1422184" cy="276999"/>
          </a:xfrm>
          <a:prstGeom prst="rect">
            <a:avLst/>
          </a:prstGeom>
          <a:noFill/>
        </p:spPr>
        <p:txBody>
          <a:bodyPr wrap="none" rtlCol="0">
            <a:spAutoFit/>
          </a:bodyPr>
          <a:lstStyle>
            <a:defPPr>
              <a:defRPr lang="fi-FI"/>
            </a:defPPr>
            <a:lvl1pPr>
              <a:defRPr sz="1200" b="1">
                <a:solidFill>
                  <a:schemeClr val="tx1">
                    <a:lumMod val="65000"/>
                    <a:lumOff val="35000"/>
                  </a:schemeClr>
                </a:solidFill>
              </a:defRPr>
            </a:lvl1pPr>
          </a:lstStyle>
          <a:p>
            <a:r>
              <a:rPr lang="fi-FI" dirty="0" smtClean="0"/>
              <a:t>Valmistustilaus</a:t>
            </a:r>
            <a:endParaRPr lang="fi-FI" dirty="0"/>
          </a:p>
        </p:txBody>
      </p:sp>
      <p:pic>
        <p:nvPicPr>
          <p:cNvPr id="11" name="Kuva 10"/>
          <p:cNvPicPr>
            <a:picLocks noChangeAspect="1"/>
          </p:cNvPicPr>
          <p:nvPr/>
        </p:nvPicPr>
        <p:blipFill>
          <a:blip r:embed="rId5"/>
          <a:stretch>
            <a:fillRect/>
          </a:stretch>
        </p:blipFill>
        <p:spPr>
          <a:xfrm>
            <a:off x="4584184" y="3437310"/>
            <a:ext cx="4559815" cy="3110163"/>
          </a:xfrm>
          <a:prstGeom prst="rect">
            <a:avLst/>
          </a:prstGeom>
        </p:spPr>
      </p:pic>
      <p:sp>
        <p:nvSpPr>
          <p:cNvPr id="12" name="Tekstiruutu 11"/>
          <p:cNvSpPr txBox="1"/>
          <p:nvPr/>
        </p:nvSpPr>
        <p:spPr>
          <a:xfrm>
            <a:off x="4788024" y="3110134"/>
            <a:ext cx="1237839" cy="276999"/>
          </a:xfrm>
          <a:prstGeom prst="rect">
            <a:avLst/>
          </a:prstGeom>
          <a:noFill/>
        </p:spPr>
        <p:txBody>
          <a:bodyPr wrap="none" rtlCol="0">
            <a:spAutoFit/>
          </a:bodyPr>
          <a:lstStyle>
            <a:defPPr>
              <a:defRPr lang="fi-FI"/>
            </a:defPPr>
            <a:lvl1pPr>
              <a:defRPr sz="1200" b="1">
                <a:solidFill>
                  <a:schemeClr val="tx1">
                    <a:lumMod val="65000"/>
                    <a:lumOff val="35000"/>
                  </a:schemeClr>
                </a:solidFill>
              </a:defRPr>
            </a:lvl1pPr>
          </a:lstStyle>
          <a:p>
            <a:r>
              <a:rPr lang="fi-FI" dirty="0" smtClean="0"/>
              <a:t>Ostotilaukset</a:t>
            </a:r>
            <a:endParaRPr lang="fi-FI" dirty="0"/>
          </a:p>
        </p:txBody>
      </p:sp>
    </p:spTree>
    <p:extLst>
      <p:ext uri="{BB962C8B-B14F-4D97-AF65-F5344CB8AC3E}">
        <p14:creationId xmlns:p14="http://schemas.microsoft.com/office/powerpoint/2010/main" val="275663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Tilaus-toimitus</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Moottoripyörän myyntitilaus generoi osto- ja valmistuskehotukset</a:t>
            </a:r>
          </a:p>
          <a:p>
            <a:r>
              <a:rPr lang="fi-FI" dirty="0" smtClean="0"/>
              <a:t>Kehotuksista tehdään osto- ja valmistustilaukset</a:t>
            </a:r>
          </a:p>
          <a:p>
            <a:r>
              <a:rPr lang="fi-FI" dirty="0" smtClean="0"/>
              <a:t>Ostotilaukset näkyvät kyseisen alihankkijan B2B-portaalissa ts. alihankkijalla on ajantasainen tieto toimittajan hänelle generoimista tilauksista, määristä ja aikatauluista</a:t>
            </a:r>
          </a:p>
          <a:p>
            <a:r>
              <a:rPr lang="fi-FI" dirty="0" smtClean="0"/>
              <a:t>Lisäksi tutkittiin IFS:n </a:t>
            </a:r>
            <a:r>
              <a:rPr lang="fi-FI" dirty="0" err="1" smtClean="0"/>
              <a:t>web</a:t>
            </a:r>
            <a:r>
              <a:rPr lang="fi-FI" dirty="0" smtClean="0"/>
              <a:t>-rajapinnan tarjoamia palveluja ja metodeja, joita voidaan hyödyntää omien sovellusten tekemiseen</a:t>
            </a:r>
            <a:endParaRPr lang="fi-FI" dirty="0"/>
          </a:p>
        </p:txBody>
      </p:sp>
      <p:sp>
        <p:nvSpPr>
          <p:cNvPr id="5" name="Dian numeron paikkamerkki 4"/>
          <p:cNvSpPr>
            <a:spLocks noGrp="1"/>
          </p:cNvSpPr>
          <p:nvPr>
            <p:ph type="sldNum" sz="quarter" idx="11"/>
          </p:nvPr>
        </p:nvSpPr>
        <p:spPr/>
        <p:txBody>
          <a:bodyPr/>
          <a:lstStyle/>
          <a:p>
            <a:pPr>
              <a:defRPr/>
            </a:pPr>
            <a:fld id="{9D3CCF0C-091D-4B83-A78B-334BFFC112C4}" type="slidenum">
              <a:rPr lang="fi-FI" smtClean="0"/>
              <a:pPr>
                <a:defRPr/>
              </a:pPr>
              <a:t>7</a:t>
            </a:fld>
            <a:endParaRPr lang="fi-FI" dirty="0"/>
          </a:p>
        </p:txBody>
      </p:sp>
    </p:spTree>
    <p:extLst>
      <p:ext uri="{BB962C8B-B14F-4D97-AF65-F5344CB8AC3E}">
        <p14:creationId xmlns:p14="http://schemas.microsoft.com/office/powerpoint/2010/main" val="3120927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1874283" y="1628800"/>
            <a:ext cx="3115577" cy="1684358"/>
          </a:xfrm>
          <a:prstGeom prst="rect">
            <a:avLst/>
          </a:prstGeom>
        </p:spPr>
      </p:pic>
      <p:sp>
        <p:nvSpPr>
          <p:cNvPr id="25" name="Pilvi 24"/>
          <p:cNvSpPr/>
          <p:nvPr/>
        </p:nvSpPr>
        <p:spPr>
          <a:xfrm>
            <a:off x="3275856" y="2816023"/>
            <a:ext cx="5868144" cy="4041977"/>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ian numeron paikkamerkki 3"/>
          <p:cNvSpPr>
            <a:spLocks noGrp="1"/>
          </p:cNvSpPr>
          <p:nvPr>
            <p:ph type="sldNum" sz="quarter" idx="11"/>
          </p:nvPr>
        </p:nvSpPr>
        <p:spPr/>
        <p:txBody>
          <a:bodyPr/>
          <a:lstStyle/>
          <a:p>
            <a:pPr>
              <a:defRPr/>
            </a:pPr>
            <a:fld id="{C8BB4F7B-8E9B-40C2-B358-16110379A848}" type="slidenum">
              <a:rPr lang="fi-FI" smtClean="0"/>
              <a:pPr>
                <a:defRPr/>
              </a:pPr>
              <a:t>8</a:t>
            </a:fld>
            <a:endParaRPr lang="fi-FI" dirty="0"/>
          </a:p>
        </p:txBody>
      </p:sp>
      <p:pic>
        <p:nvPicPr>
          <p:cNvPr id="5" name="Kuva 4"/>
          <p:cNvPicPr>
            <a:picLocks noChangeAspect="1"/>
          </p:cNvPicPr>
          <p:nvPr/>
        </p:nvPicPr>
        <p:blipFill>
          <a:blip r:embed="rId3"/>
          <a:stretch>
            <a:fillRect/>
          </a:stretch>
        </p:blipFill>
        <p:spPr>
          <a:xfrm>
            <a:off x="531791" y="692696"/>
            <a:ext cx="1191354" cy="608087"/>
          </a:xfrm>
          <a:prstGeom prst="rect">
            <a:avLst/>
          </a:prstGeom>
        </p:spPr>
      </p:pic>
      <p:sp>
        <p:nvSpPr>
          <p:cNvPr id="6" name="Tekstiruutu 5"/>
          <p:cNvSpPr txBox="1"/>
          <p:nvPr/>
        </p:nvSpPr>
        <p:spPr>
          <a:xfrm>
            <a:off x="467544" y="1308454"/>
            <a:ext cx="2332690" cy="276999"/>
          </a:xfrm>
          <a:prstGeom prst="rect">
            <a:avLst/>
          </a:prstGeom>
          <a:noFill/>
        </p:spPr>
        <p:txBody>
          <a:bodyPr wrap="none" rtlCol="0">
            <a:spAutoFit/>
          </a:bodyPr>
          <a:lstStyle/>
          <a:p>
            <a:r>
              <a:rPr lang="fi-FI" sz="1200" b="1" dirty="0" smtClean="0">
                <a:solidFill>
                  <a:schemeClr val="tx1">
                    <a:lumMod val="65000"/>
                    <a:lumOff val="35000"/>
                  </a:schemeClr>
                </a:solidFill>
              </a:rPr>
              <a:t>Manufacturing perustiedot</a:t>
            </a:r>
            <a:endParaRPr lang="fi-FI" sz="1200" b="1" dirty="0">
              <a:solidFill>
                <a:schemeClr val="tx1">
                  <a:lumMod val="65000"/>
                  <a:lumOff val="35000"/>
                </a:schemeClr>
              </a:solidFill>
            </a:endParaRPr>
          </a:p>
        </p:txBody>
      </p:sp>
      <p:sp>
        <p:nvSpPr>
          <p:cNvPr id="7" name="Tekstiruutu 6"/>
          <p:cNvSpPr txBox="1"/>
          <p:nvPr/>
        </p:nvSpPr>
        <p:spPr>
          <a:xfrm>
            <a:off x="603799" y="1477233"/>
            <a:ext cx="1663945" cy="1169551"/>
          </a:xfrm>
          <a:prstGeom prst="rect">
            <a:avLst/>
          </a:prstGeom>
          <a:noFill/>
        </p:spPr>
        <p:txBody>
          <a:bodyPr wrap="square" rtlCol="0">
            <a:spAutoFit/>
          </a:bodyPr>
          <a:lstStyle/>
          <a:p>
            <a:pPr marL="171450" indent="-171450">
              <a:buFont typeface="Arial" panose="020B0604020202020204" pitchFamily="34" charset="0"/>
              <a:buChar char="•"/>
            </a:pPr>
            <a:r>
              <a:rPr lang="fi-FI" sz="1000" dirty="0" smtClean="0">
                <a:solidFill>
                  <a:schemeClr val="tx1">
                    <a:lumMod val="65000"/>
                    <a:lumOff val="35000"/>
                  </a:schemeClr>
                </a:solidFill>
              </a:rPr>
              <a:t>Yritykset</a:t>
            </a:r>
          </a:p>
          <a:p>
            <a:pPr marL="171450" indent="-171450">
              <a:buFont typeface="Arial" panose="020B0604020202020204" pitchFamily="34" charset="0"/>
              <a:buChar char="•"/>
            </a:pPr>
            <a:r>
              <a:rPr lang="fi-FI" sz="1000" dirty="0" smtClean="0">
                <a:solidFill>
                  <a:schemeClr val="tx1">
                    <a:lumMod val="65000"/>
                    <a:lumOff val="35000"/>
                  </a:schemeClr>
                </a:solidFill>
              </a:rPr>
              <a:t>Toimittajat</a:t>
            </a:r>
          </a:p>
          <a:p>
            <a:pPr marL="171450" indent="-171450">
              <a:buFont typeface="Arial" panose="020B0604020202020204" pitchFamily="34" charset="0"/>
              <a:buChar char="•"/>
            </a:pPr>
            <a:r>
              <a:rPr lang="fi-FI" sz="1000" dirty="0" smtClean="0">
                <a:solidFill>
                  <a:schemeClr val="tx1">
                    <a:lumMod val="65000"/>
                    <a:lumOff val="35000"/>
                  </a:schemeClr>
                </a:solidFill>
              </a:rPr>
              <a:t>Nimikkeet</a:t>
            </a:r>
          </a:p>
          <a:p>
            <a:pPr marL="171450" indent="-171450">
              <a:buFont typeface="Arial" panose="020B0604020202020204" pitchFamily="34" charset="0"/>
              <a:buChar char="•"/>
            </a:pPr>
            <a:r>
              <a:rPr lang="fi-FI" sz="1000" dirty="0" smtClean="0">
                <a:solidFill>
                  <a:schemeClr val="tx1">
                    <a:lumMod val="65000"/>
                    <a:lumOff val="35000"/>
                  </a:schemeClr>
                </a:solidFill>
              </a:rPr>
              <a:t>Toimittaja-nimike-kytkentä</a:t>
            </a:r>
          </a:p>
          <a:p>
            <a:pPr marL="171450" indent="-171450">
              <a:buFont typeface="Arial" panose="020B0604020202020204" pitchFamily="34" charset="0"/>
              <a:buChar char="•"/>
            </a:pPr>
            <a:r>
              <a:rPr lang="fi-FI" sz="1000" dirty="0" smtClean="0">
                <a:solidFill>
                  <a:schemeClr val="tx1">
                    <a:lumMod val="65000"/>
                    <a:lumOff val="35000"/>
                  </a:schemeClr>
                </a:solidFill>
              </a:rPr>
              <a:t>Tuoterakenteet</a:t>
            </a:r>
          </a:p>
          <a:p>
            <a:pPr marL="171450" indent="-171450">
              <a:buFont typeface="Arial" panose="020B0604020202020204" pitchFamily="34" charset="0"/>
              <a:buChar char="•"/>
            </a:pPr>
            <a:r>
              <a:rPr lang="fi-FI" sz="1000" dirty="0" smtClean="0">
                <a:solidFill>
                  <a:schemeClr val="tx1">
                    <a:lumMod val="65000"/>
                    <a:lumOff val="35000"/>
                  </a:schemeClr>
                </a:solidFill>
              </a:rPr>
              <a:t>Reitityssäännöt</a:t>
            </a:r>
            <a:endParaRPr lang="fi-FI" sz="1000" dirty="0">
              <a:solidFill>
                <a:schemeClr val="tx1">
                  <a:lumMod val="65000"/>
                  <a:lumOff val="35000"/>
                </a:schemeClr>
              </a:solidFill>
            </a:endParaRPr>
          </a:p>
        </p:txBody>
      </p:sp>
      <p:pic>
        <p:nvPicPr>
          <p:cNvPr id="8" name="Kuva 7"/>
          <p:cNvPicPr>
            <a:picLocks noChangeAspect="1"/>
          </p:cNvPicPr>
          <p:nvPr/>
        </p:nvPicPr>
        <p:blipFill>
          <a:blip r:embed="rId4"/>
          <a:stretch>
            <a:fillRect/>
          </a:stretch>
        </p:blipFill>
        <p:spPr>
          <a:xfrm>
            <a:off x="4211960" y="3789040"/>
            <a:ext cx="4151812" cy="2880320"/>
          </a:xfrm>
          <a:prstGeom prst="rect">
            <a:avLst/>
          </a:prstGeom>
        </p:spPr>
      </p:pic>
      <p:sp>
        <p:nvSpPr>
          <p:cNvPr id="9" name="Tekstiruutu 8"/>
          <p:cNvSpPr txBox="1"/>
          <p:nvPr/>
        </p:nvSpPr>
        <p:spPr>
          <a:xfrm>
            <a:off x="4211960" y="3284984"/>
            <a:ext cx="3812262" cy="461665"/>
          </a:xfrm>
          <a:prstGeom prst="rect">
            <a:avLst/>
          </a:prstGeom>
          <a:noFill/>
        </p:spPr>
        <p:txBody>
          <a:bodyPr wrap="none" rtlCol="0">
            <a:spAutoFit/>
          </a:bodyPr>
          <a:lstStyle/>
          <a:p>
            <a:r>
              <a:rPr lang="fi-FI" sz="1200" b="1" dirty="0" err="1" smtClean="0">
                <a:solidFill>
                  <a:schemeClr val="bg1">
                    <a:lumMod val="95000"/>
                  </a:schemeClr>
                </a:solidFill>
              </a:rPr>
              <a:t>BusinessToBusiness-portal</a:t>
            </a:r>
            <a:endParaRPr lang="fi-FI" sz="1200" b="1" dirty="0" smtClean="0">
              <a:solidFill>
                <a:schemeClr val="bg1">
                  <a:lumMod val="95000"/>
                </a:schemeClr>
              </a:solidFill>
            </a:endParaRPr>
          </a:p>
          <a:p>
            <a:r>
              <a:rPr lang="fi-FI" sz="1200" b="1" dirty="0" err="1" smtClean="0">
                <a:solidFill>
                  <a:schemeClr val="bg1">
                    <a:lumMod val="95000"/>
                  </a:schemeClr>
                </a:solidFill>
              </a:rPr>
              <a:t>External</a:t>
            </a:r>
            <a:r>
              <a:rPr lang="fi-FI" sz="1200" b="1" dirty="0" smtClean="0">
                <a:solidFill>
                  <a:schemeClr val="bg1">
                    <a:lumMod val="95000"/>
                  </a:schemeClr>
                </a:solidFill>
              </a:rPr>
              <a:t> </a:t>
            </a:r>
            <a:r>
              <a:rPr lang="fi-FI" sz="1200" b="1" dirty="0" err="1" smtClean="0">
                <a:solidFill>
                  <a:schemeClr val="bg1">
                    <a:lumMod val="95000"/>
                  </a:schemeClr>
                </a:solidFill>
              </a:rPr>
              <a:t>Collaborative</a:t>
            </a:r>
            <a:r>
              <a:rPr lang="fi-FI" sz="1200" b="1" dirty="0" smtClean="0">
                <a:solidFill>
                  <a:schemeClr val="bg1">
                    <a:lumMod val="95000"/>
                  </a:schemeClr>
                </a:solidFill>
              </a:rPr>
              <a:t> </a:t>
            </a:r>
            <a:r>
              <a:rPr lang="fi-FI" sz="1200" b="1" dirty="0">
                <a:solidFill>
                  <a:schemeClr val="bg1">
                    <a:lumMod val="95000"/>
                  </a:schemeClr>
                </a:solidFill>
              </a:rPr>
              <a:t>S</a:t>
            </a:r>
            <a:r>
              <a:rPr lang="fi-FI" sz="1200" b="1" dirty="0" smtClean="0">
                <a:solidFill>
                  <a:schemeClr val="bg1">
                    <a:lumMod val="95000"/>
                  </a:schemeClr>
                </a:solidFill>
              </a:rPr>
              <a:t>olutions for Suppliers</a:t>
            </a:r>
            <a:endParaRPr lang="fi-FI" sz="1200" b="1" dirty="0">
              <a:solidFill>
                <a:schemeClr val="bg1">
                  <a:lumMod val="95000"/>
                </a:schemeClr>
              </a:solidFill>
            </a:endParaRPr>
          </a:p>
        </p:txBody>
      </p:sp>
      <p:sp>
        <p:nvSpPr>
          <p:cNvPr id="12" name="Tekstiruutu 11"/>
          <p:cNvSpPr txBox="1"/>
          <p:nvPr/>
        </p:nvSpPr>
        <p:spPr>
          <a:xfrm>
            <a:off x="471544" y="3295316"/>
            <a:ext cx="1895071" cy="276999"/>
          </a:xfrm>
          <a:prstGeom prst="rect">
            <a:avLst/>
          </a:prstGeom>
          <a:noFill/>
        </p:spPr>
        <p:txBody>
          <a:bodyPr wrap="none" rtlCol="0">
            <a:spAutoFit/>
          </a:bodyPr>
          <a:lstStyle/>
          <a:p>
            <a:r>
              <a:rPr lang="fi-FI" sz="1200" b="1" dirty="0" smtClean="0">
                <a:solidFill>
                  <a:schemeClr val="tx1">
                    <a:lumMod val="65000"/>
                    <a:lumOff val="35000"/>
                  </a:schemeClr>
                </a:solidFill>
              </a:rPr>
              <a:t>Alihankintatapaukset</a:t>
            </a:r>
            <a:endParaRPr lang="fi-FI" sz="1200" b="1" dirty="0">
              <a:solidFill>
                <a:schemeClr val="tx1">
                  <a:lumMod val="65000"/>
                  <a:lumOff val="35000"/>
                </a:schemeClr>
              </a:solidFill>
            </a:endParaRPr>
          </a:p>
        </p:txBody>
      </p:sp>
      <p:sp>
        <p:nvSpPr>
          <p:cNvPr id="13" name="Tekstiruutu 12"/>
          <p:cNvSpPr txBox="1"/>
          <p:nvPr/>
        </p:nvSpPr>
        <p:spPr>
          <a:xfrm>
            <a:off x="607799" y="3464095"/>
            <a:ext cx="2456033" cy="1323439"/>
          </a:xfrm>
          <a:prstGeom prst="rect">
            <a:avLst/>
          </a:prstGeom>
          <a:noFill/>
        </p:spPr>
        <p:txBody>
          <a:bodyPr wrap="square" rtlCol="0">
            <a:spAutoFit/>
          </a:bodyPr>
          <a:lstStyle/>
          <a:p>
            <a:pPr marL="228600" indent="-228600">
              <a:buFont typeface="+mj-lt"/>
              <a:buAutoNum type="arabicPeriod"/>
            </a:pPr>
            <a:r>
              <a:rPr lang="fi-FI" sz="1000" dirty="0" smtClean="0">
                <a:solidFill>
                  <a:schemeClr val="tx1">
                    <a:lumMod val="65000"/>
                    <a:lumOff val="35000"/>
                  </a:schemeClr>
                </a:solidFill>
              </a:rPr>
              <a:t>Perustapaus: tilataan ja ostetaan alihankkijalta osa/osat</a:t>
            </a:r>
          </a:p>
          <a:p>
            <a:pPr marL="228600" indent="-228600">
              <a:buFont typeface="+mj-lt"/>
              <a:buAutoNum type="arabicPeriod"/>
            </a:pPr>
            <a:r>
              <a:rPr lang="fi-FI" sz="1000" dirty="0" smtClean="0">
                <a:solidFill>
                  <a:schemeClr val="tx1">
                    <a:lumMod val="65000"/>
                    <a:lumOff val="35000"/>
                  </a:schemeClr>
                </a:solidFill>
              </a:rPr>
              <a:t>Vaihealihankinta: ostetaan alihankkijalta vaihetyötä kuten maalausta</a:t>
            </a:r>
          </a:p>
          <a:p>
            <a:pPr marL="228600" indent="-228600">
              <a:buFont typeface="+mj-lt"/>
              <a:buAutoNum type="arabicPeriod"/>
            </a:pPr>
            <a:r>
              <a:rPr lang="fi-FI" sz="1000" dirty="0" smtClean="0">
                <a:solidFill>
                  <a:schemeClr val="tx1">
                    <a:lumMod val="65000"/>
                    <a:lumOff val="35000"/>
                  </a:schemeClr>
                </a:solidFill>
              </a:rPr>
              <a:t>Komponenttialihankinta: ostetaan alihankkijalta osa/osat, joihin yritys toimittaa tarvittavat materiaalit</a:t>
            </a:r>
            <a:endParaRPr lang="fi-FI" sz="1000" dirty="0">
              <a:solidFill>
                <a:schemeClr val="tx1">
                  <a:lumMod val="65000"/>
                  <a:lumOff val="35000"/>
                </a:schemeClr>
              </a:solidFill>
            </a:endParaRPr>
          </a:p>
        </p:txBody>
      </p:sp>
      <p:sp>
        <p:nvSpPr>
          <p:cNvPr id="15" name="Tekstiruutu 14"/>
          <p:cNvSpPr txBox="1"/>
          <p:nvPr/>
        </p:nvSpPr>
        <p:spPr>
          <a:xfrm>
            <a:off x="4192074" y="1233078"/>
            <a:ext cx="1636987" cy="276999"/>
          </a:xfrm>
          <a:prstGeom prst="rect">
            <a:avLst/>
          </a:prstGeom>
          <a:noFill/>
        </p:spPr>
        <p:txBody>
          <a:bodyPr wrap="none" rtlCol="0">
            <a:spAutoFit/>
          </a:bodyPr>
          <a:lstStyle/>
          <a:p>
            <a:r>
              <a:rPr lang="fi-FI" sz="1200" b="1" dirty="0" smtClean="0">
                <a:solidFill>
                  <a:schemeClr val="tx1">
                    <a:lumMod val="65000"/>
                    <a:lumOff val="35000"/>
                  </a:schemeClr>
                </a:solidFill>
              </a:rPr>
              <a:t>Valmistusprosessi</a:t>
            </a:r>
            <a:endParaRPr lang="fi-FI" sz="1200" b="1" dirty="0">
              <a:solidFill>
                <a:schemeClr val="tx1">
                  <a:lumMod val="65000"/>
                  <a:lumOff val="35000"/>
                </a:schemeClr>
              </a:solidFill>
            </a:endParaRPr>
          </a:p>
        </p:txBody>
      </p:sp>
      <p:sp>
        <p:nvSpPr>
          <p:cNvPr id="16" name="Tekstiruutu 15"/>
          <p:cNvSpPr txBox="1"/>
          <p:nvPr/>
        </p:nvSpPr>
        <p:spPr>
          <a:xfrm>
            <a:off x="4328329" y="1401857"/>
            <a:ext cx="2456033" cy="400110"/>
          </a:xfrm>
          <a:prstGeom prst="rect">
            <a:avLst/>
          </a:prstGeom>
          <a:noFill/>
        </p:spPr>
        <p:txBody>
          <a:bodyPr wrap="square" rtlCol="0">
            <a:spAutoFit/>
          </a:bodyPr>
          <a:lstStyle/>
          <a:p>
            <a:r>
              <a:rPr lang="fi-FI" sz="1000" dirty="0" smtClean="0">
                <a:solidFill>
                  <a:schemeClr val="tx1">
                    <a:lumMod val="65000"/>
                    <a:lumOff val="35000"/>
                  </a:schemeClr>
                </a:solidFill>
              </a:rPr>
              <a:t>Myyntitilaus -&gt; Valmistustilaus, aikataulutus -&gt; Tarpeet -&gt; Ostotilaukset</a:t>
            </a:r>
            <a:endParaRPr lang="fi-FI" sz="1000" dirty="0">
              <a:solidFill>
                <a:schemeClr val="tx1">
                  <a:lumMod val="65000"/>
                  <a:lumOff val="35000"/>
                </a:schemeClr>
              </a:solidFill>
            </a:endParaRPr>
          </a:p>
        </p:txBody>
      </p:sp>
      <p:sp>
        <p:nvSpPr>
          <p:cNvPr id="18" name="Nuoli ylös ja alas 17"/>
          <p:cNvSpPr/>
          <p:nvPr/>
        </p:nvSpPr>
        <p:spPr>
          <a:xfrm>
            <a:off x="6157702" y="1872608"/>
            <a:ext cx="216025" cy="1051635"/>
          </a:xfrm>
          <a:prstGeom prst="upDownArrow">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kstiruutu 18"/>
          <p:cNvSpPr txBox="1"/>
          <p:nvPr/>
        </p:nvSpPr>
        <p:spPr>
          <a:xfrm>
            <a:off x="6373727" y="2564904"/>
            <a:ext cx="2456033" cy="246221"/>
          </a:xfrm>
          <a:prstGeom prst="rect">
            <a:avLst/>
          </a:prstGeom>
          <a:noFill/>
        </p:spPr>
        <p:txBody>
          <a:bodyPr wrap="square" rtlCol="0">
            <a:spAutoFit/>
          </a:bodyPr>
          <a:lstStyle>
            <a:defPPr>
              <a:defRPr lang="fi-FI"/>
            </a:defPPr>
            <a:lvl1pPr>
              <a:defRPr sz="1000" i="1">
                <a:solidFill>
                  <a:schemeClr val="tx1">
                    <a:lumMod val="65000"/>
                    <a:lumOff val="35000"/>
                  </a:schemeClr>
                </a:solidFill>
              </a:defRPr>
            </a:lvl1pPr>
          </a:lstStyle>
          <a:p>
            <a:r>
              <a:rPr lang="fi-FI" dirty="0"/>
              <a:t>Alihankkijalle kohdistuvat ostotilaukset</a:t>
            </a:r>
          </a:p>
        </p:txBody>
      </p:sp>
      <p:sp>
        <p:nvSpPr>
          <p:cNvPr id="20" name="Tekstiruutu 19"/>
          <p:cNvSpPr txBox="1"/>
          <p:nvPr/>
        </p:nvSpPr>
        <p:spPr>
          <a:xfrm>
            <a:off x="6373727" y="1916832"/>
            <a:ext cx="1582649" cy="246221"/>
          </a:xfrm>
          <a:prstGeom prst="rect">
            <a:avLst/>
          </a:prstGeom>
          <a:noFill/>
        </p:spPr>
        <p:txBody>
          <a:bodyPr wrap="square" rtlCol="0">
            <a:spAutoFit/>
          </a:bodyPr>
          <a:lstStyle/>
          <a:p>
            <a:r>
              <a:rPr lang="fi-FI" sz="1000" i="1" dirty="0" smtClean="0">
                <a:solidFill>
                  <a:schemeClr val="tx1">
                    <a:lumMod val="65000"/>
                    <a:lumOff val="35000"/>
                  </a:schemeClr>
                </a:solidFill>
              </a:rPr>
              <a:t>Ostotilausten kuittaus</a:t>
            </a:r>
            <a:endParaRPr lang="fi-FI" sz="1000" i="1" dirty="0">
              <a:solidFill>
                <a:schemeClr val="tx1">
                  <a:lumMod val="65000"/>
                  <a:lumOff val="35000"/>
                </a:schemeClr>
              </a:solidFill>
            </a:endParaRPr>
          </a:p>
        </p:txBody>
      </p:sp>
      <p:sp>
        <p:nvSpPr>
          <p:cNvPr id="21" name="Tekstiruutu 20"/>
          <p:cNvSpPr txBox="1"/>
          <p:nvPr/>
        </p:nvSpPr>
        <p:spPr>
          <a:xfrm>
            <a:off x="467544" y="4938471"/>
            <a:ext cx="1369286" cy="276999"/>
          </a:xfrm>
          <a:prstGeom prst="rect">
            <a:avLst/>
          </a:prstGeom>
          <a:noFill/>
        </p:spPr>
        <p:txBody>
          <a:bodyPr wrap="none" rtlCol="0">
            <a:spAutoFit/>
          </a:bodyPr>
          <a:lstStyle/>
          <a:p>
            <a:r>
              <a:rPr lang="fi-FI" sz="1200" b="1" dirty="0" err="1" smtClean="0">
                <a:solidFill>
                  <a:schemeClr val="tx1">
                    <a:lumMod val="65000"/>
                    <a:lumOff val="35000"/>
                  </a:schemeClr>
                </a:solidFill>
              </a:rPr>
              <a:t>Administrointi</a:t>
            </a:r>
            <a:endParaRPr lang="fi-FI" sz="1200" b="1" dirty="0">
              <a:solidFill>
                <a:schemeClr val="tx1">
                  <a:lumMod val="65000"/>
                  <a:lumOff val="35000"/>
                </a:schemeClr>
              </a:solidFill>
            </a:endParaRPr>
          </a:p>
        </p:txBody>
      </p:sp>
      <p:sp>
        <p:nvSpPr>
          <p:cNvPr id="22" name="Tekstiruutu 21"/>
          <p:cNvSpPr txBox="1"/>
          <p:nvPr/>
        </p:nvSpPr>
        <p:spPr>
          <a:xfrm>
            <a:off x="603799" y="5107250"/>
            <a:ext cx="2456033" cy="553998"/>
          </a:xfrm>
          <a:prstGeom prst="rect">
            <a:avLst/>
          </a:prstGeom>
          <a:noFill/>
        </p:spPr>
        <p:txBody>
          <a:bodyPr wrap="square" rtlCol="0">
            <a:spAutoFit/>
          </a:bodyPr>
          <a:lstStyle/>
          <a:p>
            <a:pPr marL="228600" indent="-228600">
              <a:buFont typeface="Arial" panose="020B0604020202020204" pitchFamily="34" charset="0"/>
              <a:buChar char="•"/>
            </a:pPr>
            <a:r>
              <a:rPr lang="fi-FI" sz="1000" dirty="0" smtClean="0">
                <a:solidFill>
                  <a:schemeClr val="tx1">
                    <a:lumMod val="65000"/>
                    <a:lumOff val="35000"/>
                  </a:schemeClr>
                </a:solidFill>
              </a:rPr>
              <a:t>Alihankkijan käyttäjän kytkentä yritykseen</a:t>
            </a:r>
          </a:p>
          <a:p>
            <a:pPr marL="228600" indent="-228600">
              <a:buFont typeface="Arial" panose="020B0604020202020204" pitchFamily="34" charset="0"/>
              <a:buChar char="•"/>
            </a:pPr>
            <a:r>
              <a:rPr lang="fi-FI" sz="1000" dirty="0" smtClean="0">
                <a:solidFill>
                  <a:schemeClr val="tx1">
                    <a:lumMod val="65000"/>
                    <a:lumOff val="35000"/>
                  </a:schemeClr>
                </a:solidFill>
              </a:rPr>
              <a:t>Käyttäjän kytkentä toimittajaan</a:t>
            </a:r>
            <a:endParaRPr lang="fi-FI" sz="1000" dirty="0">
              <a:solidFill>
                <a:schemeClr val="tx1">
                  <a:lumMod val="65000"/>
                  <a:lumOff val="35000"/>
                </a:schemeClr>
              </a:solidFill>
            </a:endParaRPr>
          </a:p>
        </p:txBody>
      </p:sp>
      <p:sp>
        <p:nvSpPr>
          <p:cNvPr id="23" name="Nuoli oikealle 22"/>
          <p:cNvSpPr/>
          <p:nvPr/>
        </p:nvSpPr>
        <p:spPr>
          <a:xfrm>
            <a:off x="2919816" y="5225088"/>
            <a:ext cx="356040" cy="215416"/>
          </a:xfrm>
          <a:prstGeom prst="rightArrow">
            <a:avLst/>
          </a:prstGeom>
          <a:solidFill>
            <a:srgbClr val="0070C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Otsikko 4"/>
          <p:cNvSpPr txBox="1">
            <a:spLocks/>
          </p:cNvSpPr>
          <p:nvPr/>
        </p:nvSpPr>
        <p:spPr>
          <a:xfrm>
            <a:off x="1907704" y="154726"/>
            <a:ext cx="6552728" cy="753994"/>
          </a:xfrm>
          <a:prstGeom prst="rect">
            <a:avLst/>
          </a:prstGeom>
        </p:spPr>
        <p:txBody>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2400" dirty="0" smtClean="0"/>
              <a:t>Toimitusketjun läpinäkyvyys</a:t>
            </a:r>
          </a:p>
          <a:p>
            <a:r>
              <a:rPr lang="fi-FI" sz="2400" dirty="0" smtClean="0"/>
              <a:t>B2B </a:t>
            </a:r>
            <a:r>
              <a:rPr lang="fi-FI" sz="2400" dirty="0" err="1" smtClean="0"/>
              <a:t>Portal</a:t>
            </a:r>
            <a:endParaRPr lang="fi-FI" sz="2400" dirty="0"/>
          </a:p>
        </p:txBody>
      </p:sp>
    </p:spTree>
    <p:extLst>
      <p:ext uri="{BB962C8B-B14F-4D97-AF65-F5344CB8AC3E}">
        <p14:creationId xmlns:p14="http://schemas.microsoft.com/office/powerpoint/2010/main" val="1941996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1"/>
          </p:nvPr>
        </p:nvSpPr>
        <p:spPr/>
        <p:txBody>
          <a:bodyPr/>
          <a:lstStyle/>
          <a:p>
            <a:pPr>
              <a:defRPr/>
            </a:pPr>
            <a:fld id="{C8BB4F7B-8E9B-40C2-B358-16110379A848}" type="slidenum">
              <a:rPr lang="fi-FI" smtClean="0"/>
              <a:pPr>
                <a:defRPr/>
              </a:pPr>
              <a:t>9</a:t>
            </a:fld>
            <a:endParaRPr lang="fi-FI" dirty="0"/>
          </a:p>
        </p:txBody>
      </p:sp>
      <p:pic>
        <p:nvPicPr>
          <p:cNvPr id="5" name="Kuva 4"/>
          <p:cNvPicPr>
            <a:picLocks noChangeAspect="1"/>
          </p:cNvPicPr>
          <p:nvPr/>
        </p:nvPicPr>
        <p:blipFill>
          <a:blip r:embed="rId2"/>
          <a:stretch>
            <a:fillRect/>
          </a:stretch>
        </p:blipFill>
        <p:spPr>
          <a:xfrm>
            <a:off x="364071" y="227679"/>
            <a:ext cx="1191354" cy="608087"/>
          </a:xfrm>
          <a:prstGeom prst="rect">
            <a:avLst/>
          </a:prstGeom>
        </p:spPr>
      </p:pic>
      <p:sp>
        <p:nvSpPr>
          <p:cNvPr id="24" name="Otsikko 4"/>
          <p:cNvSpPr txBox="1">
            <a:spLocks/>
          </p:cNvSpPr>
          <p:nvPr/>
        </p:nvSpPr>
        <p:spPr>
          <a:xfrm>
            <a:off x="1907704" y="154726"/>
            <a:ext cx="6552728" cy="753994"/>
          </a:xfrm>
          <a:prstGeom prst="rect">
            <a:avLst/>
          </a:prstGeom>
        </p:spPr>
        <p:txBody>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2400" dirty="0" smtClean="0"/>
              <a:t>Toimitusketjun läpinäkyvyys</a:t>
            </a:r>
          </a:p>
          <a:p>
            <a:r>
              <a:rPr lang="fi-FI" sz="2400" dirty="0" err="1" smtClean="0"/>
              <a:t>web</a:t>
            </a:r>
            <a:r>
              <a:rPr lang="fi-FI" sz="2400" dirty="0" smtClean="0"/>
              <a:t>-rajapinta omia sovelluksia varten</a:t>
            </a:r>
            <a:endParaRPr lang="fi-FI" sz="2400" dirty="0"/>
          </a:p>
        </p:txBody>
      </p:sp>
      <p:grpSp>
        <p:nvGrpSpPr>
          <p:cNvPr id="14" name="Ryhmä 13"/>
          <p:cNvGrpSpPr/>
          <p:nvPr/>
        </p:nvGrpSpPr>
        <p:grpSpPr>
          <a:xfrm>
            <a:off x="107504" y="4253543"/>
            <a:ext cx="5852667" cy="2199793"/>
            <a:chOff x="1127468" y="4653136"/>
            <a:chExt cx="5852667" cy="2199793"/>
          </a:xfrm>
        </p:grpSpPr>
        <p:pic>
          <p:nvPicPr>
            <p:cNvPr id="10" name="Kuva 9"/>
            <p:cNvPicPr>
              <a:picLocks noChangeAspect="1"/>
            </p:cNvPicPr>
            <p:nvPr/>
          </p:nvPicPr>
          <p:blipFill>
            <a:blip r:embed="rId3"/>
            <a:stretch>
              <a:fillRect/>
            </a:stretch>
          </p:blipFill>
          <p:spPr>
            <a:xfrm>
              <a:off x="1127468" y="4804495"/>
              <a:ext cx="5852667" cy="2048434"/>
            </a:xfrm>
            <a:prstGeom prst="rect">
              <a:avLst/>
            </a:prstGeom>
          </p:spPr>
        </p:pic>
        <p:sp>
          <p:nvSpPr>
            <p:cNvPr id="26" name="Tekstiruutu 25"/>
            <p:cNvSpPr txBox="1"/>
            <p:nvPr/>
          </p:nvSpPr>
          <p:spPr>
            <a:xfrm>
              <a:off x="1835696" y="4653136"/>
              <a:ext cx="2087431" cy="276999"/>
            </a:xfrm>
            <a:prstGeom prst="rect">
              <a:avLst/>
            </a:prstGeom>
            <a:noFill/>
          </p:spPr>
          <p:txBody>
            <a:bodyPr wrap="none" rtlCol="0">
              <a:spAutoFit/>
            </a:bodyPr>
            <a:lstStyle>
              <a:defPPr>
                <a:defRPr lang="fi-FI"/>
              </a:defPPr>
              <a:lvl1pPr>
                <a:defRPr sz="1200" b="1">
                  <a:solidFill>
                    <a:schemeClr val="tx1">
                      <a:lumMod val="65000"/>
                      <a:lumOff val="35000"/>
                    </a:schemeClr>
                  </a:solidFill>
                </a:defRPr>
              </a:lvl1pPr>
            </a:lstStyle>
            <a:p>
              <a:r>
                <a:rPr lang="fi-FI" dirty="0"/>
                <a:t>Palvelun metodi, </a:t>
              </a:r>
              <a:r>
                <a:rPr lang="fi-FI" dirty="0" err="1"/>
                <a:t>BizApi</a:t>
              </a:r>
              <a:endParaRPr lang="fi-FI" dirty="0"/>
            </a:p>
          </p:txBody>
        </p:sp>
      </p:grpSp>
      <p:grpSp>
        <p:nvGrpSpPr>
          <p:cNvPr id="31" name="Ryhmä 30"/>
          <p:cNvGrpSpPr/>
          <p:nvPr/>
        </p:nvGrpSpPr>
        <p:grpSpPr>
          <a:xfrm>
            <a:off x="0" y="1196753"/>
            <a:ext cx="3923928" cy="2243474"/>
            <a:chOff x="0" y="1196752"/>
            <a:chExt cx="5652120" cy="2658223"/>
          </a:xfrm>
        </p:grpSpPr>
        <p:sp>
          <p:nvSpPr>
            <p:cNvPr id="11" name="Tekstiruutu 10"/>
            <p:cNvSpPr txBox="1"/>
            <p:nvPr/>
          </p:nvSpPr>
          <p:spPr>
            <a:xfrm>
              <a:off x="1907704" y="1196752"/>
              <a:ext cx="1160895" cy="276999"/>
            </a:xfrm>
            <a:prstGeom prst="rect">
              <a:avLst/>
            </a:prstGeom>
            <a:noFill/>
          </p:spPr>
          <p:txBody>
            <a:bodyPr wrap="none" rtlCol="0">
              <a:spAutoFit/>
            </a:bodyPr>
            <a:lstStyle/>
            <a:p>
              <a:r>
                <a:rPr lang="fi-FI" sz="1200" b="1" dirty="0">
                  <a:solidFill>
                    <a:schemeClr val="tx1">
                      <a:lumMod val="65000"/>
                      <a:lumOff val="35000"/>
                    </a:schemeClr>
                  </a:solidFill>
                </a:rPr>
                <a:t>Web-</a:t>
              </a:r>
              <a:r>
                <a:rPr lang="fi-FI" sz="1200" b="1" dirty="0" err="1">
                  <a:solidFill>
                    <a:schemeClr val="tx1">
                      <a:lumMod val="65000"/>
                      <a:lumOff val="35000"/>
                    </a:schemeClr>
                  </a:solidFill>
                </a:rPr>
                <a:t>service</a:t>
              </a:r>
              <a:endParaRPr lang="fi-FI" sz="1200" b="1" dirty="0">
                <a:solidFill>
                  <a:schemeClr val="tx1">
                    <a:lumMod val="65000"/>
                    <a:lumOff val="35000"/>
                  </a:schemeClr>
                </a:solidFill>
              </a:endParaRPr>
            </a:p>
          </p:txBody>
        </p:sp>
        <p:pic>
          <p:nvPicPr>
            <p:cNvPr id="17" name="Kuva 16"/>
            <p:cNvPicPr>
              <a:picLocks noChangeAspect="1"/>
            </p:cNvPicPr>
            <p:nvPr/>
          </p:nvPicPr>
          <p:blipFill>
            <a:blip r:embed="rId4"/>
            <a:stretch>
              <a:fillRect/>
            </a:stretch>
          </p:blipFill>
          <p:spPr>
            <a:xfrm>
              <a:off x="0" y="1452142"/>
              <a:ext cx="5652120" cy="2402833"/>
            </a:xfrm>
            <a:prstGeom prst="rect">
              <a:avLst/>
            </a:prstGeom>
          </p:spPr>
        </p:pic>
      </p:grpSp>
      <p:pic>
        <p:nvPicPr>
          <p:cNvPr id="32" name="Kuva 31"/>
          <p:cNvPicPr>
            <a:picLocks noChangeAspect="1"/>
          </p:cNvPicPr>
          <p:nvPr/>
        </p:nvPicPr>
        <p:blipFill>
          <a:blip r:embed="rId5"/>
          <a:stretch>
            <a:fillRect/>
          </a:stretch>
        </p:blipFill>
        <p:spPr>
          <a:xfrm>
            <a:off x="3995936" y="2204865"/>
            <a:ext cx="5024824" cy="14463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29" name="Ryhmä 28"/>
          <p:cNvGrpSpPr/>
          <p:nvPr/>
        </p:nvGrpSpPr>
        <p:grpSpPr>
          <a:xfrm rot="19417586">
            <a:off x="3526687" y="3924192"/>
            <a:ext cx="1166594" cy="743480"/>
            <a:chOff x="5508104" y="4077072"/>
            <a:chExt cx="1166594" cy="743480"/>
          </a:xfrm>
        </p:grpSpPr>
        <p:sp>
          <p:nvSpPr>
            <p:cNvPr id="27" name="Nuoli oikealle 26"/>
            <p:cNvSpPr/>
            <p:nvPr/>
          </p:nvSpPr>
          <p:spPr>
            <a:xfrm>
              <a:off x="5682704" y="4335920"/>
              <a:ext cx="99199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Tekstiruutu 27"/>
            <p:cNvSpPr txBox="1"/>
            <p:nvPr/>
          </p:nvSpPr>
          <p:spPr>
            <a:xfrm>
              <a:off x="5508104" y="4077072"/>
              <a:ext cx="1011815" cy="276999"/>
            </a:xfrm>
            <a:prstGeom prst="rect">
              <a:avLst/>
            </a:prstGeom>
            <a:noFill/>
          </p:spPr>
          <p:txBody>
            <a:bodyPr wrap="none" rtlCol="0">
              <a:spAutoFit/>
            </a:bodyPr>
            <a:lstStyle>
              <a:defPPr>
                <a:defRPr lang="fi-FI"/>
              </a:defPPr>
              <a:lvl1pPr>
                <a:defRPr sz="1200" b="1">
                  <a:solidFill>
                    <a:schemeClr val="tx1">
                      <a:lumMod val="65000"/>
                      <a:lumOff val="35000"/>
                    </a:schemeClr>
                  </a:solidFill>
                </a:defRPr>
              </a:lvl1pPr>
            </a:lstStyle>
            <a:p>
              <a:r>
                <a:rPr lang="fi-FI" dirty="0"/>
                <a:t>XML+XSL</a:t>
              </a:r>
            </a:p>
          </p:txBody>
        </p:sp>
      </p:grpSp>
      <p:sp>
        <p:nvSpPr>
          <p:cNvPr id="33" name="Tekstiruutu 32"/>
          <p:cNvSpPr txBox="1"/>
          <p:nvPr/>
        </p:nvSpPr>
        <p:spPr>
          <a:xfrm>
            <a:off x="5363413" y="1844824"/>
            <a:ext cx="2016899" cy="276999"/>
          </a:xfrm>
          <a:prstGeom prst="rect">
            <a:avLst/>
          </a:prstGeom>
          <a:noFill/>
        </p:spPr>
        <p:txBody>
          <a:bodyPr wrap="none" rtlCol="0">
            <a:spAutoFit/>
          </a:bodyPr>
          <a:lstStyle>
            <a:defPPr>
              <a:defRPr lang="fi-FI"/>
            </a:defPPr>
            <a:lvl1pPr>
              <a:defRPr sz="1200" b="1">
                <a:solidFill>
                  <a:schemeClr val="tx1">
                    <a:lumMod val="65000"/>
                    <a:lumOff val="35000"/>
                  </a:schemeClr>
                </a:solidFill>
              </a:defRPr>
            </a:lvl1pPr>
          </a:lstStyle>
          <a:p>
            <a:r>
              <a:rPr lang="fi-FI" dirty="0"/>
              <a:t>Omat selainsovellukset</a:t>
            </a:r>
          </a:p>
        </p:txBody>
      </p:sp>
    </p:spTree>
    <p:extLst>
      <p:ext uri="{BB962C8B-B14F-4D97-AF65-F5344CB8AC3E}">
        <p14:creationId xmlns:p14="http://schemas.microsoft.com/office/powerpoint/2010/main" val="3609667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vonia">
  <a:themeElements>
    <a:clrScheme name="Savonia">
      <a:dk1>
        <a:sysClr val="windowText" lastClr="000000"/>
      </a:dk1>
      <a:lt1>
        <a:srgbClr val="FFFFFF"/>
      </a:lt1>
      <a:dk2>
        <a:srgbClr val="262626"/>
      </a:dk2>
      <a:lt2>
        <a:srgbClr val="EEECE1"/>
      </a:lt2>
      <a:accent1>
        <a:srgbClr val="EC008C"/>
      </a:accent1>
      <a:accent2>
        <a:srgbClr val="B41E8E"/>
      </a:accent2>
      <a:accent3>
        <a:srgbClr val="8DC63F"/>
      </a:accent3>
      <a:accent4>
        <a:srgbClr val="00ACCD"/>
      </a:accent4>
      <a:accent5>
        <a:srgbClr val="F58220"/>
      </a:accent5>
      <a:accent6>
        <a:srgbClr val="EEC216"/>
      </a:accent6>
      <a:hlink>
        <a:srgbClr val="EC008C"/>
      </a:hlink>
      <a:folHlink>
        <a:srgbClr val="B41E8E"/>
      </a:folHlink>
    </a:clrScheme>
    <a:fontScheme name="Savoni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VONIA_ppt-pohja-vaaka_15122012.pptx [Read-Only]" id="{8A620C4C-DB36-4F07-98A4-1D1AE709A607}" vid="{35472058-70D4-4CE2-AD51-75A52181DF22}"/>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037943FFECF7A34EAEA1D0C2C2F5D1B3" ma:contentTypeVersion="0" ma:contentTypeDescription="Luo uusi asiakirja." ma:contentTypeScope="" ma:versionID="55cbb35259278b5f9881f11bb86a1a97">
  <xsd:schema xmlns:xsd="http://www.w3.org/2001/XMLSchema" xmlns:xs="http://www.w3.org/2001/XMLSchema" xmlns:p="http://schemas.microsoft.com/office/2006/metadata/properties" targetNamespace="http://schemas.microsoft.com/office/2006/metadata/properties" ma:root="true" ma:fieldsID="7e0100cabb18a25d4bc9820569b44e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C3D9C2E-F86A-4B6E-BEBD-901B468DE557}">
  <ds:schemaRefs>
    <ds:schemaRef ds:uri="http://schemas.microsoft.com/sharepoint/v3/contenttype/forms"/>
  </ds:schemaRefs>
</ds:datastoreItem>
</file>

<file path=customXml/itemProps2.xml><?xml version="1.0" encoding="utf-8"?>
<ds:datastoreItem xmlns:ds="http://schemas.openxmlformats.org/officeDocument/2006/customXml" ds:itemID="{CE85A3EA-EA25-4BC9-A808-83E446D919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82A60BA-D9BF-4B65-8C62-90B75FB47D2A}">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SAVONIA-pptpohja-vaaka_15122012</Template>
  <TotalTime>247</TotalTime>
  <Words>368</Words>
  <Application>Microsoft Office PowerPoint</Application>
  <PresentationFormat>Näytössä katseltava diaesitys (4:3)</PresentationFormat>
  <Paragraphs>80</Paragraphs>
  <Slides>11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Georgia</vt:lpstr>
      <vt:lpstr>Tahoma</vt:lpstr>
      <vt:lpstr>Savonia</vt:lpstr>
      <vt:lpstr>DigiSyke-hankkeen case-ympäristö</vt:lpstr>
      <vt:lpstr>Case-ympäristö</vt:lpstr>
      <vt:lpstr>IFS 9</vt:lpstr>
      <vt:lpstr>Esimerkkicase: moottoripyörien valmistus</vt:lpstr>
      <vt:lpstr>IFS 9 -järjestelmään perustettiin</vt:lpstr>
      <vt:lpstr>PowerPoint-esitys</vt:lpstr>
      <vt:lpstr>Tilaus-toimitus</vt:lpstr>
      <vt:lpstr>PowerPoint-esitys</vt:lpstr>
      <vt:lpstr>PowerPoint-esitys</vt:lpstr>
      <vt:lpstr>Pohdintoja</vt:lpstr>
      <vt:lpstr>PowerPoint-esitys</vt:lpstr>
    </vt:vector>
  </TitlesOfParts>
  <Company>Savonia Ammattikorkeakoulu Oy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Kirjoita tähän esityksen otsikko</dc:title>
  <dc:creator>Kai Kärkkäinen</dc:creator>
  <cp:lastModifiedBy>Kai Kärkkäinen</cp:lastModifiedBy>
  <cp:revision>38</cp:revision>
  <cp:lastPrinted>2017-11-30T07:08:11Z</cp:lastPrinted>
  <dcterms:created xsi:type="dcterms:W3CDTF">2017-11-10T09:50:14Z</dcterms:created>
  <dcterms:modified xsi:type="dcterms:W3CDTF">2017-11-30T07:51:58Z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0x010100037943FFECF7A34EAEA1D0C2C2F5D1B3</vt:lpwstr>
  </property>
</Properties>
</file>