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>
        <p:scale>
          <a:sx n="80" d="100"/>
          <a:sy n="80" d="100"/>
        </p:scale>
        <p:origin x="782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307F2-3153-4219-9DAC-ACB61E8D82E5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2099E-DBBE-4A79-8AED-818D9707F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0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2099E-DBBE-4A79-8AED-818D9707FC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10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5346-6D73-F4B1-2D78-59EDF68A0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6A3DB-877A-37F1-4DB9-07634A6C6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B16CF-0E2E-E5CE-D1B6-83245551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CF9B2-544C-CB34-5649-C9A88FE0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0A227-86B7-ED3F-EB3F-915D0156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3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630DF-9422-4937-D5D9-23E05C2C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BB98C-9D8F-26F3-6791-DDCB3EED1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37D9E-E81E-EB2A-1A2B-E4BB1923A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1C043-2E2D-DA47-8840-D19C57BA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7E8D2-AB35-BA95-4015-DEE89AB7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6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73699-70FF-68D0-843D-2C5B64F153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5680D8-DE6B-C34A-A8DE-24D483C2C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6F952-2140-1BE9-D3BD-30780D98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ADAC4-B627-FC89-79CA-1802A47D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9BA82-A739-FDD6-F2C0-D8C3E235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8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D72B8-305F-F90A-362D-2CD1828F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298B6-6DF7-2920-7B83-E80B00FCF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C53-331E-0AEF-B1DC-A7EDE731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F9D0E-75DC-CBBF-1E15-3D01FA892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F7394-4FEA-B5FA-98B7-B490ECBF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3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F2E2-960F-4432-D7E9-7982DCC2E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6416E-2A37-35A9-72A2-17BB26B80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C7B33-E11F-D9B6-A1DB-54E0396EC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5CF0A-12D2-9F28-4113-11A8A27D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A8A82-5335-A625-00E8-2BF28F6B4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3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6899-84BF-73CD-7C76-9C0E4BABB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E76A4-ADC5-ABBD-0FBA-989CF8FC8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25445-967C-FC40-4678-E1D335A27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7B4D9-4228-11CE-C5D9-5C04CEBA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462B7-CFAB-CAEA-3F22-A3F06246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273B5-C037-37BD-80C6-91A300A3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3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83191-770B-6EE7-9176-4A7612968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46F3A-7D27-FCC2-B1C8-C59E0978D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404A2-4584-E095-0313-6997F4ED0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0DC0D0-5AB1-68B0-F6E7-5C75FBD7F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82E79-A4AF-0ED5-4339-E497FF8CB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32B113-A634-236B-EA8C-3CC52AA83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AAB55-FFE2-8B65-728B-40C183C3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B4EB9-6DB9-649F-17F5-B27E035D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0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D5BD8-A19B-3839-9D6B-95FAF9F1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A89A0-213B-E030-4AFB-A8870957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7B19E-B39D-122F-C2CD-6B5268B20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B9B41-B033-6236-685D-1E2385D58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3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3CCE2-0A79-C199-4998-FCF707A8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3F6348-1093-99B6-C06A-6A211CF1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B94F4-0890-6214-DED7-5E0668D2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3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F930-9976-DC5E-427F-60F9A44AE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B2C1C-A1E5-3989-C0D9-FB0B4A5F9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5038E-836A-7134-F4D5-863AB8A44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8EA61-0A7A-B38F-8D6A-4437A507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356AB-6B91-F913-B89C-7857EBEE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610FD-7E23-0A1D-5CD9-A964B94A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9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10AA9-C960-D56E-29F3-5A5BD0914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AE6B9-7125-8F13-9A9C-DD4C4AAE8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95BCF-5B48-B5BB-5B8D-E9FD26F60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551EF-5F66-BDB1-C540-6FC59FB5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F80D7-75B7-93CE-0A0C-DA67E3837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2BDF6-A200-18AE-2589-6D9354328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7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0C5637-856F-2C75-F254-D02CE9051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5132F-C08E-3B74-D5D4-8852305B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81494-0A65-1E38-7040-213E17A7E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22639-C9BA-3B1B-6225-8BB098376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F99B-A6BB-E2DD-6314-3308CB57A0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1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570FD34-8B5F-09E7-79EE-4A98E494D2CF}"/>
              </a:ext>
            </a:extLst>
          </p:cNvPr>
          <p:cNvGrpSpPr/>
          <p:nvPr/>
        </p:nvGrpSpPr>
        <p:grpSpPr>
          <a:xfrm>
            <a:off x="11289" y="-487257"/>
            <a:ext cx="9723909" cy="7345258"/>
            <a:chOff x="-286805" y="-340502"/>
            <a:chExt cx="9723909" cy="7345258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5ABBA01-3B89-4EA3-5773-A5B4A927DD71}"/>
                </a:ext>
              </a:extLst>
            </p:cNvPr>
            <p:cNvSpPr/>
            <p:nvPr/>
          </p:nvSpPr>
          <p:spPr>
            <a:xfrm rot="953669">
              <a:off x="3288957" y="1469285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622920" y="283"/>
                  </a:moveTo>
                  <a:arcTo wR="2661740" hR="2661740" stAng="16149860" swAng="1103717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9213987-72F9-EAD6-50CB-A9817C317FE1}"/>
                </a:ext>
              </a:extLst>
            </p:cNvPr>
            <p:cNvSpPr/>
            <p:nvPr/>
          </p:nvSpPr>
          <p:spPr>
            <a:xfrm>
              <a:off x="3404693" y="-340502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058495" y="4927560"/>
                  </a:moveTo>
                  <a:arcTo wR="2661740" hR="2661740" stAng="3500905" swAng="1179483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107B568-F2CA-6FB0-ECE4-C7BD57E66097}"/>
                </a:ext>
              </a:extLst>
            </p:cNvPr>
            <p:cNvSpPr/>
            <p:nvPr/>
          </p:nvSpPr>
          <p:spPr>
            <a:xfrm>
              <a:off x="459917" y="-310273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108627" y="5265378"/>
                  </a:moveTo>
                  <a:arcTo wR="2661740" hR="2661740" stAng="6119612" swAng="1179483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72A1708-509B-6B93-CAE5-F90D036DDD2A}"/>
                </a:ext>
              </a:extLst>
            </p:cNvPr>
            <p:cNvSpPr/>
            <p:nvPr/>
          </p:nvSpPr>
          <p:spPr>
            <a:xfrm>
              <a:off x="-286805" y="2094926"/>
              <a:ext cx="3095018" cy="2258057"/>
            </a:xfrm>
            <a:custGeom>
              <a:avLst/>
              <a:gdLst>
                <a:gd name="connsiteX0" fmla="*/ 0 w 2981557"/>
                <a:gd name="connsiteY0" fmla="*/ 376350 h 2258057"/>
                <a:gd name="connsiteX1" fmla="*/ 376350 w 2981557"/>
                <a:gd name="connsiteY1" fmla="*/ 0 h 2258057"/>
                <a:gd name="connsiteX2" fmla="*/ 2605207 w 2981557"/>
                <a:gd name="connsiteY2" fmla="*/ 0 h 2258057"/>
                <a:gd name="connsiteX3" fmla="*/ 2981557 w 2981557"/>
                <a:gd name="connsiteY3" fmla="*/ 376350 h 2258057"/>
                <a:gd name="connsiteX4" fmla="*/ 2981557 w 2981557"/>
                <a:gd name="connsiteY4" fmla="*/ 1881707 h 2258057"/>
                <a:gd name="connsiteX5" fmla="*/ 2605207 w 2981557"/>
                <a:gd name="connsiteY5" fmla="*/ 2258057 h 2258057"/>
                <a:gd name="connsiteX6" fmla="*/ 376350 w 2981557"/>
                <a:gd name="connsiteY6" fmla="*/ 2258057 h 2258057"/>
                <a:gd name="connsiteX7" fmla="*/ 0 w 2981557"/>
                <a:gd name="connsiteY7" fmla="*/ 1881707 h 2258057"/>
                <a:gd name="connsiteX8" fmla="*/ 0 w 2981557"/>
                <a:gd name="connsiteY8" fmla="*/ 376350 h 225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258057">
                  <a:moveTo>
                    <a:pt x="0" y="376350"/>
                  </a:moveTo>
                  <a:cubicBezTo>
                    <a:pt x="0" y="168498"/>
                    <a:pt x="168498" y="0"/>
                    <a:pt x="376350" y="0"/>
                  </a:cubicBezTo>
                  <a:lnTo>
                    <a:pt x="2605207" y="0"/>
                  </a:lnTo>
                  <a:cubicBezTo>
                    <a:pt x="2813059" y="0"/>
                    <a:pt x="2981557" y="168498"/>
                    <a:pt x="2981557" y="376350"/>
                  </a:cubicBezTo>
                  <a:lnTo>
                    <a:pt x="2981557" y="1881707"/>
                  </a:lnTo>
                  <a:cubicBezTo>
                    <a:pt x="2981557" y="2089559"/>
                    <a:pt x="2813059" y="2258057"/>
                    <a:pt x="2605207" y="2258057"/>
                  </a:cubicBezTo>
                  <a:lnTo>
                    <a:pt x="376350" y="2258057"/>
                  </a:lnTo>
                  <a:cubicBezTo>
                    <a:pt x="168498" y="2258057"/>
                    <a:pt x="0" y="2089559"/>
                    <a:pt x="0" y="1881707"/>
                  </a:cubicBezTo>
                  <a:lnTo>
                    <a:pt x="0" y="3763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6429" tIns="186429" rIns="186429" bIns="18642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dirty="0"/>
                <a:t>After the visit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If necessary, make a near miss, safety observation or accident report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If necessary, ask for aftercare services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If you notice any deficiencies in the working conditions or equipment, report it to your supervisor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B23E824-41DB-F5E4-36B4-E92E3344F7B8}"/>
                </a:ext>
              </a:extLst>
            </p:cNvPr>
            <p:cNvSpPr/>
            <p:nvPr/>
          </p:nvSpPr>
          <p:spPr>
            <a:xfrm>
              <a:off x="2824063" y="3817306"/>
              <a:ext cx="3654351" cy="3187450"/>
            </a:xfrm>
            <a:custGeom>
              <a:avLst/>
              <a:gdLst>
                <a:gd name="connsiteX0" fmla="*/ 0 w 2981557"/>
                <a:gd name="connsiteY0" fmla="*/ 496936 h 2982047"/>
                <a:gd name="connsiteX1" fmla="*/ 496936 w 2981557"/>
                <a:gd name="connsiteY1" fmla="*/ 0 h 2982047"/>
                <a:gd name="connsiteX2" fmla="*/ 2484621 w 2981557"/>
                <a:gd name="connsiteY2" fmla="*/ 0 h 2982047"/>
                <a:gd name="connsiteX3" fmla="*/ 2981557 w 2981557"/>
                <a:gd name="connsiteY3" fmla="*/ 496936 h 2982047"/>
                <a:gd name="connsiteX4" fmla="*/ 2981557 w 2981557"/>
                <a:gd name="connsiteY4" fmla="*/ 2485111 h 2982047"/>
                <a:gd name="connsiteX5" fmla="*/ 2484621 w 2981557"/>
                <a:gd name="connsiteY5" fmla="*/ 2982047 h 2982047"/>
                <a:gd name="connsiteX6" fmla="*/ 496936 w 2981557"/>
                <a:gd name="connsiteY6" fmla="*/ 2982047 h 2982047"/>
                <a:gd name="connsiteX7" fmla="*/ 0 w 2981557"/>
                <a:gd name="connsiteY7" fmla="*/ 2485111 h 2982047"/>
                <a:gd name="connsiteX8" fmla="*/ 0 w 2981557"/>
                <a:gd name="connsiteY8" fmla="*/ 496936 h 298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982047">
                  <a:moveTo>
                    <a:pt x="0" y="496936"/>
                  </a:moveTo>
                  <a:cubicBezTo>
                    <a:pt x="0" y="222486"/>
                    <a:pt x="222486" y="0"/>
                    <a:pt x="496936" y="0"/>
                  </a:cubicBezTo>
                  <a:lnTo>
                    <a:pt x="2484621" y="0"/>
                  </a:lnTo>
                  <a:cubicBezTo>
                    <a:pt x="2759071" y="0"/>
                    <a:pt x="2981557" y="222486"/>
                    <a:pt x="2981557" y="496936"/>
                  </a:cubicBezTo>
                  <a:lnTo>
                    <a:pt x="2981557" y="2485111"/>
                  </a:lnTo>
                  <a:cubicBezTo>
                    <a:pt x="2981557" y="2759561"/>
                    <a:pt x="2759071" y="2982047"/>
                    <a:pt x="2484621" y="2982047"/>
                  </a:cubicBezTo>
                  <a:lnTo>
                    <a:pt x="496936" y="2982047"/>
                  </a:lnTo>
                  <a:cubicBezTo>
                    <a:pt x="222486" y="2982047"/>
                    <a:pt x="0" y="2759561"/>
                    <a:pt x="0" y="2485111"/>
                  </a:cubicBezTo>
                  <a:lnTo>
                    <a:pt x="0" y="49693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1748" tIns="221748" rIns="221748" bIns="221748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kern="1200" dirty="0"/>
                <a:t>At </a:t>
              </a:r>
              <a:r>
                <a:rPr lang="en-US" kern="1200" dirty="0"/>
                <a:t>the customer's </a:t>
              </a:r>
              <a:r>
                <a:rPr lang="fi-FI" kern="1200" dirty="0"/>
                <a:t>home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You don't have to go to the customer's home/you can leave the home if the situation seems threatening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Check the working conditions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Plan how you can easily leave if necessary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Pay attention to working positions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Use the necessary work tools, assistive devices and protective equipment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Pay attention to other people and pets in the apartment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Record the safety aspects related to the visit in the customer information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67B7744-69C0-312E-4C0E-23498B9FED66}"/>
                </a:ext>
              </a:extLst>
            </p:cNvPr>
            <p:cNvSpPr/>
            <p:nvPr/>
          </p:nvSpPr>
          <p:spPr>
            <a:xfrm rot="21086030">
              <a:off x="277440" y="1601599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858699" y="124027"/>
                  </a:moveTo>
                  <a:arcTo wR="2661740" hR="2661740" stAng="15146423" swAng="1103717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E8717EA-CF1A-624C-1E34-9DD680B29FA3}"/>
                </a:ext>
              </a:extLst>
            </p:cNvPr>
            <p:cNvSpPr/>
            <p:nvPr/>
          </p:nvSpPr>
          <p:spPr>
            <a:xfrm>
              <a:off x="6455547" y="2094927"/>
              <a:ext cx="2981557" cy="2258057"/>
            </a:xfrm>
            <a:custGeom>
              <a:avLst/>
              <a:gdLst>
                <a:gd name="connsiteX0" fmla="*/ 0 w 2981557"/>
                <a:gd name="connsiteY0" fmla="*/ 376350 h 2258057"/>
                <a:gd name="connsiteX1" fmla="*/ 376350 w 2981557"/>
                <a:gd name="connsiteY1" fmla="*/ 0 h 2258057"/>
                <a:gd name="connsiteX2" fmla="*/ 2605207 w 2981557"/>
                <a:gd name="connsiteY2" fmla="*/ 0 h 2258057"/>
                <a:gd name="connsiteX3" fmla="*/ 2981557 w 2981557"/>
                <a:gd name="connsiteY3" fmla="*/ 376350 h 2258057"/>
                <a:gd name="connsiteX4" fmla="*/ 2981557 w 2981557"/>
                <a:gd name="connsiteY4" fmla="*/ 1881707 h 2258057"/>
                <a:gd name="connsiteX5" fmla="*/ 2605207 w 2981557"/>
                <a:gd name="connsiteY5" fmla="*/ 2258057 h 2258057"/>
                <a:gd name="connsiteX6" fmla="*/ 376350 w 2981557"/>
                <a:gd name="connsiteY6" fmla="*/ 2258057 h 2258057"/>
                <a:gd name="connsiteX7" fmla="*/ 0 w 2981557"/>
                <a:gd name="connsiteY7" fmla="*/ 1881707 h 2258057"/>
                <a:gd name="connsiteX8" fmla="*/ 0 w 2981557"/>
                <a:gd name="connsiteY8" fmla="*/ 376350 h 225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258057">
                  <a:moveTo>
                    <a:pt x="0" y="376350"/>
                  </a:moveTo>
                  <a:cubicBezTo>
                    <a:pt x="0" y="168498"/>
                    <a:pt x="168498" y="0"/>
                    <a:pt x="376350" y="0"/>
                  </a:cubicBezTo>
                  <a:lnTo>
                    <a:pt x="2605207" y="0"/>
                  </a:lnTo>
                  <a:cubicBezTo>
                    <a:pt x="2813059" y="0"/>
                    <a:pt x="2981557" y="168498"/>
                    <a:pt x="2981557" y="376350"/>
                  </a:cubicBezTo>
                  <a:lnTo>
                    <a:pt x="2981557" y="1881707"/>
                  </a:lnTo>
                  <a:cubicBezTo>
                    <a:pt x="2981557" y="2089559"/>
                    <a:pt x="2813059" y="2258057"/>
                    <a:pt x="2605207" y="2258057"/>
                  </a:cubicBezTo>
                  <a:lnTo>
                    <a:pt x="376350" y="2258057"/>
                  </a:lnTo>
                  <a:cubicBezTo>
                    <a:pt x="168498" y="2258057"/>
                    <a:pt x="0" y="2089559"/>
                    <a:pt x="0" y="1881707"/>
                  </a:cubicBezTo>
                  <a:lnTo>
                    <a:pt x="0" y="3763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6429" tIns="186429" rIns="186429" bIns="18642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kern="1200" dirty="0"/>
                <a:t>Transition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Check the condition of the means of transport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Be aware of traffic and weather conditions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Choose a safe route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Observe the environment and neighborhood</a:t>
              </a:r>
              <a:endParaRPr lang="en-US" sz="1200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987BBBD-86DD-C309-C8FF-3C38B91384D1}"/>
                </a:ext>
              </a:extLst>
            </p:cNvPr>
            <p:cNvSpPr/>
            <p:nvPr/>
          </p:nvSpPr>
          <p:spPr>
            <a:xfrm>
              <a:off x="2791072" y="136854"/>
              <a:ext cx="3654000" cy="2394272"/>
            </a:xfrm>
            <a:custGeom>
              <a:avLst/>
              <a:gdLst>
                <a:gd name="connsiteX0" fmla="*/ 0 w 2981557"/>
                <a:gd name="connsiteY0" fmla="*/ 399053 h 2394272"/>
                <a:gd name="connsiteX1" fmla="*/ 399053 w 2981557"/>
                <a:gd name="connsiteY1" fmla="*/ 0 h 2394272"/>
                <a:gd name="connsiteX2" fmla="*/ 2582504 w 2981557"/>
                <a:gd name="connsiteY2" fmla="*/ 0 h 2394272"/>
                <a:gd name="connsiteX3" fmla="*/ 2981557 w 2981557"/>
                <a:gd name="connsiteY3" fmla="*/ 399053 h 2394272"/>
                <a:gd name="connsiteX4" fmla="*/ 2981557 w 2981557"/>
                <a:gd name="connsiteY4" fmla="*/ 1995219 h 2394272"/>
                <a:gd name="connsiteX5" fmla="*/ 2582504 w 2981557"/>
                <a:gd name="connsiteY5" fmla="*/ 2394272 h 2394272"/>
                <a:gd name="connsiteX6" fmla="*/ 399053 w 2981557"/>
                <a:gd name="connsiteY6" fmla="*/ 2394272 h 2394272"/>
                <a:gd name="connsiteX7" fmla="*/ 0 w 2981557"/>
                <a:gd name="connsiteY7" fmla="*/ 1995219 h 2394272"/>
                <a:gd name="connsiteX8" fmla="*/ 0 w 2981557"/>
                <a:gd name="connsiteY8" fmla="*/ 399053 h 2394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394272">
                  <a:moveTo>
                    <a:pt x="0" y="399053"/>
                  </a:moveTo>
                  <a:cubicBezTo>
                    <a:pt x="0" y="178662"/>
                    <a:pt x="178662" y="0"/>
                    <a:pt x="399053" y="0"/>
                  </a:cubicBezTo>
                  <a:lnTo>
                    <a:pt x="2582504" y="0"/>
                  </a:lnTo>
                  <a:cubicBezTo>
                    <a:pt x="2802895" y="0"/>
                    <a:pt x="2981557" y="178662"/>
                    <a:pt x="2981557" y="399053"/>
                  </a:cubicBezTo>
                  <a:lnTo>
                    <a:pt x="2981557" y="1995219"/>
                  </a:lnTo>
                  <a:cubicBezTo>
                    <a:pt x="2981557" y="2215610"/>
                    <a:pt x="2802895" y="2394272"/>
                    <a:pt x="2582504" y="2394272"/>
                  </a:cubicBezTo>
                  <a:lnTo>
                    <a:pt x="399053" y="2394272"/>
                  </a:lnTo>
                  <a:cubicBezTo>
                    <a:pt x="178662" y="2394272"/>
                    <a:pt x="0" y="2215610"/>
                    <a:pt x="0" y="1995219"/>
                  </a:cubicBezTo>
                  <a:lnTo>
                    <a:pt x="0" y="39905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3079" tIns="193079" rIns="193079" bIns="19307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kern="1200" dirty="0"/>
                <a:t>Preparing</a:t>
              </a:r>
              <a:r>
                <a:rPr lang="fi-FI" kern="1200" dirty="0"/>
                <a:t> for </a:t>
              </a:r>
              <a:r>
                <a:rPr lang="en-US" kern="1200" dirty="0"/>
                <a:t>the customer visit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Get to know the information available about the customer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Go through the necessary work tools, assistive devices and protective equipment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Note the need for a pair work or guard during the visit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kern="1200" dirty="0"/>
                <a:t>Take into account any possible special features of the visit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F7BC743-2575-3834-CE7E-38A902686448}"/>
              </a:ext>
            </a:extLst>
          </p:cNvPr>
          <p:cNvSpPr txBox="1"/>
          <p:nvPr/>
        </p:nvSpPr>
        <p:spPr>
          <a:xfrm>
            <a:off x="4012264" y="2833713"/>
            <a:ext cx="1807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/>
              <a:t>A </a:t>
            </a:r>
            <a:r>
              <a:rPr lang="en-US" sz="2000" b="1" dirty="0"/>
              <a:t>safe workday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72C8D0-D601-FBDD-BA4B-6730B87EA5A3}"/>
              </a:ext>
            </a:extLst>
          </p:cNvPr>
          <p:cNvSpPr/>
          <p:nvPr/>
        </p:nvSpPr>
        <p:spPr>
          <a:xfrm>
            <a:off x="8467635" y="5045263"/>
            <a:ext cx="3515609" cy="16055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Necessary contact information</a:t>
            </a:r>
            <a:r>
              <a:rPr lang="fi-FI" sz="1600" dirty="0"/>
              <a:t>:</a:t>
            </a:r>
          </a:p>
          <a:p>
            <a:pPr algn="ctr"/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Supervisor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Occupational health service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Guard service</a:t>
            </a:r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…</a:t>
            </a:r>
            <a:endParaRPr lang="en-US" sz="1600" dirty="0"/>
          </a:p>
        </p:txBody>
      </p:sp>
      <p:pic>
        <p:nvPicPr>
          <p:cNvPr id="4" name="Kuva 5">
            <a:extLst>
              <a:ext uri="{FF2B5EF4-FFF2-40B4-BE49-F238E27FC236}">
                <a16:creationId xmlns:a16="http://schemas.microsoft.com/office/drawing/2014/main" id="{818E9B98-CCE9-7C46-3D52-85A32ECEFB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210" y="0"/>
            <a:ext cx="2024184" cy="936119"/>
          </a:xfrm>
          <a:prstGeom prst="rect">
            <a:avLst/>
          </a:prstGeom>
        </p:spPr>
      </p:pic>
      <p:pic>
        <p:nvPicPr>
          <p:cNvPr id="14" name="Kuva 2">
            <a:extLst>
              <a:ext uri="{FF2B5EF4-FFF2-40B4-BE49-F238E27FC236}">
                <a16:creationId xmlns:a16="http://schemas.microsoft.com/office/drawing/2014/main" id="{E6C3B017-0F5D-807C-0857-2DF0D44F6B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177" y="8098"/>
            <a:ext cx="1739644" cy="93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11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Lindholm (TAU)</dc:creator>
  <cp:lastModifiedBy>Maria Lindholm (TAU)</cp:lastModifiedBy>
  <cp:revision>18</cp:revision>
  <dcterms:created xsi:type="dcterms:W3CDTF">2023-06-06T09:39:23Z</dcterms:created>
  <dcterms:modified xsi:type="dcterms:W3CDTF">2024-02-28T10:28:44Z</dcterms:modified>
</cp:coreProperties>
</file>