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43"/>
  </p:notesMasterIdLst>
  <p:sldIdLst>
    <p:sldId id="314" r:id="rId3"/>
    <p:sldId id="309" r:id="rId4"/>
    <p:sldId id="311" r:id="rId5"/>
    <p:sldId id="258" r:id="rId6"/>
    <p:sldId id="257" r:id="rId7"/>
    <p:sldId id="259" r:id="rId8"/>
    <p:sldId id="271" r:id="rId9"/>
    <p:sldId id="281" r:id="rId10"/>
    <p:sldId id="288" r:id="rId11"/>
    <p:sldId id="300" r:id="rId12"/>
    <p:sldId id="298" r:id="rId13"/>
    <p:sldId id="297" r:id="rId14"/>
    <p:sldId id="296" r:id="rId15"/>
    <p:sldId id="294" r:id="rId16"/>
    <p:sldId id="301" r:id="rId17"/>
    <p:sldId id="287" r:id="rId18"/>
    <p:sldId id="293" r:id="rId19"/>
    <p:sldId id="292" r:id="rId20"/>
    <p:sldId id="315" r:id="rId21"/>
    <p:sldId id="316" r:id="rId22"/>
    <p:sldId id="291" r:id="rId23"/>
    <p:sldId id="290" r:id="rId24"/>
    <p:sldId id="289" r:id="rId25"/>
    <p:sldId id="260" r:id="rId26"/>
    <p:sldId id="285" r:id="rId27"/>
    <p:sldId id="284" r:id="rId28"/>
    <p:sldId id="310" r:id="rId29"/>
    <p:sldId id="278" r:id="rId30"/>
    <p:sldId id="282" r:id="rId31"/>
    <p:sldId id="276" r:id="rId32"/>
    <p:sldId id="265" r:id="rId33"/>
    <p:sldId id="264" r:id="rId34"/>
    <p:sldId id="302" r:id="rId35"/>
    <p:sldId id="263" r:id="rId36"/>
    <p:sldId id="308" r:id="rId37"/>
    <p:sldId id="307" r:id="rId38"/>
    <p:sldId id="306" r:id="rId39"/>
    <p:sldId id="305" r:id="rId40"/>
    <p:sldId id="304" r:id="rId41"/>
    <p:sldId id="303" r:id="rId42"/>
  </p:sldIdLst>
  <p:sldSz cx="12192000" cy="6858000"/>
  <p:notesSz cx="7315200" cy="96012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hjeet" id="{0F367CB2-1D9C-4869-931C-CBD8658BEFF4}">
          <p14:sldIdLst>
            <p14:sldId id="314"/>
            <p14:sldId id="309"/>
            <p14:sldId id="311"/>
          </p14:sldIdLst>
        </p14:section>
        <p14:section name="Vuosikello ja sisältö" id="{779C20BD-EC41-4382-B4E8-9F0EE5935080}">
          <p14:sldIdLst>
            <p14:sldId id="258"/>
            <p14:sldId id="257"/>
            <p14:sldId id="259"/>
            <p14:sldId id="271"/>
            <p14:sldId id="281"/>
            <p14:sldId id="288"/>
            <p14:sldId id="300"/>
            <p14:sldId id="298"/>
            <p14:sldId id="297"/>
            <p14:sldId id="296"/>
            <p14:sldId id="294"/>
            <p14:sldId id="301"/>
            <p14:sldId id="287"/>
            <p14:sldId id="293"/>
            <p14:sldId id="292"/>
            <p14:sldId id="315"/>
            <p14:sldId id="316"/>
            <p14:sldId id="291"/>
            <p14:sldId id="290"/>
            <p14:sldId id="289"/>
            <p14:sldId id="260"/>
            <p14:sldId id="285"/>
            <p14:sldId id="284"/>
            <p14:sldId id="310"/>
            <p14:sldId id="278"/>
            <p14:sldId id="282"/>
            <p14:sldId id="276"/>
            <p14:sldId id="265"/>
            <p14:sldId id="264"/>
            <p14:sldId id="302"/>
            <p14:sldId id="263"/>
            <p14:sldId id="308"/>
            <p14:sldId id="307"/>
            <p14:sldId id="306"/>
            <p14:sldId id="305"/>
            <p14:sldId id="304"/>
            <p14:sldId id="303"/>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8" autoAdjust="0"/>
    <p:restoredTop sz="89253" autoAdjust="0"/>
  </p:normalViewPr>
  <p:slideViewPr>
    <p:cSldViewPr snapToGrid="0">
      <p:cViewPr varScale="1">
        <p:scale>
          <a:sx n="71" d="100"/>
          <a:sy n="71" d="100"/>
        </p:scale>
        <p:origin x="484" y="48"/>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0A0CC0-8D8E-438A-83D5-BAA3715323E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FD6689E0-6691-4ABE-A6BE-AAEE7E48C2CB}">
      <dgm:prSet phldrT="[Text]" custT="1"/>
      <dgm:spPr/>
      <dgm:t>
        <a:bodyPr/>
        <a:lstStyle/>
        <a:p>
          <a:r>
            <a:rPr lang="fi-FI" sz="1600" dirty="0"/>
            <a:t>Välittömät toimenpiteet</a:t>
          </a:r>
          <a:endParaRPr lang="en-US" sz="1600" dirty="0"/>
        </a:p>
      </dgm:t>
    </dgm:pt>
    <dgm:pt modelId="{6CE7CBBE-8BA2-454C-B878-0B806ECD618F}" type="parTrans" cxnId="{06E3DE6F-AE0A-4CB8-9B29-AC022C5BAE97}">
      <dgm:prSet/>
      <dgm:spPr/>
      <dgm:t>
        <a:bodyPr/>
        <a:lstStyle/>
        <a:p>
          <a:endParaRPr lang="en-US" sz="2000"/>
        </a:p>
      </dgm:t>
    </dgm:pt>
    <dgm:pt modelId="{CA193629-EFD3-4439-B568-FAD70CE6E819}" type="sibTrans" cxnId="{06E3DE6F-AE0A-4CB8-9B29-AC022C5BAE97}">
      <dgm:prSet/>
      <dgm:spPr/>
      <dgm:t>
        <a:bodyPr/>
        <a:lstStyle/>
        <a:p>
          <a:endParaRPr lang="en-US" sz="2000"/>
        </a:p>
      </dgm:t>
    </dgm:pt>
    <dgm:pt modelId="{3E687F98-CB2D-48A0-B7B4-45F94427B924}">
      <dgm:prSet custT="1"/>
      <dgm:spPr/>
      <dgm:t>
        <a:bodyPr/>
        <a:lstStyle/>
        <a:p>
          <a:r>
            <a:rPr lang="fi-FI" sz="1400" dirty="0"/>
            <a:t>Tilanteen rauhoittaminen</a:t>
          </a:r>
        </a:p>
      </dgm:t>
    </dgm:pt>
    <dgm:pt modelId="{76D67214-6D49-4E63-A559-77EB0CBCFED0}" type="parTrans" cxnId="{B7DCCB11-69BF-4F19-8745-AEFEDF97C174}">
      <dgm:prSet/>
      <dgm:spPr/>
      <dgm:t>
        <a:bodyPr/>
        <a:lstStyle/>
        <a:p>
          <a:endParaRPr lang="en-US" sz="2000"/>
        </a:p>
      </dgm:t>
    </dgm:pt>
    <dgm:pt modelId="{5673E962-3CDD-478E-874E-56877B444B79}" type="sibTrans" cxnId="{B7DCCB11-69BF-4F19-8745-AEFEDF97C174}">
      <dgm:prSet/>
      <dgm:spPr/>
      <dgm:t>
        <a:bodyPr/>
        <a:lstStyle/>
        <a:p>
          <a:endParaRPr lang="en-US" sz="2000"/>
        </a:p>
      </dgm:t>
    </dgm:pt>
    <dgm:pt modelId="{8A2F3DE0-2039-45FD-9DC5-33C3678A878F}">
      <dgm:prSet custT="1"/>
      <dgm:spPr/>
      <dgm:t>
        <a:bodyPr/>
        <a:lstStyle/>
        <a:p>
          <a:r>
            <a:rPr lang="fi-FI" sz="1400"/>
            <a:t>Turvallisuuden varmistaminen omalla toiminnalla</a:t>
          </a:r>
          <a:endParaRPr lang="fi-FI" sz="1400" dirty="0"/>
        </a:p>
      </dgm:t>
    </dgm:pt>
    <dgm:pt modelId="{1DFEF97D-DCD0-4B08-A499-CDA1CC0705BF}" type="parTrans" cxnId="{05D6433C-0CEF-4A3B-8EB8-5C2AA41EEC35}">
      <dgm:prSet/>
      <dgm:spPr/>
      <dgm:t>
        <a:bodyPr/>
        <a:lstStyle/>
        <a:p>
          <a:endParaRPr lang="en-US" sz="2000"/>
        </a:p>
      </dgm:t>
    </dgm:pt>
    <dgm:pt modelId="{C0CB43A7-D6D2-4684-99D8-FD1F988E698F}" type="sibTrans" cxnId="{05D6433C-0CEF-4A3B-8EB8-5C2AA41EEC35}">
      <dgm:prSet/>
      <dgm:spPr/>
      <dgm:t>
        <a:bodyPr/>
        <a:lstStyle/>
        <a:p>
          <a:endParaRPr lang="en-US" sz="2000"/>
        </a:p>
      </dgm:t>
    </dgm:pt>
    <dgm:pt modelId="{50C5193D-39D2-418D-A63A-916132BB88C4}">
      <dgm:prSet custT="1"/>
      <dgm:spPr/>
      <dgm:t>
        <a:bodyPr/>
        <a:lstStyle/>
        <a:p>
          <a:r>
            <a:rPr lang="fi-FI" sz="1400" dirty="0"/>
            <a:t>Tilanteesta poistuminen tarvittaessa</a:t>
          </a:r>
        </a:p>
      </dgm:t>
    </dgm:pt>
    <dgm:pt modelId="{D39BB706-4B21-488D-A113-30C78BEF0CE4}" type="parTrans" cxnId="{5BEB7C64-FAFD-49D2-B1F7-123517328633}">
      <dgm:prSet/>
      <dgm:spPr/>
      <dgm:t>
        <a:bodyPr/>
        <a:lstStyle/>
        <a:p>
          <a:endParaRPr lang="en-US" sz="2000"/>
        </a:p>
      </dgm:t>
    </dgm:pt>
    <dgm:pt modelId="{5B83FA49-F210-4D8F-A68E-52FEB94328C6}" type="sibTrans" cxnId="{5BEB7C64-FAFD-49D2-B1F7-123517328633}">
      <dgm:prSet/>
      <dgm:spPr/>
      <dgm:t>
        <a:bodyPr/>
        <a:lstStyle/>
        <a:p>
          <a:endParaRPr lang="en-US" sz="2000"/>
        </a:p>
      </dgm:t>
    </dgm:pt>
    <dgm:pt modelId="{3DFA2AC9-9424-4543-BBC0-DE117502568F}">
      <dgm:prSet custT="1"/>
      <dgm:spPr/>
      <dgm:t>
        <a:bodyPr/>
        <a:lstStyle/>
        <a:p>
          <a:r>
            <a:rPr lang="fi-FI" sz="1600" dirty="0"/>
            <a:t>Toimenpiteet tilanteen jälkeen</a:t>
          </a:r>
        </a:p>
      </dgm:t>
    </dgm:pt>
    <dgm:pt modelId="{39E17736-8BFC-4471-A6AC-05245C555FFE}" type="parTrans" cxnId="{9F1BD962-C0A1-44FB-9625-0B35610EF6AA}">
      <dgm:prSet/>
      <dgm:spPr/>
      <dgm:t>
        <a:bodyPr/>
        <a:lstStyle/>
        <a:p>
          <a:endParaRPr lang="en-US" sz="2000"/>
        </a:p>
      </dgm:t>
    </dgm:pt>
    <dgm:pt modelId="{0C7499E4-346F-47B0-8342-FBBE67E9713D}" type="sibTrans" cxnId="{9F1BD962-C0A1-44FB-9625-0B35610EF6AA}">
      <dgm:prSet/>
      <dgm:spPr/>
      <dgm:t>
        <a:bodyPr/>
        <a:lstStyle/>
        <a:p>
          <a:endParaRPr lang="en-US" sz="2000"/>
        </a:p>
      </dgm:t>
    </dgm:pt>
    <dgm:pt modelId="{73BA4458-11E4-4B32-915B-5B5215389A93}">
      <dgm:prSet custT="1"/>
      <dgm:spPr/>
      <dgm:t>
        <a:bodyPr/>
        <a:lstStyle/>
        <a:p>
          <a:r>
            <a:rPr lang="fi-FI" sz="1400"/>
            <a:t>Vammojen hoitaminen</a:t>
          </a:r>
          <a:endParaRPr lang="fi-FI" sz="1400" dirty="0"/>
        </a:p>
      </dgm:t>
    </dgm:pt>
    <dgm:pt modelId="{FE702177-CBC0-4CF3-B52B-39A5B0354300}" type="parTrans" cxnId="{E079E34E-1570-4EB8-A15E-3812EC9B274F}">
      <dgm:prSet/>
      <dgm:spPr/>
      <dgm:t>
        <a:bodyPr/>
        <a:lstStyle/>
        <a:p>
          <a:endParaRPr lang="en-US" sz="2000"/>
        </a:p>
      </dgm:t>
    </dgm:pt>
    <dgm:pt modelId="{E18835C0-AC37-46D8-A8B6-CFB799A478C1}" type="sibTrans" cxnId="{E079E34E-1570-4EB8-A15E-3812EC9B274F}">
      <dgm:prSet/>
      <dgm:spPr/>
      <dgm:t>
        <a:bodyPr/>
        <a:lstStyle/>
        <a:p>
          <a:endParaRPr lang="en-US" sz="2000"/>
        </a:p>
      </dgm:t>
    </dgm:pt>
    <dgm:pt modelId="{41B679BA-D2DE-4F6D-8388-E3EFD772CECF}">
      <dgm:prSet custT="1"/>
      <dgm:spPr/>
      <dgm:t>
        <a:bodyPr/>
        <a:lstStyle/>
        <a:p>
          <a:r>
            <a:rPr lang="fi-FI" sz="1400"/>
            <a:t>Tilanteesta ilmoittaminen organisaation sisäisesti ja tarvittaessa poliisille, vakuutusyhtiölle ja työsuojeluviranomaiselle</a:t>
          </a:r>
          <a:endParaRPr lang="fi-FI" sz="1400" dirty="0"/>
        </a:p>
      </dgm:t>
    </dgm:pt>
    <dgm:pt modelId="{2080CE12-6E06-4B08-9B52-7B429EDA22AA}" type="parTrans" cxnId="{BE144D4F-62BB-489D-AFBE-D427BE334588}">
      <dgm:prSet/>
      <dgm:spPr/>
      <dgm:t>
        <a:bodyPr/>
        <a:lstStyle/>
        <a:p>
          <a:endParaRPr lang="en-US" sz="2000"/>
        </a:p>
      </dgm:t>
    </dgm:pt>
    <dgm:pt modelId="{498E40E3-C070-4523-ADD4-4BB563A0F0E2}" type="sibTrans" cxnId="{BE144D4F-62BB-489D-AFBE-D427BE334588}">
      <dgm:prSet/>
      <dgm:spPr/>
      <dgm:t>
        <a:bodyPr/>
        <a:lstStyle/>
        <a:p>
          <a:endParaRPr lang="en-US" sz="2000"/>
        </a:p>
      </dgm:t>
    </dgm:pt>
    <dgm:pt modelId="{7790CD2E-635D-499D-842D-6144A348B34D}">
      <dgm:prSet custT="1"/>
      <dgm:spPr/>
      <dgm:t>
        <a:bodyPr/>
        <a:lstStyle/>
        <a:p>
          <a:r>
            <a:rPr lang="fi-FI" sz="1600"/>
            <a:t>Jälkikäsittely</a:t>
          </a:r>
          <a:endParaRPr lang="fi-FI" sz="1600" dirty="0"/>
        </a:p>
      </dgm:t>
    </dgm:pt>
    <dgm:pt modelId="{63D5B1F8-1F07-4005-A259-337F25B33496}" type="parTrans" cxnId="{F0DC9223-9B64-480C-AC83-EDB36DC9372E}">
      <dgm:prSet/>
      <dgm:spPr/>
      <dgm:t>
        <a:bodyPr/>
        <a:lstStyle/>
        <a:p>
          <a:endParaRPr lang="en-US" sz="2000"/>
        </a:p>
      </dgm:t>
    </dgm:pt>
    <dgm:pt modelId="{07610245-87AF-45C6-8DB9-E867E6950E67}" type="sibTrans" cxnId="{F0DC9223-9B64-480C-AC83-EDB36DC9372E}">
      <dgm:prSet/>
      <dgm:spPr/>
      <dgm:t>
        <a:bodyPr/>
        <a:lstStyle/>
        <a:p>
          <a:endParaRPr lang="en-US" sz="2000"/>
        </a:p>
      </dgm:t>
    </dgm:pt>
    <dgm:pt modelId="{1B926DD6-1FCC-4F87-98DC-243DCD0CBDD8}">
      <dgm:prSet custT="1"/>
      <dgm:spPr/>
      <dgm:t>
        <a:bodyPr/>
        <a:lstStyle/>
        <a:p>
          <a:r>
            <a:rPr lang="fi-FI" sz="1400" dirty="0"/>
            <a:t>Keskustelu työntekijöiden kanssa</a:t>
          </a:r>
        </a:p>
      </dgm:t>
    </dgm:pt>
    <dgm:pt modelId="{01A642E4-7D4C-47BA-BAAA-0A8430A0792D}" type="parTrans" cxnId="{E59D7C8A-6A4B-42D7-90B2-21100D264452}">
      <dgm:prSet/>
      <dgm:spPr/>
      <dgm:t>
        <a:bodyPr/>
        <a:lstStyle/>
        <a:p>
          <a:endParaRPr lang="en-US" sz="2000"/>
        </a:p>
      </dgm:t>
    </dgm:pt>
    <dgm:pt modelId="{4BF2C7FE-0084-480D-9DE1-F2335D14E283}" type="sibTrans" cxnId="{E59D7C8A-6A4B-42D7-90B2-21100D264452}">
      <dgm:prSet/>
      <dgm:spPr/>
      <dgm:t>
        <a:bodyPr/>
        <a:lstStyle/>
        <a:p>
          <a:endParaRPr lang="en-US" sz="2000"/>
        </a:p>
      </dgm:t>
    </dgm:pt>
    <dgm:pt modelId="{C8A97D54-2E3F-4FE1-AF1F-0A481D71C3C0}">
      <dgm:prSet custT="1"/>
      <dgm:spPr/>
      <dgm:t>
        <a:bodyPr/>
        <a:lstStyle/>
        <a:p>
          <a:r>
            <a:rPr lang="fi-FI" sz="1400"/>
            <a:t>Ilmoituksen käsittely</a:t>
          </a:r>
          <a:endParaRPr lang="fi-FI" sz="1400" dirty="0"/>
        </a:p>
      </dgm:t>
    </dgm:pt>
    <dgm:pt modelId="{4CB5F1ED-4560-4550-B88F-150ACD1AFE27}" type="parTrans" cxnId="{D6073986-C3CE-4E26-B167-2130977C816B}">
      <dgm:prSet/>
      <dgm:spPr/>
      <dgm:t>
        <a:bodyPr/>
        <a:lstStyle/>
        <a:p>
          <a:endParaRPr lang="en-US" sz="2000"/>
        </a:p>
      </dgm:t>
    </dgm:pt>
    <dgm:pt modelId="{64EC1FB1-8F4B-4AD3-942C-6C245F842AEC}" type="sibTrans" cxnId="{D6073986-C3CE-4E26-B167-2130977C816B}">
      <dgm:prSet/>
      <dgm:spPr/>
      <dgm:t>
        <a:bodyPr/>
        <a:lstStyle/>
        <a:p>
          <a:endParaRPr lang="en-US" sz="2000"/>
        </a:p>
      </dgm:t>
    </dgm:pt>
    <dgm:pt modelId="{CAEDEBEC-A498-44CF-A100-C77762EBAD93}">
      <dgm:prSet custT="1"/>
      <dgm:spPr/>
      <dgm:t>
        <a:bodyPr/>
        <a:lstStyle/>
        <a:p>
          <a:r>
            <a:rPr lang="fi-FI" sz="1400"/>
            <a:t>Organisaation sisäinen tutkinta</a:t>
          </a:r>
          <a:endParaRPr lang="fi-FI" sz="1400" dirty="0"/>
        </a:p>
      </dgm:t>
    </dgm:pt>
    <dgm:pt modelId="{EA9F4A78-56BB-4A2F-AD29-86B1400AAE5D}" type="parTrans" cxnId="{664FE094-A290-4795-84CD-CE63F98EAFA9}">
      <dgm:prSet/>
      <dgm:spPr/>
      <dgm:t>
        <a:bodyPr/>
        <a:lstStyle/>
        <a:p>
          <a:endParaRPr lang="en-US" sz="2000"/>
        </a:p>
      </dgm:t>
    </dgm:pt>
    <dgm:pt modelId="{3703E7AA-423B-4564-B006-254AC76B40F0}" type="sibTrans" cxnId="{664FE094-A290-4795-84CD-CE63F98EAFA9}">
      <dgm:prSet/>
      <dgm:spPr/>
      <dgm:t>
        <a:bodyPr/>
        <a:lstStyle/>
        <a:p>
          <a:endParaRPr lang="en-US" sz="2000"/>
        </a:p>
      </dgm:t>
    </dgm:pt>
    <dgm:pt modelId="{FEE2A410-4497-4FC6-9B01-AB04A03F53D9}">
      <dgm:prSet custT="1"/>
      <dgm:spPr/>
      <dgm:t>
        <a:bodyPr/>
        <a:lstStyle/>
        <a:p>
          <a:r>
            <a:rPr lang="fi-FI" sz="1400"/>
            <a:t>Korjaavien toimenpiteiden suunnittelu ja käyttöön ottaminen</a:t>
          </a:r>
          <a:endParaRPr lang="fi-FI" sz="1400" dirty="0"/>
        </a:p>
      </dgm:t>
    </dgm:pt>
    <dgm:pt modelId="{217FA3C0-B1F6-4079-A837-EEC1B04D032B}" type="parTrans" cxnId="{AE935CC4-88CF-476B-9B36-B29B11BD4DBD}">
      <dgm:prSet/>
      <dgm:spPr/>
      <dgm:t>
        <a:bodyPr/>
        <a:lstStyle/>
        <a:p>
          <a:endParaRPr lang="en-US" sz="2000"/>
        </a:p>
      </dgm:t>
    </dgm:pt>
    <dgm:pt modelId="{06CA9330-36C6-43C4-8547-1B4F58D17702}" type="sibTrans" cxnId="{AE935CC4-88CF-476B-9B36-B29B11BD4DBD}">
      <dgm:prSet/>
      <dgm:spPr/>
      <dgm:t>
        <a:bodyPr/>
        <a:lstStyle/>
        <a:p>
          <a:endParaRPr lang="en-US" sz="2000"/>
        </a:p>
      </dgm:t>
    </dgm:pt>
    <dgm:pt modelId="{0145EE7C-E1ED-43ED-8B29-5A36E7C247B9}">
      <dgm:prSet custT="1"/>
      <dgm:spPr/>
      <dgm:t>
        <a:bodyPr/>
        <a:lstStyle/>
        <a:p>
          <a:r>
            <a:rPr lang="fi-FI" sz="1400" dirty="0"/>
            <a:t>Ulkopuolisen avun hälyttäminen</a:t>
          </a:r>
        </a:p>
      </dgm:t>
    </dgm:pt>
    <dgm:pt modelId="{D5EF0D25-00F9-4222-BF4C-2E6460C9C6E9}" type="parTrans" cxnId="{565BF4C1-117E-4038-9442-26AA12DFB74B}">
      <dgm:prSet/>
      <dgm:spPr/>
      <dgm:t>
        <a:bodyPr/>
        <a:lstStyle/>
        <a:p>
          <a:endParaRPr lang="en-US"/>
        </a:p>
      </dgm:t>
    </dgm:pt>
    <dgm:pt modelId="{2B886279-A1BF-48FF-87C0-432F2D4B9180}" type="sibTrans" cxnId="{565BF4C1-117E-4038-9442-26AA12DFB74B}">
      <dgm:prSet/>
      <dgm:spPr/>
      <dgm:t>
        <a:bodyPr/>
        <a:lstStyle/>
        <a:p>
          <a:endParaRPr lang="en-US"/>
        </a:p>
      </dgm:t>
    </dgm:pt>
    <dgm:pt modelId="{2DDFF366-9BEC-46EB-9C2A-3176BEC20ABC}" type="pres">
      <dgm:prSet presAssocID="{590A0CC0-8D8E-438A-83D5-BAA3715323ED}" presName="Name0" presStyleCnt="0">
        <dgm:presLayoutVars>
          <dgm:dir/>
          <dgm:animLvl val="lvl"/>
          <dgm:resizeHandles val="exact"/>
        </dgm:presLayoutVars>
      </dgm:prSet>
      <dgm:spPr/>
    </dgm:pt>
    <dgm:pt modelId="{DF0F4752-909C-45F7-8CA6-59915B3D7A99}" type="pres">
      <dgm:prSet presAssocID="{FD6689E0-6691-4ABE-A6BE-AAEE7E48C2CB}" presName="linNode" presStyleCnt="0"/>
      <dgm:spPr/>
    </dgm:pt>
    <dgm:pt modelId="{88F6AE04-A9BF-46B9-B624-ADDEB2F76F2E}" type="pres">
      <dgm:prSet presAssocID="{FD6689E0-6691-4ABE-A6BE-AAEE7E48C2CB}" presName="parentText" presStyleLbl="node1" presStyleIdx="0" presStyleCnt="3">
        <dgm:presLayoutVars>
          <dgm:chMax val="1"/>
          <dgm:bulletEnabled val="1"/>
        </dgm:presLayoutVars>
      </dgm:prSet>
      <dgm:spPr/>
    </dgm:pt>
    <dgm:pt modelId="{A22FCDDD-BA14-4F12-9B32-F5DE4838C57E}" type="pres">
      <dgm:prSet presAssocID="{FD6689E0-6691-4ABE-A6BE-AAEE7E48C2CB}" presName="descendantText" presStyleLbl="alignAccFollowNode1" presStyleIdx="0" presStyleCnt="3">
        <dgm:presLayoutVars>
          <dgm:bulletEnabled val="1"/>
        </dgm:presLayoutVars>
      </dgm:prSet>
      <dgm:spPr/>
    </dgm:pt>
    <dgm:pt modelId="{4A1EDEB2-1038-4E4E-8E11-68B8863DD1FD}" type="pres">
      <dgm:prSet presAssocID="{CA193629-EFD3-4439-B568-FAD70CE6E819}" presName="sp" presStyleCnt="0"/>
      <dgm:spPr/>
    </dgm:pt>
    <dgm:pt modelId="{153AE0BF-9508-4A35-B114-D45FE621D5FB}" type="pres">
      <dgm:prSet presAssocID="{3DFA2AC9-9424-4543-BBC0-DE117502568F}" presName="linNode" presStyleCnt="0"/>
      <dgm:spPr/>
    </dgm:pt>
    <dgm:pt modelId="{F094112D-A9CA-429B-824D-90C6CD608DCC}" type="pres">
      <dgm:prSet presAssocID="{3DFA2AC9-9424-4543-BBC0-DE117502568F}" presName="parentText" presStyleLbl="node1" presStyleIdx="1" presStyleCnt="3">
        <dgm:presLayoutVars>
          <dgm:chMax val="1"/>
          <dgm:bulletEnabled val="1"/>
        </dgm:presLayoutVars>
      </dgm:prSet>
      <dgm:spPr/>
    </dgm:pt>
    <dgm:pt modelId="{94FAE277-BD22-4121-9AF4-126338B14FD1}" type="pres">
      <dgm:prSet presAssocID="{3DFA2AC9-9424-4543-BBC0-DE117502568F}" presName="descendantText" presStyleLbl="alignAccFollowNode1" presStyleIdx="1" presStyleCnt="3">
        <dgm:presLayoutVars>
          <dgm:bulletEnabled val="1"/>
        </dgm:presLayoutVars>
      </dgm:prSet>
      <dgm:spPr/>
    </dgm:pt>
    <dgm:pt modelId="{A3A66AC5-9CC0-4865-968E-AB8AA3FF9AC9}" type="pres">
      <dgm:prSet presAssocID="{0C7499E4-346F-47B0-8342-FBBE67E9713D}" presName="sp" presStyleCnt="0"/>
      <dgm:spPr/>
    </dgm:pt>
    <dgm:pt modelId="{D734F558-754F-423F-94EF-C0A6AA0D0F4E}" type="pres">
      <dgm:prSet presAssocID="{7790CD2E-635D-499D-842D-6144A348B34D}" presName="linNode" presStyleCnt="0"/>
      <dgm:spPr/>
    </dgm:pt>
    <dgm:pt modelId="{5A492936-98D2-407F-AD16-2DDB1B247769}" type="pres">
      <dgm:prSet presAssocID="{7790CD2E-635D-499D-842D-6144A348B34D}" presName="parentText" presStyleLbl="node1" presStyleIdx="2" presStyleCnt="3">
        <dgm:presLayoutVars>
          <dgm:chMax val="1"/>
          <dgm:bulletEnabled val="1"/>
        </dgm:presLayoutVars>
      </dgm:prSet>
      <dgm:spPr/>
    </dgm:pt>
    <dgm:pt modelId="{48A6DB10-85EC-4AF6-9D25-374CF76840F3}" type="pres">
      <dgm:prSet presAssocID="{7790CD2E-635D-499D-842D-6144A348B34D}" presName="descendantText" presStyleLbl="alignAccFollowNode1" presStyleIdx="2" presStyleCnt="3">
        <dgm:presLayoutVars>
          <dgm:bulletEnabled val="1"/>
        </dgm:presLayoutVars>
      </dgm:prSet>
      <dgm:spPr/>
    </dgm:pt>
  </dgm:ptLst>
  <dgm:cxnLst>
    <dgm:cxn modelId="{FD36CA01-75B5-45C1-B9E7-77390262D015}" type="presOf" srcId="{C8A97D54-2E3F-4FE1-AF1F-0A481D71C3C0}" destId="{48A6DB10-85EC-4AF6-9D25-374CF76840F3}" srcOrd="0" destOrd="1" presId="urn:microsoft.com/office/officeart/2005/8/layout/vList5"/>
    <dgm:cxn modelId="{74D7D10A-E47A-41B9-B0F0-4CD07A91E5B2}" type="presOf" srcId="{73BA4458-11E4-4B32-915B-5B5215389A93}" destId="{94FAE277-BD22-4121-9AF4-126338B14FD1}" srcOrd="0" destOrd="0" presId="urn:microsoft.com/office/officeart/2005/8/layout/vList5"/>
    <dgm:cxn modelId="{B7DCCB11-69BF-4F19-8745-AEFEDF97C174}" srcId="{FD6689E0-6691-4ABE-A6BE-AAEE7E48C2CB}" destId="{3E687F98-CB2D-48A0-B7B4-45F94427B924}" srcOrd="0" destOrd="0" parTransId="{76D67214-6D49-4E63-A559-77EB0CBCFED0}" sibTransId="{5673E962-3CDD-478E-874E-56877B444B79}"/>
    <dgm:cxn modelId="{C28B5716-ABC0-45C3-827E-F83D536B2415}" type="presOf" srcId="{3E687F98-CB2D-48A0-B7B4-45F94427B924}" destId="{A22FCDDD-BA14-4F12-9B32-F5DE4838C57E}" srcOrd="0" destOrd="0" presId="urn:microsoft.com/office/officeart/2005/8/layout/vList5"/>
    <dgm:cxn modelId="{F0DC9223-9B64-480C-AC83-EDB36DC9372E}" srcId="{590A0CC0-8D8E-438A-83D5-BAA3715323ED}" destId="{7790CD2E-635D-499D-842D-6144A348B34D}" srcOrd="2" destOrd="0" parTransId="{63D5B1F8-1F07-4005-A259-337F25B33496}" sibTransId="{07610245-87AF-45C6-8DB9-E867E6950E67}"/>
    <dgm:cxn modelId="{11ABC124-B427-46BF-9081-6B1DA2F7BB58}" type="presOf" srcId="{41B679BA-D2DE-4F6D-8388-E3EFD772CECF}" destId="{94FAE277-BD22-4121-9AF4-126338B14FD1}" srcOrd="0" destOrd="1" presId="urn:microsoft.com/office/officeart/2005/8/layout/vList5"/>
    <dgm:cxn modelId="{8233892D-5B1E-4BD8-A2A3-F1233FB63F5D}" type="presOf" srcId="{CAEDEBEC-A498-44CF-A100-C77762EBAD93}" destId="{48A6DB10-85EC-4AF6-9D25-374CF76840F3}" srcOrd="0" destOrd="2" presId="urn:microsoft.com/office/officeart/2005/8/layout/vList5"/>
    <dgm:cxn modelId="{FE7C7333-3EFD-41C5-8D1B-77EBA95EB45C}" type="presOf" srcId="{3DFA2AC9-9424-4543-BBC0-DE117502568F}" destId="{F094112D-A9CA-429B-824D-90C6CD608DCC}" srcOrd="0" destOrd="0" presId="urn:microsoft.com/office/officeart/2005/8/layout/vList5"/>
    <dgm:cxn modelId="{EFD94F38-2FA0-4F5E-AF96-6DAC99ECA93D}" type="presOf" srcId="{50C5193D-39D2-418D-A63A-916132BB88C4}" destId="{A22FCDDD-BA14-4F12-9B32-F5DE4838C57E}" srcOrd="0" destOrd="2" presId="urn:microsoft.com/office/officeart/2005/8/layout/vList5"/>
    <dgm:cxn modelId="{05D6433C-0CEF-4A3B-8EB8-5C2AA41EEC35}" srcId="{FD6689E0-6691-4ABE-A6BE-AAEE7E48C2CB}" destId="{8A2F3DE0-2039-45FD-9DC5-33C3678A878F}" srcOrd="1" destOrd="0" parTransId="{1DFEF97D-DCD0-4B08-A499-CDA1CC0705BF}" sibTransId="{C0CB43A7-D6D2-4684-99D8-FD1F988E698F}"/>
    <dgm:cxn modelId="{9F1BD962-C0A1-44FB-9625-0B35610EF6AA}" srcId="{590A0CC0-8D8E-438A-83D5-BAA3715323ED}" destId="{3DFA2AC9-9424-4543-BBC0-DE117502568F}" srcOrd="1" destOrd="0" parTransId="{39E17736-8BFC-4471-A6AC-05245C555FFE}" sibTransId="{0C7499E4-346F-47B0-8342-FBBE67E9713D}"/>
    <dgm:cxn modelId="{5BEB7C64-FAFD-49D2-B1F7-123517328633}" srcId="{FD6689E0-6691-4ABE-A6BE-AAEE7E48C2CB}" destId="{50C5193D-39D2-418D-A63A-916132BB88C4}" srcOrd="2" destOrd="0" parTransId="{D39BB706-4B21-488D-A113-30C78BEF0CE4}" sibTransId="{5B83FA49-F210-4D8F-A68E-52FEB94328C6}"/>
    <dgm:cxn modelId="{E079E34E-1570-4EB8-A15E-3812EC9B274F}" srcId="{3DFA2AC9-9424-4543-BBC0-DE117502568F}" destId="{73BA4458-11E4-4B32-915B-5B5215389A93}" srcOrd="0" destOrd="0" parTransId="{FE702177-CBC0-4CF3-B52B-39A5B0354300}" sibTransId="{E18835C0-AC37-46D8-A8B6-CFB799A478C1}"/>
    <dgm:cxn modelId="{BE144D4F-62BB-489D-AFBE-D427BE334588}" srcId="{3DFA2AC9-9424-4543-BBC0-DE117502568F}" destId="{41B679BA-D2DE-4F6D-8388-E3EFD772CECF}" srcOrd="1" destOrd="0" parTransId="{2080CE12-6E06-4B08-9B52-7B429EDA22AA}" sibTransId="{498E40E3-C070-4523-ADD4-4BB563A0F0E2}"/>
    <dgm:cxn modelId="{06E3DE6F-AE0A-4CB8-9B29-AC022C5BAE97}" srcId="{590A0CC0-8D8E-438A-83D5-BAA3715323ED}" destId="{FD6689E0-6691-4ABE-A6BE-AAEE7E48C2CB}" srcOrd="0" destOrd="0" parTransId="{6CE7CBBE-8BA2-454C-B878-0B806ECD618F}" sibTransId="{CA193629-EFD3-4439-B568-FAD70CE6E819}"/>
    <dgm:cxn modelId="{9C5F4E50-5A19-4E66-9697-8C55DC6A5FF6}" type="presOf" srcId="{1B926DD6-1FCC-4F87-98DC-243DCD0CBDD8}" destId="{48A6DB10-85EC-4AF6-9D25-374CF76840F3}" srcOrd="0" destOrd="0" presId="urn:microsoft.com/office/officeart/2005/8/layout/vList5"/>
    <dgm:cxn modelId="{CF9DDB74-5178-4E36-9E6E-18E06A03C2A7}" type="presOf" srcId="{FD6689E0-6691-4ABE-A6BE-AAEE7E48C2CB}" destId="{88F6AE04-A9BF-46B9-B624-ADDEB2F76F2E}" srcOrd="0" destOrd="0" presId="urn:microsoft.com/office/officeart/2005/8/layout/vList5"/>
    <dgm:cxn modelId="{D6073986-C3CE-4E26-B167-2130977C816B}" srcId="{7790CD2E-635D-499D-842D-6144A348B34D}" destId="{C8A97D54-2E3F-4FE1-AF1F-0A481D71C3C0}" srcOrd="1" destOrd="0" parTransId="{4CB5F1ED-4560-4550-B88F-150ACD1AFE27}" sibTransId="{64EC1FB1-8F4B-4AD3-942C-6C245F842AEC}"/>
    <dgm:cxn modelId="{E59D7C8A-6A4B-42D7-90B2-21100D264452}" srcId="{7790CD2E-635D-499D-842D-6144A348B34D}" destId="{1B926DD6-1FCC-4F87-98DC-243DCD0CBDD8}" srcOrd="0" destOrd="0" parTransId="{01A642E4-7D4C-47BA-BAAA-0A8430A0792D}" sibTransId="{4BF2C7FE-0084-480D-9DE1-F2335D14E283}"/>
    <dgm:cxn modelId="{642BD88B-E181-4099-8114-DF5EC3295A58}" type="presOf" srcId="{590A0CC0-8D8E-438A-83D5-BAA3715323ED}" destId="{2DDFF366-9BEC-46EB-9C2A-3176BEC20ABC}" srcOrd="0" destOrd="0" presId="urn:microsoft.com/office/officeart/2005/8/layout/vList5"/>
    <dgm:cxn modelId="{664FE094-A290-4795-84CD-CE63F98EAFA9}" srcId="{7790CD2E-635D-499D-842D-6144A348B34D}" destId="{CAEDEBEC-A498-44CF-A100-C77762EBAD93}" srcOrd="2" destOrd="0" parTransId="{EA9F4A78-56BB-4A2F-AD29-86B1400AAE5D}" sibTransId="{3703E7AA-423B-4564-B006-254AC76B40F0}"/>
    <dgm:cxn modelId="{324BAFAF-D4A5-40EF-94DB-9A38D1510831}" type="presOf" srcId="{FEE2A410-4497-4FC6-9B01-AB04A03F53D9}" destId="{48A6DB10-85EC-4AF6-9D25-374CF76840F3}" srcOrd="0" destOrd="3" presId="urn:microsoft.com/office/officeart/2005/8/layout/vList5"/>
    <dgm:cxn modelId="{8020C3C0-8933-4D59-98B1-A7DC9B6AE3C5}" type="presOf" srcId="{8A2F3DE0-2039-45FD-9DC5-33C3678A878F}" destId="{A22FCDDD-BA14-4F12-9B32-F5DE4838C57E}" srcOrd="0" destOrd="1" presId="urn:microsoft.com/office/officeart/2005/8/layout/vList5"/>
    <dgm:cxn modelId="{565BF4C1-117E-4038-9442-26AA12DFB74B}" srcId="{FD6689E0-6691-4ABE-A6BE-AAEE7E48C2CB}" destId="{0145EE7C-E1ED-43ED-8B29-5A36E7C247B9}" srcOrd="3" destOrd="0" parTransId="{D5EF0D25-00F9-4222-BF4C-2E6460C9C6E9}" sibTransId="{2B886279-A1BF-48FF-87C0-432F2D4B9180}"/>
    <dgm:cxn modelId="{D797FFC3-F7AA-440C-811B-CD3B55519F26}" type="presOf" srcId="{0145EE7C-E1ED-43ED-8B29-5A36E7C247B9}" destId="{A22FCDDD-BA14-4F12-9B32-F5DE4838C57E}" srcOrd="0" destOrd="3" presId="urn:microsoft.com/office/officeart/2005/8/layout/vList5"/>
    <dgm:cxn modelId="{AE935CC4-88CF-476B-9B36-B29B11BD4DBD}" srcId="{7790CD2E-635D-499D-842D-6144A348B34D}" destId="{FEE2A410-4497-4FC6-9B01-AB04A03F53D9}" srcOrd="3" destOrd="0" parTransId="{217FA3C0-B1F6-4079-A837-EEC1B04D032B}" sibTransId="{06CA9330-36C6-43C4-8547-1B4F58D17702}"/>
    <dgm:cxn modelId="{F4D632DC-C3F2-4BCC-BE36-88AA45EAFCCD}" type="presOf" srcId="{7790CD2E-635D-499D-842D-6144A348B34D}" destId="{5A492936-98D2-407F-AD16-2DDB1B247769}" srcOrd="0" destOrd="0" presId="urn:microsoft.com/office/officeart/2005/8/layout/vList5"/>
    <dgm:cxn modelId="{49CC4462-C5CA-44FC-86ED-80E5EC237C38}" type="presParOf" srcId="{2DDFF366-9BEC-46EB-9C2A-3176BEC20ABC}" destId="{DF0F4752-909C-45F7-8CA6-59915B3D7A99}" srcOrd="0" destOrd="0" presId="urn:microsoft.com/office/officeart/2005/8/layout/vList5"/>
    <dgm:cxn modelId="{E4CE6748-8D6C-4A15-AF8B-B8358C1972F2}" type="presParOf" srcId="{DF0F4752-909C-45F7-8CA6-59915B3D7A99}" destId="{88F6AE04-A9BF-46B9-B624-ADDEB2F76F2E}" srcOrd="0" destOrd="0" presId="urn:microsoft.com/office/officeart/2005/8/layout/vList5"/>
    <dgm:cxn modelId="{65C10803-AD38-4C35-8BF5-AF0D19018186}" type="presParOf" srcId="{DF0F4752-909C-45F7-8CA6-59915B3D7A99}" destId="{A22FCDDD-BA14-4F12-9B32-F5DE4838C57E}" srcOrd="1" destOrd="0" presId="urn:microsoft.com/office/officeart/2005/8/layout/vList5"/>
    <dgm:cxn modelId="{F14025D1-A59F-4CB4-9024-C70A5549D355}" type="presParOf" srcId="{2DDFF366-9BEC-46EB-9C2A-3176BEC20ABC}" destId="{4A1EDEB2-1038-4E4E-8E11-68B8863DD1FD}" srcOrd="1" destOrd="0" presId="urn:microsoft.com/office/officeart/2005/8/layout/vList5"/>
    <dgm:cxn modelId="{3C2D203B-1AF1-4DF9-ADE8-231ADB731808}" type="presParOf" srcId="{2DDFF366-9BEC-46EB-9C2A-3176BEC20ABC}" destId="{153AE0BF-9508-4A35-B114-D45FE621D5FB}" srcOrd="2" destOrd="0" presId="urn:microsoft.com/office/officeart/2005/8/layout/vList5"/>
    <dgm:cxn modelId="{11BE02CC-5A49-45A4-946B-3813862389CB}" type="presParOf" srcId="{153AE0BF-9508-4A35-B114-D45FE621D5FB}" destId="{F094112D-A9CA-429B-824D-90C6CD608DCC}" srcOrd="0" destOrd="0" presId="urn:microsoft.com/office/officeart/2005/8/layout/vList5"/>
    <dgm:cxn modelId="{A609D4C0-63F6-4B9D-B272-40E5904B831C}" type="presParOf" srcId="{153AE0BF-9508-4A35-B114-D45FE621D5FB}" destId="{94FAE277-BD22-4121-9AF4-126338B14FD1}" srcOrd="1" destOrd="0" presId="urn:microsoft.com/office/officeart/2005/8/layout/vList5"/>
    <dgm:cxn modelId="{6AF2E345-A709-4696-9817-A3C883D0B69D}" type="presParOf" srcId="{2DDFF366-9BEC-46EB-9C2A-3176BEC20ABC}" destId="{A3A66AC5-9CC0-4865-968E-AB8AA3FF9AC9}" srcOrd="3" destOrd="0" presId="urn:microsoft.com/office/officeart/2005/8/layout/vList5"/>
    <dgm:cxn modelId="{5B21323C-3AF1-4140-B572-0CBC0623182C}" type="presParOf" srcId="{2DDFF366-9BEC-46EB-9C2A-3176BEC20ABC}" destId="{D734F558-754F-423F-94EF-C0A6AA0D0F4E}" srcOrd="4" destOrd="0" presId="urn:microsoft.com/office/officeart/2005/8/layout/vList5"/>
    <dgm:cxn modelId="{B88496E0-20A8-485C-AB0C-64DF9E20CFC6}" type="presParOf" srcId="{D734F558-754F-423F-94EF-C0A6AA0D0F4E}" destId="{5A492936-98D2-407F-AD16-2DDB1B247769}" srcOrd="0" destOrd="0" presId="urn:microsoft.com/office/officeart/2005/8/layout/vList5"/>
    <dgm:cxn modelId="{209C954E-A83A-41C4-B7D6-7D53CB95D203}" type="presParOf" srcId="{D734F558-754F-423F-94EF-C0A6AA0D0F4E}" destId="{48A6DB10-85EC-4AF6-9D25-374CF76840F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2FCDDD-BA14-4F12-9B32-F5DE4838C57E}">
      <dsp:nvSpPr>
        <dsp:cNvPr id="0" name=""/>
        <dsp:cNvSpPr/>
      </dsp:nvSpPr>
      <dsp:spPr>
        <a:xfrm rot="5400000">
          <a:off x="2921850" y="-903785"/>
          <a:ext cx="1203275" cy="331622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fi-FI" sz="1400" kern="1200" dirty="0"/>
            <a:t>Tilanteen rauhoittaminen</a:t>
          </a:r>
        </a:p>
        <a:p>
          <a:pPr marL="114300" lvl="1" indent="-114300" algn="l" defTabSz="622300">
            <a:lnSpc>
              <a:spcPct val="90000"/>
            </a:lnSpc>
            <a:spcBef>
              <a:spcPct val="0"/>
            </a:spcBef>
            <a:spcAft>
              <a:spcPct val="15000"/>
            </a:spcAft>
            <a:buChar char="•"/>
          </a:pPr>
          <a:r>
            <a:rPr lang="fi-FI" sz="1400" kern="1200"/>
            <a:t>Turvallisuuden varmistaminen omalla toiminnalla</a:t>
          </a:r>
          <a:endParaRPr lang="fi-FI" sz="1400" kern="1200" dirty="0"/>
        </a:p>
        <a:p>
          <a:pPr marL="114300" lvl="1" indent="-114300" algn="l" defTabSz="622300">
            <a:lnSpc>
              <a:spcPct val="90000"/>
            </a:lnSpc>
            <a:spcBef>
              <a:spcPct val="0"/>
            </a:spcBef>
            <a:spcAft>
              <a:spcPct val="15000"/>
            </a:spcAft>
            <a:buChar char="•"/>
          </a:pPr>
          <a:r>
            <a:rPr lang="fi-FI" sz="1400" kern="1200" dirty="0"/>
            <a:t>Tilanteesta poistuminen tarvittaessa</a:t>
          </a:r>
        </a:p>
        <a:p>
          <a:pPr marL="114300" lvl="1" indent="-114300" algn="l" defTabSz="622300">
            <a:lnSpc>
              <a:spcPct val="90000"/>
            </a:lnSpc>
            <a:spcBef>
              <a:spcPct val="0"/>
            </a:spcBef>
            <a:spcAft>
              <a:spcPct val="15000"/>
            </a:spcAft>
            <a:buChar char="•"/>
          </a:pPr>
          <a:r>
            <a:rPr lang="fi-FI" sz="1400" kern="1200" dirty="0"/>
            <a:t>Ulkopuolisen avun hälyttäminen</a:t>
          </a:r>
        </a:p>
      </dsp:txBody>
      <dsp:txXfrm rot="-5400000">
        <a:off x="1865376" y="211428"/>
        <a:ext cx="3257485" cy="1085797"/>
      </dsp:txXfrm>
    </dsp:sp>
    <dsp:sp modelId="{88F6AE04-A9BF-46B9-B624-ADDEB2F76F2E}">
      <dsp:nvSpPr>
        <dsp:cNvPr id="0" name=""/>
        <dsp:cNvSpPr/>
      </dsp:nvSpPr>
      <dsp:spPr>
        <a:xfrm>
          <a:off x="0" y="2278"/>
          <a:ext cx="1865376" cy="15040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fi-FI" sz="1600" kern="1200" dirty="0"/>
            <a:t>Välittömät toimenpiteet</a:t>
          </a:r>
          <a:endParaRPr lang="en-US" sz="1600" kern="1200" dirty="0"/>
        </a:p>
      </dsp:txBody>
      <dsp:txXfrm>
        <a:off x="73424" y="75702"/>
        <a:ext cx="1718528" cy="1357246"/>
      </dsp:txXfrm>
    </dsp:sp>
    <dsp:sp modelId="{94FAE277-BD22-4121-9AF4-126338B14FD1}">
      <dsp:nvSpPr>
        <dsp:cNvPr id="0" name=""/>
        <dsp:cNvSpPr/>
      </dsp:nvSpPr>
      <dsp:spPr>
        <a:xfrm rot="5400000">
          <a:off x="2921850" y="675513"/>
          <a:ext cx="1203275" cy="331622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fi-FI" sz="1400" kern="1200"/>
            <a:t>Vammojen hoitaminen</a:t>
          </a:r>
          <a:endParaRPr lang="fi-FI" sz="1400" kern="1200" dirty="0"/>
        </a:p>
        <a:p>
          <a:pPr marL="114300" lvl="1" indent="-114300" algn="l" defTabSz="622300">
            <a:lnSpc>
              <a:spcPct val="90000"/>
            </a:lnSpc>
            <a:spcBef>
              <a:spcPct val="0"/>
            </a:spcBef>
            <a:spcAft>
              <a:spcPct val="15000"/>
            </a:spcAft>
            <a:buChar char="•"/>
          </a:pPr>
          <a:r>
            <a:rPr lang="fi-FI" sz="1400" kern="1200"/>
            <a:t>Tilanteesta ilmoittaminen organisaation sisäisesti ja tarvittaessa poliisille, vakuutusyhtiölle ja työsuojeluviranomaiselle</a:t>
          </a:r>
          <a:endParaRPr lang="fi-FI" sz="1400" kern="1200" dirty="0"/>
        </a:p>
      </dsp:txBody>
      <dsp:txXfrm rot="-5400000">
        <a:off x="1865376" y="1790727"/>
        <a:ext cx="3257485" cy="1085797"/>
      </dsp:txXfrm>
    </dsp:sp>
    <dsp:sp modelId="{F094112D-A9CA-429B-824D-90C6CD608DCC}">
      <dsp:nvSpPr>
        <dsp:cNvPr id="0" name=""/>
        <dsp:cNvSpPr/>
      </dsp:nvSpPr>
      <dsp:spPr>
        <a:xfrm>
          <a:off x="0" y="1581577"/>
          <a:ext cx="1865376" cy="15040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fi-FI" sz="1600" kern="1200" dirty="0"/>
            <a:t>Toimenpiteet tilanteen jälkeen</a:t>
          </a:r>
        </a:p>
      </dsp:txBody>
      <dsp:txXfrm>
        <a:off x="73424" y="1655001"/>
        <a:ext cx="1718528" cy="1357246"/>
      </dsp:txXfrm>
    </dsp:sp>
    <dsp:sp modelId="{48A6DB10-85EC-4AF6-9D25-374CF76840F3}">
      <dsp:nvSpPr>
        <dsp:cNvPr id="0" name=""/>
        <dsp:cNvSpPr/>
      </dsp:nvSpPr>
      <dsp:spPr>
        <a:xfrm rot="5400000">
          <a:off x="2921850" y="2254811"/>
          <a:ext cx="1203275" cy="331622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fi-FI" sz="1400" kern="1200" dirty="0"/>
            <a:t>Keskustelu työntekijöiden kanssa</a:t>
          </a:r>
        </a:p>
        <a:p>
          <a:pPr marL="114300" lvl="1" indent="-114300" algn="l" defTabSz="622300">
            <a:lnSpc>
              <a:spcPct val="90000"/>
            </a:lnSpc>
            <a:spcBef>
              <a:spcPct val="0"/>
            </a:spcBef>
            <a:spcAft>
              <a:spcPct val="15000"/>
            </a:spcAft>
            <a:buChar char="•"/>
          </a:pPr>
          <a:r>
            <a:rPr lang="fi-FI" sz="1400" kern="1200"/>
            <a:t>Ilmoituksen käsittely</a:t>
          </a:r>
          <a:endParaRPr lang="fi-FI" sz="1400" kern="1200" dirty="0"/>
        </a:p>
        <a:p>
          <a:pPr marL="114300" lvl="1" indent="-114300" algn="l" defTabSz="622300">
            <a:lnSpc>
              <a:spcPct val="90000"/>
            </a:lnSpc>
            <a:spcBef>
              <a:spcPct val="0"/>
            </a:spcBef>
            <a:spcAft>
              <a:spcPct val="15000"/>
            </a:spcAft>
            <a:buChar char="•"/>
          </a:pPr>
          <a:r>
            <a:rPr lang="fi-FI" sz="1400" kern="1200"/>
            <a:t>Organisaation sisäinen tutkinta</a:t>
          </a:r>
          <a:endParaRPr lang="fi-FI" sz="1400" kern="1200" dirty="0"/>
        </a:p>
        <a:p>
          <a:pPr marL="114300" lvl="1" indent="-114300" algn="l" defTabSz="622300">
            <a:lnSpc>
              <a:spcPct val="90000"/>
            </a:lnSpc>
            <a:spcBef>
              <a:spcPct val="0"/>
            </a:spcBef>
            <a:spcAft>
              <a:spcPct val="15000"/>
            </a:spcAft>
            <a:buChar char="•"/>
          </a:pPr>
          <a:r>
            <a:rPr lang="fi-FI" sz="1400" kern="1200"/>
            <a:t>Korjaavien toimenpiteiden suunnittelu ja käyttöön ottaminen</a:t>
          </a:r>
          <a:endParaRPr lang="fi-FI" sz="1400" kern="1200" dirty="0"/>
        </a:p>
      </dsp:txBody>
      <dsp:txXfrm rot="-5400000">
        <a:off x="1865376" y="3370025"/>
        <a:ext cx="3257485" cy="1085797"/>
      </dsp:txXfrm>
    </dsp:sp>
    <dsp:sp modelId="{5A492936-98D2-407F-AD16-2DDB1B247769}">
      <dsp:nvSpPr>
        <dsp:cNvPr id="0" name=""/>
        <dsp:cNvSpPr/>
      </dsp:nvSpPr>
      <dsp:spPr>
        <a:xfrm>
          <a:off x="0" y="3160876"/>
          <a:ext cx="1865376" cy="15040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fi-FI" sz="1600" kern="1200"/>
            <a:t>Jälkikäsittely</a:t>
          </a:r>
          <a:endParaRPr lang="fi-FI" sz="1600" kern="1200" dirty="0"/>
        </a:p>
      </dsp:txBody>
      <dsp:txXfrm>
        <a:off x="73424" y="3234300"/>
        <a:ext cx="1718528" cy="135724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fi-FI" dirty="0"/>
          </a:p>
        </p:txBody>
      </p:sp>
      <p:sp>
        <p:nvSpPr>
          <p:cNvPr id="3" name="Date Placeholder 2"/>
          <p:cNvSpPr>
            <a:spLocks noGrp="1"/>
          </p:cNvSpPr>
          <p:nvPr>
            <p:ph type="dt" idx="1"/>
          </p:nvPr>
        </p:nvSpPr>
        <p:spPr>
          <a:xfrm>
            <a:off x="4143588" y="0"/>
            <a:ext cx="3169920" cy="481728"/>
          </a:xfrm>
          <a:prstGeom prst="rect">
            <a:avLst/>
          </a:prstGeom>
        </p:spPr>
        <p:txBody>
          <a:bodyPr vert="horz" lIns="91440" tIns="45720" rIns="91440" bIns="45720" rtlCol="0"/>
          <a:lstStyle>
            <a:lvl1pPr algn="r">
              <a:defRPr sz="1200"/>
            </a:lvl1pPr>
          </a:lstStyle>
          <a:p>
            <a:fld id="{629D5F4A-CEF0-8642-9A95-A2DA5514FBD8}" type="datetimeFigureOut">
              <a:rPr lang="en-FI"/>
              <a:t>02/16/2024</a:t>
            </a:fld>
            <a:endParaRPr lang="fi-FI"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1440" tIns="45720" rIns="91440" bIns="45720" rtlCol="0" anchor="ctr"/>
          <a:lstStyle/>
          <a:p>
            <a:endParaRPr lang="fi-FI" dirty="0"/>
          </a:p>
        </p:txBody>
      </p:sp>
      <p:sp>
        <p:nvSpPr>
          <p:cNvPr id="5" name="Notes Placeholder 4"/>
          <p:cNvSpPr>
            <a:spLocks noGrp="1"/>
          </p:cNvSpPr>
          <p:nvPr>
            <p:ph type="body" sz="quarter" idx="3"/>
          </p:nvPr>
        </p:nvSpPr>
        <p:spPr>
          <a:xfrm>
            <a:off x="731521" y="4620577"/>
            <a:ext cx="5852160" cy="3780473"/>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6" name="Footer Placeholder 5"/>
          <p:cNvSpPr>
            <a:spLocks noGrp="1"/>
          </p:cNvSpPr>
          <p:nvPr>
            <p:ph type="ftr" sz="quarter" idx="4"/>
          </p:nvPr>
        </p:nvSpPr>
        <p:spPr>
          <a:xfrm>
            <a:off x="0" y="9119475"/>
            <a:ext cx="3169920" cy="481727"/>
          </a:xfrm>
          <a:prstGeom prst="rect">
            <a:avLst/>
          </a:prstGeom>
        </p:spPr>
        <p:txBody>
          <a:bodyPr vert="horz" lIns="91440" tIns="45720" rIns="91440" bIns="45720" rtlCol="0" anchor="b"/>
          <a:lstStyle>
            <a:lvl1pPr algn="l">
              <a:defRPr sz="1200"/>
            </a:lvl1pPr>
          </a:lstStyle>
          <a:p>
            <a:endParaRPr lang="fi-FI" dirty="0"/>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1440" tIns="45720" rIns="91440" bIns="45720" rtlCol="0" anchor="b"/>
          <a:lstStyle>
            <a:lvl1pPr algn="r">
              <a:defRPr sz="1200"/>
            </a:lvl1pPr>
          </a:lstStyle>
          <a:p>
            <a:fld id="{9FF402AD-F490-E845-8CA1-5083FBA1F547}" type="slidenum">
              <a:rPr/>
              <a:t>‹#›</a:t>
            </a:fld>
            <a:endParaRPr lang="fi-FI" dirty="0"/>
          </a:p>
        </p:txBody>
      </p:sp>
    </p:spTree>
    <p:extLst>
      <p:ext uri="{BB962C8B-B14F-4D97-AF65-F5344CB8AC3E}">
        <p14:creationId xmlns:p14="http://schemas.microsoft.com/office/powerpoint/2010/main" val="543390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a:t>SafeKoti -hankkeessa (2/2022–2/2024) kehitettiin sosiaali- ja terveydenhuolto (sote)-alan työntekijöiden työturvallisuutta asiakkaan kotona suoritettavissa työtehtävissä. Hankkeen rahoittivat Työsuojelurahasto, Tampereen yliopisto, Julkisten ja hyvinvointialojen liitto JHL ja mukana olleet kohdeorganisaatiot.</a:t>
            </a:r>
          </a:p>
          <a:p>
            <a:endParaRPr lang="fi-FI" dirty="0"/>
          </a:p>
          <a:p>
            <a:r>
              <a:rPr lang="fi-FI" dirty="0"/>
              <a:t>SafeKoti-hankkeen tutkijat</a:t>
            </a:r>
          </a:p>
          <a:p>
            <a:pPr marL="171450" indent="-171450">
              <a:buFont typeface="Arial" panose="020B0604020202020204" pitchFamily="34" charset="0"/>
              <a:buChar char="•"/>
            </a:pPr>
            <a:r>
              <a:rPr lang="fi-FI" dirty="0"/>
              <a:t>Maria Lindholm</a:t>
            </a:r>
          </a:p>
          <a:p>
            <a:pPr marL="171450" indent="-171450">
              <a:buFont typeface="Arial" panose="020B0604020202020204" pitchFamily="34" charset="0"/>
              <a:buChar char="•"/>
            </a:pPr>
            <a:r>
              <a:rPr lang="fi-FI" dirty="0"/>
              <a:t>Johanna Pulkkinen</a:t>
            </a:r>
          </a:p>
          <a:p>
            <a:pPr marL="171450" indent="-171450">
              <a:buFont typeface="Arial" panose="020B0604020202020204" pitchFamily="34" charset="0"/>
              <a:buChar char="•"/>
            </a:pPr>
            <a:r>
              <a:rPr lang="fi-FI" dirty="0"/>
              <a:t>Jouni Kivistö-Rahnasto</a:t>
            </a:r>
          </a:p>
          <a:p>
            <a:endParaRPr lang="fi-FI" dirty="0"/>
          </a:p>
        </p:txBody>
      </p:sp>
      <p:sp>
        <p:nvSpPr>
          <p:cNvPr id="4" name="Slide Number Placeholder 3"/>
          <p:cNvSpPr>
            <a:spLocks noGrp="1"/>
          </p:cNvSpPr>
          <p:nvPr>
            <p:ph type="sldNum" sz="quarter" idx="5"/>
          </p:nvPr>
        </p:nvSpPr>
        <p:spPr/>
        <p:txBody>
          <a:bodyPr/>
          <a:lstStyle/>
          <a:p>
            <a:fld id="{9FF402AD-F490-E845-8CA1-5083FBA1F547}" type="slidenum">
              <a:rPr lang="fi-FI" smtClean="0"/>
              <a:t>1</a:t>
            </a:fld>
            <a:endParaRPr lang="fi-FI" dirty="0"/>
          </a:p>
        </p:txBody>
      </p:sp>
    </p:spTree>
    <p:extLst>
      <p:ext uri="{BB962C8B-B14F-4D97-AF65-F5344CB8AC3E}">
        <p14:creationId xmlns:p14="http://schemas.microsoft.com/office/powerpoint/2010/main" val="20422136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Pohtikaa työntekijöiden kanssa, mikä on epäasiallista kohtelua, häirintää ja kiusaamista. Kerratkaa toimintatavat, mikäli tällaista käytöstä kohdataan. </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Käydään läpi:</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Aiheeseen liittyvät organisaation ohjeet</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Kehen ottaa tarvittaessa yhteyttä</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Miten jälkikäsittely toteutetaan</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Oman toiminnan ja käyttäytymisen vaikutus</a:t>
            </a:r>
          </a:p>
          <a:p>
            <a:pPr marL="0" lvl="0" indent="0" algn="just">
              <a:lnSpc>
                <a:spcPct val="100000"/>
              </a:lnSpc>
              <a:spcAft>
                <a:spcPts val="0"/>
              </a:spcAft>
              <a:buFont typeface="Calibri" panose="020F0502020204030204" pitchFamily="34" charset="0"/>
              <a:buNone/>
            </a:pPr>
            <a:endParaRPr lang="fi-FI" sz="1100" dirty="0">
              <a:effectLst/>
              <a:latin typeface="+mn-lt"/>
              <a:ea typeface="Calibri" panose="020F0502020204030204" pitchFamily="34" charset="0"/>
              <a:cs typeface="Times New Roman" panose="02020603050405020304" pitchFamily="18" charset="0"/>
            </a:endParaRPr>
          </a:p>
          <a:p>
            <a:pPr marL="0" lvl="0" indent="0" algn="just">
              <a:lnSpc>
                <a:spcPct val="100000"/>
              </a:lnSpc>
              <a:spcAft>
                <a:spcPts val="0"/>
              </a:spcAft>
              <a:buFont typeface="Calibri" panose="020F0502020204030204" pitchFamily="34" charset="0"/>
              <a:buNone/>
            </a:pPr>
            <a:r>
              <a:rPr lang="fi-FI" sz="1100" dirty="0">
                <a:effectLst/>
                <a:latin typeface="+mn-lt"/>
                <a:ea typeface="Calibri" panose="020F0502020204030204" pitchFamily="34" charset="0"/>
                <a:cs typeface="Times New Roman" panose="02020603050405020304" pitchFamily="18" charset="0"/>
              </a:rPr>
              <a:t>Epäasiallista kohtelua ja häirintää voi olla esimerkiksi</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toistuva uhkailu</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pelottelu</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ilkeät ja vihjailevat viestit</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väheksyvät ja pilkkaavat puheet</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työnteon jatkuva perusteeton arvostelu ja vaikeuttaminen</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maineen tai aseman kyseenalaistaminen</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työyhteisöstä eristäminen</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seksuaalinen häirintä. (https://tyosuojelu.fi/tyoolot/epaasiallinen-kohtelu)</a:t>
            </a:r>
          </a:p>
          <a:p>
            <a:pPr marL="0" lvl="0" indent="0" algn="just">
              <a:lnSpc>
                <a:spcPct val="100000"/>
              </a:lnSpc>
              <a:spcAft>
                <a:spcPts val="0"/>
              </a:spcAft>
              <a:buFont typeface="Calibri" panose="020F0502020204030204" pitchFamily="34" charset="0"/>
              <a:buNone/>
            </a:pPr>
            <a:endParaRPr lang="fi-FI" sz="1100" dirty="0">
              <a:effectLst/>
              <a:latin typeface="+mn-lt"/>
              <a:ea typeface="Calibri" panose="020F0502020204030204" pitchFamily="34" charset="0"/>
              <a:cs typeface="Times New Roman" panose="02020603050405020304" pitchFamily="18" charset="0"/>
            </a:endParaRPr>
          </a:p>
          <a:p>
            <a:pPr marL="0" lvl="0" indent="0" algn="just">
              <a:lnSpc>
                <a:spcPct val="100000"/>
              </a:lnSpc>
              <a:spcAft>
                <a:spcPts val="0"/>
              </a:spcAft>
              <a:buFont typeface="Calibri" panose="020F0502020204030204" pitchFamily="34" charset="0"/>
              <a:buNone/>
            </a:pPr>
            <a:endParaRPr lang="fi-FI" sz="1100" dirty="0">
              <a:effectLst/>
              <a:latin typeface="+mn-lt"/>
              <a:ea typeface="Calibri" panose="020F0502020204030204" pitchFamily="34" charset="0"/>
              <a:cs typeface="Times New Roman" panose="02020603050405020304" pitchFamily="18" charset="0"/>
            </a:endParaRPr>
          </a:p>
          <a:p>
            <a:pPr marL="0" lvl="0" indent="0" algn="just">
              <a:lnSpc>
                <a:spcPct val="100000"/>
              </a:lnSpc>
              <a:spcAft>
                <a:spcPts val="0"/>
              </a:spcAft>
              <a:buFont typeface="Calibri" panose="020F0502020204030204" pitchFamily="34" charset="0"/>
              <a:buNone/>
            </a:pPr>
            <a:r>
              <a:rPr lang="fi-FI" sz="1100" dirty="0">
                <a:effectLst/>
                <a:latin typeface="+mn-lt"/>
                <a:ea typeface="Calibri" panose="020F0502020204030204" pitchFamily="34" charset="0"/>
                <a:cs typeface="Times New Roman" panose="02020603050405020304" pitchFamily="18" charset="0"/>
              </a:rPr>
              <a:t>Lisätietoa:</a:t>
            </a:r>
          </a:p>
          <a:p>
            <a:pPr marL="0" lvl="0" indent="0" algn="just">
              <a:lnSpc>
                <a:spcPct val="100000"/>
              </a:lnSpc>
              <a:spcAft>
                <a:spcPts val="0"/>
              </a:spcAft>
              <a:buFont typeface="Calibri" panose="020F0502020204030204" pitchFamily="34" charset="0"/>
              <a:buNone/>
            </a:pPr>
            <a:r>
              <a:rPr lang="en-US" sz="1100" dirty="0">
                <a:effectLst/>
                <a:latin typeface="+mn-lt"/>
                <a:ea typeface="Calibri" panose="020F0502020204030204" pitchFamily="34" charset="0"/>
                <a:cs typeface="Times New Roman" panose="02020603050405020304" pitchFamily="18" charset="0"/>
              </a:rPr>
              <a:t>https://tyosuojelu.fi/tyoolot/epaasiallinen-kohtelu</a:t>
            </a:r>
            <a:endParaRPr lang="fi-FI" sz="1100" dirty="0">
              <a:effectLst/>
              <a:latin typeface="+mn-lt"/>
              <a:ea typeface="Calibri" panose="020F0502020204030204" pitchFamily="34" charset="0"/>
              <a:cs typeface="Times New Roman" panose="02020603050405020304" pitchFamily="18" charset="0"/>
            </a:endParaRPr>
          </a:p>
          <a:p>
            <a:pPr marL="0" lvl="0" indent="0" algn="just">
              <a:lnSpc>
                <a:spcPct val="100000"/>
              </a:lnSpc>
              <a:spcAft>
                <a:spcPts val="0"/>
              </a:spcAft>
              <a:buFont typeface="Calibri" panose="020F0502020204030204" pitchFamily="34" charset="0"/>
              <a:buNone/>
            </a:pPr>
            <a:r>
              <a:rPr lang="en-US" sz="1100" dirty="0">
                <a:effectLst/>
                <a:latin typeface="+mn-lt"/>
                <a:ea typeface="Calibri" panose="020F0502020204030204" pitchFamily="34" charset="0"/>
                <a:cs typeface="Times New Roman" panose="02020603050405020304" pitchFamily="18" charset="0"/>
              </a:rPr>
              <a:t>https://tyosuojelu.julkaisuverkossa.fi/hairintaopas/#/article/1/page/1</a:t>
            </a:r>
            <a:endParaRPr lang="fi-FI" sz="1100" dirty="0">
              <a:effectLst/>
              <a:latin typeface="+mn-lt"/>
              <a:ea typeface="Calibri" panose="020F0502020204030204" pitchFamily="34" charset="0"/>
              <a:cs typeface="Times New Roman" panose="02020603050405020304" pitchFamily="18" charset="0"/>
            </a:endParaRPr>
          </a:p>
          <a:p>
            <a:pPr marL="0" lvl="0" indent="0" algn="just">
              <a:lnSpc>
                <a:spcPct val="100000"/>
              </a:lnSpc>
              <a:spcAft>
                <a:spcPts val="0"/>
              </a:spcAft>
              <a:buFont typeface="Calibri" panose="020F0502020204030204" pitchFamily="34" charset="0"/>
              <a:buNone/>
            </a:pPr>
            <a:r>
              <a:rPr lang="en-US" sz="1100" dirty="0">
                <a:effectLst/>
                <a:latin typeface="+mn-lt"/>
                <a:ea typeface="Calibri" panose="020F0502020204030204" pitchFamily="34" charset="0"/>
                <a:cs typeface="Times New Roman" panose="02020603050405020304" pitchFamily="18" charset="0"/>
              </a:rPr>
              <a:t>https://www.ttl.fi/teemat/tyohyvinvointi-ja-tyokyky/tyopaikkakiusaaminen</a:t>
            </a:r>
            <a:endParaRPr lang="fi-FI" sz="1100" dirty="0">
              <a:effectLst/>
              <a:latin typeface="+mn-lt"/>
              <a:ea typeface="Calibri" panose="020F0502020204030204" pitchFamily="34" charset="0"/>
              <a:cs typeface="Times New Roman" panose="02020603050405020304" pitchFamily="18" charset="0"/>
            </a:endParaRPr>
          </a:p>
          <a:p>
            <a:pPr marL="0" lvl="0" indent="0" algn="just">
              <a:lnSpc>
                <a:spcPct val="100000"/>
              </a:lnSpc>
              <a:spcAft>
                <a:spcPts val="0"/>
              </a:spcAft>
              <a:buFont typeface="Calibri" panose="020F0502020204030204" pitchFamily="34" charset="0"/>
              <a:buNone/>
            </a:pPr>
            <a:r>
              <a:rPr lang="en-US" sz="1100" dirty="0">
                <a:effectLst/>
                <a:latin typeface="+mn-lt"/>
                <a:ea typeface="Calibri" panose="020F0502020204030204" pitchFamily="34" charset="0"/>
                <a:cs typeface="Times New Roman" panose="02020603050405020304" pitchFamily="18" charset="0"/>
              </a:rPr>
              <a:t>https://ttk.fi/tyoturvallisuus/tyoyhteiso/hairinta-ja-epaasiallinen-kohtelu/</a:t>
            </a:r>
          </a:p>
          <a:p>
            <a:pPr marL="0" lvl="0" indent="0" algn="just">
              <a:lnSpc>
                <a:spcPct val="100000"/>
              </a:lnSpc>
              <a:spcAft>
                <a:spcPts val="0"/>
              </a:spcAft>
              <a:buFont typeface="Calibri" panose="020F0502020204030204" pitchFamily="34" charset="0"/>
              <a:buNone/>
            </a:pPr>
            <a:r>
              <a:rPr lang="en-US" sz="1100" dirty="0">
                <a:effectLst/>
                <a:latin typeface="+mn-lt"/>
                <a:ea typeface="Calibri" panose="020F0502020204030204" pitchFamily="34" charset="0"/>
                <a:cs typeface="Times New Roman" panose="02020603050405020304" pitchFamily="18" charset="0"/>
              </a:rPr>
              <a:t>https://www.pam.fi/tyoelamaopas/tyoelamassa/tyosuojelu-ja-tyoturvallisuus/epaasiallinen-kohtelu-ja-hairinta/</a:t>
            </a:r>
          </a:p>
        </p:txBody>
      </p:sp>
      <p:sp>
        <p:nvSpPr>
          <p:cNvPr id="4" name="Slide Number Placeholder 3"/>
          <p:cNvSpPr>
            <a:spLocks noGrp="1"/>
          </p:cNvSpPr>
          <p:nvPr>
            <p:ph type="sldNum" sz="quarter" idx="5"/>
          </p:nvPr>
        </p:nvSpPr>
        <p:spPr/>
        <p:txBody>
          <a:bodyPr/>
          <a:lstStyle/>
          <a:p>
            <a:fld id="{9FF402AD-F490-E845-8CA1-5083FBA1F547}" type="slidenum">
              <a:rPr lang="en-US" smtClean="0"/>
              <a:t>10</a:t>
            </a:fld>
            <a:endParaRPr lang="en-US" dirty="0"/>
          </a:p>
        </p:txBody>
      </p:sp>
    </p:spTree>
    <p:extLst>
      <p:ext uri="{BB962C8B-B14F-4D97-AF65-F5344CB8AC3E}">
        <p14:creationId xmlns:p14="http://schemas.microsoft.com/office/powerpoint/2010/main" val="28837709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i-FI" sz="1100" dirty="0">
                <a:effectLst/>
                <a:latin typeface="+mn-lt"/>
                <a:ea typeface="Calibri" panose="020F0502020204030204" pitchFamily="34" charset="0"/>
                <a:cs typeface="Times New Roman" panose="02020603050405020304" pitchFamily="18" charset="0"/>
              </a:rPr>
              <a:t>Keskustelkaa yhdessä siitä, millaisissa olosuhteissa työntekijät suorittavat työtehtäviä, kuten nostoja ja siirtoja. Mitä apuvälineitä työntekijät käyttävät? Osataanko apuvälineitä käyttää oikeaoppisesti? Tarvitsevatko työntekijät uusia apuvälineitä?</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fi-FI" sz="1100" dirty="0">
              <a:effectLst/>
              <a:latin typeface="+mn-lt"/>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fi-FI" sz="1100" dirty="0">
                <a:effectLst/>
                <a:latin typeface="+mn-lt"/>
                <a:ea typeface="Calibri" panose="020F0502020204030204" pitchFamily="34" charset="0"/>
                <a:cs typeface="Times New Roman" panose="02020603050405020304" pitchFamily="18" charset="0"/>
              </a:rPr>
              <a:t>Pyydä työntekijöitä ilmoittamaan apuvälineiden tarpeesta pikimmiten, mikäli he kokevat liiallista fyysistä kuormitusta työtehtäviä suorittaessaan. Pyydä heitä ilmoittamaan myös jo olemassa olevien apuvälineiden rikkoontumisesta tai mikäli apuväline ei enää vastaa alkuperäiseen tarpeeseen.</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Voitte käydä läpi lisäksi esimerkiksi:</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Aiheeseen liittyvät organisaation ohjeet </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Kehen ottaa tarvittaessa yhteyttä</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Mitä keinoja varautumiseen ja ennakointiin organisaatiolla on olemassa</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Missä tilanteissa saa työparin ja miten se tapahtuu</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Käykää läpi apuvälineiden ja työvälineiden käyttö (yksi kerrallaan, ei kaikkia samaan aikaan)</a:t>
            </a:r>
            <a:endParaRPr lang="en-US" sz="1100" dirty="0">
              <a:effectLst/>
              <a:latin typeface="+mn-lt"/>
              <a:ea typeface="Calibri" panose="020F0502020204030204" pitchFamily="34" charset="0"/>
              <a:cs typeface="Times New Roman" panose="02020603050405020304" pitchFamily="18" charset="0"/>
            </a:endParaRPr>
          </a:p>
          <a:p>
            <a:pPr marL="1200150" lvl="2" indent="-28575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Miten käytetään </a:t>
            </a:r>
            <a:endParaRPr lang="en-US" sz="1100" dirty="0">
              <a:effectLst/>
              <a:latin typeface="+mn-lt"/>
              <a:ea typeface="Calibri" panose="020F0502020204030204" pitchFamily="34" charset="0"/>
              <a:cs typeface="Times New Roman" panose="02020603050405020304" pitchFamily="18" charset="0"/>
            </a:endParaRPr>
          </a:p>
          <a:p>
            <a:pPr marL="1200150" lvl="2" indent="-28575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Miten apuvälineitä saadaan, jos tarvetta</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Käykää läpi oikeaoppinen suorintatapa asiakkaan nostoille ja siirroille, hoidollisille tehtäville sekä työasennoille (yksi kerrallaan, ei kaikkia samaan aikaan)</a:t>
            </a:r>
            <a:endParaRPr lang="en-US" sz="1100" dirty="0">
              <a:effectLst/>
              <a:latin typeface="+mn-lt"/>
              <a:ea typeface="Calibri" panose="020F0502020204030204" pitchFamily="34" charset="0"/>
              <a:cs typeface="Times New Roman" panose="02020603050405020304" pitchFamily="18" charset="0"/>
            </a:endParaRPr>
          </a:p>
          <a:p>
            <a:pPr marL="1200150" lvl="2" indent="-28575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Huomioikaa kotiympäristön aiheuttamat rajoitteet, kuten mahdolliset ahtaat tilat</a:t>
            </a:r>
            <a:endParaRPr lang="en-US"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r>
              <a:rPr lang="fi-FI" sz="1100" kern="1200" dirty="0">
                <a:solidFill>
                  <a:schemeClr val="tx1"/>
                </a:solidFill>
                <a:effectLst/>
                <a:latin typeface="+mn-lt"/>
                <a:ea typeface="Calibri" panose="020F0502020204030204" pitchFamily="34" charset="0"/>
                <a:cs typeface="Times New Roman" panose="02020603050405020304" pitchFamily="18" charset="0"/>
              </a:rPr>
              <a:t>Fyysiseen ergonomiaan sisältyy esimerkiksi asiakkaiden nostot ja siirrot sekä työasennot. Työolosuhteet asiakkaan kotona eivät välttämättä ole otolliset työtehtävien suorittamiseen, jolloin työntekijä saattaa joutua työskentelemään epämukavissa työasennoissa. Apuvälineitä tulee käyttää, mikäli työtä ei muuten pystytä suorittamaan turvallisesti. Apuvälineistä ei kuitenkaan ole hyötyä, mikäli niitä ei osaa käyttää oikein. Mikäli apuvälineitä ei syystä tai toisesta ole käytössä eikä työntekijä pysty suorittamaan asiakaskäyntiä yksin fyysisen kuormituksen takia, on käynti toteutettava parikäyntinä. Parikäynnissä on huomioitava se, että molemmilla työntekijöillä on tarvittava osaaminen esimerkiksi nostojen suorittamiseen, sekä se, että työntekijät pystyvät suorittamaan tehtävän yhdessä. </a:t>
            </a:r>
          </a:p>
          <a:p>
            <a:pPr marL="0" algn="just" defTabSz="914400" rtl="0" eaLnBrk="1" latinLnBrk="0" hangingPunct="1">
              <a:lnSpc>
                <a:spcPct val="100000"/>
              </a:lnSpc>
              <a:spcAft>
                <a:spcPts val="0"/>
              </a:spcAft>
            </a:pPr>
            <a:endParaRPr lang="en-US" sz="110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r>
              <a:rPr lang="fi-FI" sz="1100" kern="1200" dirty="0">
                <a:solidFill>
                  <a:schemeClr val="tx1"/>
                </a:solidFill>
                <a:effectLst/>
                <a:latin typeface="+mn-lt"/>
                <a:ea typeface="Calibri" panose="020F0502020204030204" pitchFamily="34" charset="0"/>
                <a:cs typeface="Times New Roman" panose="02020603050405020304" pitchFamily="18" charset="0"/>
              </a:rPr>
              <a:t>Yleisimpiä loukkaantumistapoja ovat fyysinen ylirasitus ja toistuvat liikkeet. Vammat kohdistuvat useimmiten selkään, olkapäähän, sormiin tai polviin. Keskeisimpiä riskitekijöitä ovat asiakkaan käsittely- ja siirtotehtävät, erityisesti mikäli apuvälineitä ei ole käytettävissä. Riskit liittyvät esimerkiksi asiakkaan avustamisesta sänkyyn ja sieltä pois, sekä asiakkaan avustamisesta suihkuun tai kylpyammeeseen tai sieltä pois. Erityisesti asiakkaan avustaminen kylpyammeeseen ja sieltä pois sekä alaraajojen hoitaminen (pesu, rasvaus, kuivaus) altistavat tuki- ja liikuntaelinten vammoille. </a:t>
            </a:r>
          </a:p>
          <a:p>
            <a:pPr marL="0" algn="just" defTabSz="914400" rtl="0" eaLnBrk="1" latinLnBrk="0" hangingPunct="1">
              <a:lnSpc>
                <a:spcPct val="100000"/>
              </a:lnSpc>
              <a:spcAft>
                <a:spcPts val="0"/>
              </a:spcAft>
            </a:pPr>
            <a:endParaRPr lang="en-US" sz="110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r>
              <a:rPr lang="fi-FI" sz="1100" kern="1200" dirty="0">
                <a:solidFill>
                  <a:schemeClr val="tx1"/>
                </a:solidFill>
                <a:effectLst/>
                <a:latin typeface="+mn-lt"/>
                <a:ea typeface="Calibri" panose="020F0502020204030204" pitchFamily="34" charset="0"/>
                <a:cs typeface="Times New Roman" panose="02020603050405020304" pitchFamily="18" charset="0"/>
              </a:rPr>
              <a:t>Muut riskit liittyvät pääasiassa kodinhoitotehtäviin ja raskaiden esineiden siirtämiseen. Kodinhoitotehtävissä, kuten siivouksessa, on hyvä käyttää säädettäviä työvälineitä. Tällöin työntekijä pystyy tilanteen mukaan sopeuttamaan työskentelyasentoaan, mutta pitämään sen edelleen ergonomisena. Mikäli asiakas haluaa, että raskaita mattoja tai huonekaluja siirrellään, tulee arvioida parikäynnin tarve. Työntekijän ei tule riskeerata turvallisuuttaan esimerkiksi siivoamisen yhteydessä kiipeämällä asiakkaan kotoa löytyvälle huteralle jakkaralle.</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fi-FI" sz="1100" kern="1200" dirty="0">
              <a:solidFill>
                <a:schemeClr val="tx1"/>
              </a:solidFill>
              <a:effectLst/>
              <a:latin typeface="+mn-lt"/>
              <a:ea typeface="Calibri" panose="020F0502020204030204" pitchFamily="34" charset="0"/>
              <a:cs typeface="Times New Roman" panose="02020603050405020304" pitchFamily="18" charset="0"/>
            </a:endParaRP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Lisätietoa:</a:t>
            </a: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https://tyosuojelu.fi/tyoolot/fyysinen-kuormitus</a:t>
            </a: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https://ttk.fi/tyoturvallisuus/tyoympariston-turvallisuus/tyokuormituksen-hallinta/fyysinen-kuormitus/</a:t>
            </a: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https://www.julkari.fi/bitstream/handle/10024/136359/URN_ISBN_978-952-343-090-7.pdf?sequence=1&amp;isAllowed=y </a:t>
            </a:r>
            <a:r>
              <a:rPr lang="en-US" sz="1100" dirty="0">
                <a:latin typeface="+mn-lt"/>
              </a:rPr>
              <a:t>(</a:t>
            </a:r>
            <a:r>
              <a:rPr lang="fi-FI" sz="1100" dirty="0">
                <a:latin typeface="+mn-lt"/>
              </a:rPr>
              <a:t>Turvallisia kotiin annettavia sote-palveluja: opas kotihoitoon. Terveyden ja hyvinvoinnin laitos)</a:t>
            </a: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https://ttk.fi/tyoturvallisuus/toimialakohtaista-tietoa/sosiaali-ja-terveysala/</a:t>
            </a: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https://www.ttl.fi/oppimateriaalit/ergonomian-tietopankki/hoito-ja-hoivatyo</a:t>
            </a:r>
          </a:p>
          <a:p>
            <a:pPr algn="just">
              <a:lnSpc>
                <a:spcPct val="150000"/>
              </a:lnSpc>
              <a:spcAft>
                <a:spcPts val="0"/>
              </a:spcAft>
            </a:pPr>
            <a:endParaRPr lang="fi-FI" sz="1200" dirty="0">
              <a:effectLst/>
              <a:latin typeface="+mn-lt"/>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9FF402AD-F490-E845-8CA1-5083FBA1F547}" type="slidenum">
              <a:rPr lang="en-US" smtClean="0"/>
              <a:t>11</a:t>
            </a:fld>
            <a:endParaRPr lang="en-US" dirty="0"/>
          </a:p>
        </p:txBody>
      </p:sp>
    </p:spTree>
    <p:extLst>
      <p:ext uri="{BB962C8B-B14F-4D97-AF65-F5344CB8AC3E}">
        <p14:creationId xmlns:p14="http://schemas.microsoft.com/office/powerpoint/2010/main" val="25963948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pPr>
            <a:r>
              <a:rPr lang="fi-FI" sz="1100" dirty="0">
                <a:latin typeface="+mn-lt"/>
              </a:rPr>
              <a:t>Pohtikaa yhdessä, millaisissa kodeissa työntekijät työskentelevät? Millaisissa olosuhteissa työntekijät suorittavat työtehtäviä? Mitä aineita, kemikaaleja ja lääkkeitä työntekijät käsittelevät?</a:t>
            </a:r>
          </a:p>
          <a:p>
            <a:pPr>
              <a:lnSpc>
                <a:spcPct val="100000"/>
              </a:lnSpc>
            </a:pPr>
            <a:endParaRPr lang="fi-FI" sz="1100" dirty="0">
              <a:latin typeface="+mn-lt"/>
            </a:endParaRPr>
          </a:p>
          <a:p>
            <a:pPr>
              <a:lnSpc>
                <a:spcPct val="100000"/>
              </a:lnSpc>
            </a:pPr>
            <a:r>
              <a:rPr lang="fi-FI" sz="1100" dirty="0">
                <a:latin typeface="+mn-lt"/>
              </a:rPr>
              <a:t>Käydään työntekijöiden kanssa läpi</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Aiheeseen liittyvät organisaation ohjeet </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Kehen ottaa tarvittaessa yhteyttä</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Mitä suojaimia tarvitaan eri tarpeisiin (kuten maski, käsineet, pyöräillessä kypärä, talvella nastat kenkiin jne.)</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Mistä suojaimia saa</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Miten ja milloin suojaimia käytetään (myös asiakkaan suojaaminen tarvittaessa)</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Miten suojaimet hävitetään tai säilötään työpäivän aikana</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Mahdolliset vaatimukset työvaatetukselle ja jalkineille</a:t>
            </a:r>
          </a:p>
          <a:p>
            <a:pPr>
              <a:lnSpc>
                <a:spcPct val="100000"/>
              </a:lnSpc>
            </a:pPr>
            <a:endParaRPr lang="fi-FI" sz="1100" dirty="0">
              <a:latin typeface="+mn-lt"/>
            </a:endParaRPr>
          </a:p>
          <a:p>
            <a:pPr>
              <a:lnSpc>
                <a:spcPct val="100000"/>
              </a:lnSpc>
            </a:pPr>
            <a:r>
              <a:rPr lang="fi-FI" sz="1100" dirty="0">
                <a:latin typeface="+mn-lt"/>
              </a:rPr>
              <a:t>Henkilönsuojaimia käytetään, jos vaaraa ei ole voitu poistaa tai muuten vähentää muilla toimilla. Henkilösuojaimilla suojataan työntekijöitä tapaturmilta ja sairastumisilta. Työnantaja hankkii tarkoituksenmukaiset ja viranomaismääräykset täyttävät suojaimet. Henkilönsuojaimet valitaan työn vaarojen arvioinnin perusteella.</a:t>
            </a:r>
          </a:p>
          <a:p>
            <a:pPr>
              <a:lnSpc>
                <a:spcPct val="100000"/>
              </a:lnSpc>
            </a:pPr>
            <a:endParaRPr lang="fi-FI" sz="1100" dirty="0">
              <a:latin typeface="+mn-lt"/>
            </a:endParaRPr>
          </a:p>
          <a:p>
            <a:pPr>
              <a:lnSpc>
                <a:spcPct val="100000"/>
              </a:lnSpc>
            </a:pPr>
            <a:r>
              <a:rPr lang="fi-FI" sz="1100" dirty="0">
                <a:latin typeface="+mn-lt"/>
              </a:rPr>
              <a:t>Henkilönsuojainten valinnassa otetaan huomioon työntekijän yksilölliset ominaisuudet. Työterveyshuollosta saa apua oikean suojaimen valintaan.</a:t>
            </a:r>
          </a:p>
          <a:p>
            <a:pPr>
              <a:lnSpc>
                <a:spcPct val="100000"/>
              </a:lnSpc>
            </a:pPr>
            <a:endParaRPr lang="fi-FI" sz="1100" dirty="0">
              <a:latin typeface="+mn-lt"/>
            </a:endParaRPr>
          </a:p>
          <a:p>
            <a:pPr>
              <a:lnSpc>
                <a:spcPct val="100000"/>
              </a:lnSpc>
            </a:pPr>
            <a:r>
              <a:rPr lang="fi-FI" sz="1100" dirty="0">
                <a:latin typeface="+mn-lt"/>
              </a:rPr>
              <a:t>Työntekijöiden on käytettävä työnantajan määrittämiä suojaimia ja huolehdittava käyttöönsä saamista suojaimista. </a:t>
            </a:r>
          </a:p>
          <a:p>
            <a:pPr>
              <a:lnSpc>
                <a:spcPct val="100000"/>
              </a:lnSpc>
            </a:pPr>
            <a:endParaRPr lang="fi-FI" sz="1100" dirty="0">
              <a:latin typeface="+mn-lt"/>
            </a:endParaRPr>
          </a:p>
          <a:p>
            <a:pPr>
              <a:lnSpc>
                <a:spcPct val="100000"/>
              </a:lnSpc>
            </a:pPr>
            <a:r>
              <a:rPr lang="fi-FI" sz="1100" dirty="0">
                <a:latin typeface="+mn-lt"/>
              </a:rPr>
              <a:t>Kun toisen kotona tehtävässä työssä käytetään suojaimia, tulee miettiä myös sitä, miten likaisia käytettyjä suojaimia säilötään turvallisesti päivän aikana.</a:t>
            </a:r>
          </a:p>
          <a:p>
            <a:pPr>
              <a:lnSpc>
                <a:spcPct val="100000"/>
              </a:lnSpc>
            </a:pPr>
            <a:endParaRPr lang="fi-FI" sz="1100" dirty="0">
              <a:latin typeface="+mn-lt"/>
            </a:endParaRPr>
          </a:p>
          <a:p>
            <a:pPr>
              <a:lnSpc>
                <a:spcPct val="100000"/>
              </a:lnSpc>
            </a:pPr>
            <a:r>
              <a:rPr lang="fi-FI" sz="1100" dirty="0">
                <a:latin typeface="+mn-lt"/>
              </a:rPr>
              <a:t>Vääränlainen suojain antaa väärän turvallisuuden tunteen!</a:t>
            </a:r>
          </a:p>
          <a:p>
            <a:pPr marL="0" algn="l" defTabSz="914400" rtl="0" eaLnBrk="1" latinLnBrk="0" hangingPunct="1">
              <a:lnSpc>
                <a:spcPct val="100000"/>
              </a:lnSpc>
            </a:pPr>
            <a:endParaRPr lang="fi-FI" sz="1100" kern="1200" dirty="0">
              <a:solidFill>
                <a:schemeClr val="tx1"/>
              </a:solidFill>
              <a:latin typeface="+mn-lt"/>
              <a:ea typeface="+mn-ea"/>
              <a:cs typeface="+mn-cs"/>
            </a:endParaRPr>
          </a:p>
          <a:p>
            <a:pPr marL="0" algn="l" defTabSz="914400" rtl="0" eaLnBrk="1" latinLnBrk="0" hangingPunct="1">
              <a:lnSpc>
                <a:spcPct val="100000"/>
              </a:lnSpc>
              <a:spcAft>
                <a:spcPts val="0"/>
              </a:spcAft>
            </a:pPr>
            <a:r>
              <a:rPr lang="fi-FI" sz="1100" kern="1200" dirty="0">
                <a:solidFill>
                  <a:schemeClr val="tx1"/>
                </a:solidFill>
                <a:latin typeface="+mn-lt"/>
                <a:ea typeface="+mn-ea"/>
                <a:cs typeface="+mn-cs"/>
              </a:rPr>
              <a:t>Toisen kotona tehtävässä työssä voi altistua monille erilaisille fysikaalisille (esim. melu, lämpöolot, valaistus), kemiallisille ja biologisille altisteille. Yleisimpiä altistavia tekijöitä ovat kodin epäpuhtaudesta johtuvat altisteet, tartuntavaaraa aiheuttavat tekijät, puhdistus- ja desinfiointikemikaalit, sekä ihmisen eritteet. Työntekijän tulee osata tunnistaa työntekemiseen sekä työolosuhteisiin liittyvä suojaimen tarve. </a:t>
            </a:r>
          </a:p>
          <a:p>
            <a:pPr marL="0" algn="l" defTabSz="914400" rtl="0" eaLnBrk="1" latinLnBrk="0" hangingPunct="1">
              <a:lnSpc>
                <a:spcPct val="100000"/>
              </a:lnSpc>
              <a:spcAft>
                <a:spcPts val="0"/>
              </a:spcAft>
            </a:pPr>
            <a:endParaRPr lang="en-US" sz="1100" kern="1200" dirty="0">
              <a:solidFill>
                <a:schemeClr val="tx1"/>
              </a:solidFill>
              <a:latin typeface="+mn-lt"/>
              <a:ea typeface="+mn-ea"/>
              <a:cs typeface="+mn-cs"/>
            </a:endParaRPr>
          </a:p>
          <a:p>
            <a:pPr marL="0" algn="l" defTabSz="914400" rtl="0" eaLnBrk="1" latinLnBrk="0" hangingPunct="1">
              <a:lnSpc>
                <a:spcPct val="100000"/>
              </a:lnSpc>
              <a:spcAft>
                <a:spcPts val="600"/>
              </a:spcAft>
            </a:pPr>
            <a:r>
              <a:rPr lang="fi-FI" sz="1100" kern="1200" dirty="0">
                <a:solidFill>
                  <a:schemeClr val="tx1"/>
                </a:solidFill>
                <a:latin typeface="+mn-lt"/>
                <a:ea typeface="+mn-ea"/>
                <a:cs typeface="+mn-cs"/>
              </a:rPr>
              <a:t>Työvaatteet ja kengät ovat tärkeä osa työn tekemistä turvallisesti. Työvaatteiden ja kenkien tulisi olla mukavat päällä ja soveltua tehtävään työhön sekä sisä- että ulkotiloihin. Jos työnantaja ei tarjoa niitä, tulee työntekijän itse huolehtia asianmukaisista työvaatteista ja -kengistä. Työvaatteiden valinnassa tulee huomioida vaatteiden pesu ja huolto. Työntekijöillä tulisi olla paikka missä he voivat vaihtaa työvaatteet päivän aikana sekä pestä likaantuneet vaatteet. </a:t>
            </a:r>
            <a:endParaRPr lang="en-US" sz="1100" kern="1200" dirty="0">
              <a:solidFill>
                <a:schemeClr val="tx1"/>
              </a:solidFill>
              <a:latin typeface="+mn-lt"/>
              <a:ea typeface="+mn-ea"/>
              <a:cs typeface="+mn-cs"/>
            </a:endParaRPr>
          </a:p>
          <a:p>
            <a:pPr>
              <a:lnSpc>
                <a:spcPct val="100000"/>
              </a:lnSpc>
            </a:pPr>
            <a:endParaRPr lang="fi-FI" sz="1100" dirty="0">
              <a:latin typeface="+mn-lt"/>
            </a:endParaRPr>
          </a:p>
          <a:p>
            <a:pPr>
              <a:lnSpc>
                <a:spcPct val="100000"/>
              </a:lnSpc>
            </a:pPr>
            <a:endParaRPr lang="fi-FI" sz="1100" dirty="0">
              <a:solidFill>
                <a:srgbClr val="00B0F0"/>
              </a:solidFill>
              <a:latin typeface="+mn-lt"/>
            </a:endParaRPr>
          </a:p>
          <a:p>
            <a:pPr>
              <a:lnSpc>
                <a:spcPct val="100000"/>
              </a:lnSpc>
            </a:pPr>
            <a:r>
              <a:rPr lang="fi-FI" sz="1100" dirty="0">
                <a:solidFill>
                  <a:schemeClr val="tx1"/>
                </a:solidFill>
                <a:latin typeface="+mn-lt"/>
              </a:rPr>
              <a:t>Lisätietoja:</a:t>
            </a:r>
          </a:p>
          <a:p>
            <a:pPr>
              <a:lnSpc>
                <a:spcPct val="100000"/>
              </a:lnSpc>
            </a:pPr>
            <a:r>
              <a:rPr lang="fi-FI" sz="1100" dirty="0">
                <a:solidFill>
                  <a:schemeClr val="tx1"/>
                </a:solidFill>
                <a:latin typeface="+mn-lt"/>
              </a:rPr>
              <a:t>https://www.ttl.fi/teemat/tyoturvallisuus/henkilonsuojaimet</a:t>
            </a:r>
          </a:p>
          <a:p>
            <a:pPr>
              <a:lnSpc>
                <a:spcPct val="100000"/>
              </a:lnSpc>
            </a:pPr>
            <a:r>
              <a:rPr lang="fi-FI" sz="1100" dirty="0">
                <a:solidFill>
                  <a:schemeClr val="tx1"/>
                </a:solidFill>
                <a:latin typeface="+mn-lt"/>
              </a:rPr>
              <a:t>https://finlex.fi/fi/laki/alkup/2021/20210427</a:t>
            </a:r>
          </a:p>
        </p:txBody>
      </p:sp>
      <p:sp>
        <p:nvSpPr>
          <p:cNvPr id="4" name="Slide Number Placeholder 3"/>
          <p:cNvSpPr>
            <a:spLocks noGrp="1"/>
          </p:cNvSpPr>
          <p:nvPr>
            <p:ph type="sldNum" sz="quarter" idx="5"/>
          </p:nvPr>
        </p:nvSpPr>
        <p:spPr/>
        <p:txBody>
          <a:bodyPr/>
          <a:lstStyle/>
          <a:p>
            <a:fld id="{9FF402AD-F490-E845-8CA1-5083FBA1F547}" type="slidenum">
              <a:rPr lang="fi-FI" smtClean="0"/>
              <a:t>12</a:t>
            </a:fld>
            <a:endParaRPr lang="fi-FI" dirty="0"/>
          </a:p>
        </p:txBody>
      </p:sp>
    </p:spTree>
    <p:extLst>
      <p:ext uri="{BB962C8B-B14F-4D97-AF65-F5344CB8AC3E}">
        <p14:creationId xmlns:p14="http://schemas.microsoft.com/office/powerpoint/2010/main" val="8608252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Pohtikaa yhdessä, millaisissa olosuhteissa työntekijät suorittavat työtehtäviä. Keskustelkaa siitä, mitä työntekijät kokevat kuormittavimmaksi ja mitä keinoja heillä on kuormituksen hallintaan. </a:t>
            </a:r>
            <a:endParaRPr lang="en-US"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600"/>
              </a:spcAft>
            </a:pPr>
            <a:r>
              <a:rPr lang="fi-FI" sz="1100" dirty="0">
                <a:effectLst/>
                <a:latin typeface="+mn-lt"/>
                <a:ea typeface="Calibri" panose="020F0502020204030204" pitchFamily="34" charset="0"/>
                <a:cs typeface="Times New Roman" panose="02020603050405020304" pitchFamily="18" charset="0"/>
              </a:rPr>
              <a:t>Voitte käydä läpi esimerkiksi:</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ea typeface="+mn-ea"/>
                <a:cs typeface="Times New Roman" panose="02020603050405020304" pitchFamily="18" charset="0"/>
              </a:rPr>
              <a:t>Aiheeseen liittyvät organisaation ohjeet ja toimintatavat</a:t>
            </a:r>
            <a:endParaRPr lang="en-US" sz="1100" kern="1200" dirty="0">
              <a:solidFill>
                <a:schemeClr val="tx1"/>
              </a:solidFill>
              <a:effectLst/>
              <a:latin typeface="+mn-lt"/>
              <a:ea typeface="+mn-ea"/>
              <a:cs typeface="Times New Roman" panose="02020603050405020304" pitchFamily="18" charset="0"/>
            </a:endParaRP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ea typeface="+mn-ea"/>
                <a:cs typeface="Times New Roman" panose="02020603050405020304" pitchFamily="18" charset="0"/>
              </a:rPr>
              <a:t>Kehen ottaa tarvittaessa yhteyttä</a:t>
            </a:r>
            <a:endParaRPr lang="en-US" sz="1100" kern="1200" dirty="0">
              <a:solidFill>
                <a:schemeClr val="tx1"/>
              </a:solidFill>
              <a:effectLst/>
              <a:latin typeface="+mn-lt"/>
              <a:ea typeface="+mn-ea"/>
              <a:cs typeface="Times New Roman" panose="02020603050405020304" pitchFamily="18" charset="0"/>
            </a:endParaRP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ea typeface="+mn-ea"/>
                <a:cs typeface="Times New Roman" panose="02020603050405020304" pitchFamily="18" charset="0"/>
              </a:rPr>
              <a:t>Mitä keinoja varautumiseen ja ennakointiin organisaatiolla on olemassa</a:t>
            </a:r>
            <a:endParaRPr lang="en-US" sz="1100" kern="1200" dirty="0">
              <a:solidFill>
                <a:schemeClr val="tx1"/>
              </a:solidFill>
              <a:effectLst/>
              <a:latin typeface="+mn-lt"/>
              <a:ea typeface="+mn-ea"/>
              <a:cs typeface="Times New Roman" panose="02020603050405020304" pitchFamily="18" charset="0"/>
            </a:endParaRP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ea typeface="+mn-ea"/>
                <a:cs typeface="Times New Roman" panose="02020603050405020304" pitchFamily="18" charset="0"/>
              </a:rPr>
              <a:t>Työyhteisön tarjoamat tukimuodot</a:t>
            </a:r>
            <a:endParaRPr lang="en-US" sz="1100" kern="1200" dirty="0">
              <a:solidFill>
                <a:schemeClr val="tx1"/>
              </a:solidFill>
              <a:effectLst/>
              <a:latin typeface="+mn-lt"/>
              <a:ea typeface="+mn-ea"/>
              <a:cs typeface="Times New Roman" panose="02020603050405020304" pitchFamily="18" charset="0"/>
            </a:endParaRP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ea typeface="+mn-ea"/>
                <a:cs typeface="Times New Roman" panose="02020603050405020304" pitchFamily="18" charset="0"/>
              </a:rPr>
              <a:t>Vertaistuen mahdollisuudet</a:t>
            </a:r>
            <a:endParaRPr lang="en-US" sz="1100" kern="1200" dirty="0">
              <a:solidFill>
                <a:schemeClr val="tx1"/>
              </a:solidFill>
              <a:effectLst/>
              <a:latin typeface="+mn-lt"/>
              <a:ea typeface="+mn-ea"/>
              <a:cs typeface="Times New Roman" panose="02020603050405020304" pitchFamily="18" charset="0"/>
            </a:endParaRP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ea typeface="+mn-ea"/>
                <a:cs typeface="Times New Roman" panose="02020603050405020304" pitchFamily="18" charset="0"/>
              </a:rPr>
              <a:t>Keinot ja työvälineet oman työn suunnitteluun</a:t>
            </a:r>
            <a:endParaRPr lang="en-US" sz="1100" kern="1200" dirty="0">
              <a:solidFill>
                <a:schemeClr val="tx1"/>
              </a:solidFill>
              <a:effectLst/>
              <a:latin typeface="+mn-lt"/>
              <a:ea typeface="+mn-ea"/>
              <a:cs typeface="Times New Roman" panose="02020603050405020304" pitchFamily="18" charset="0"/>
            </a:endParaRP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ea typeface="+mn-ea"/>
                <a:cs typeface="Times New Roman" panose="02020603050405020304" pitchFamily="18" charset="0"/>
              </a:rPr>
              <a:t>Taukojen pitäminen ja aikatauluttaminen työpäivään</a:t>
            </a:r>
            <a:endParaRPr lang="en-US" sz="1100" kern="1200" dirty="0">
              <a:solidFill>
                <a:schemeClr val="tx1"/>
              </a:solidFill>
              <a:effectLst/>
              <a:latin typeface="+mn-lt"/>
              <a:ea typeface="+mn-ea"/>
              <a:cs typeface="Times New Roman" panose="02020603050405020304" pitchFamily="18" charset="0"/>
            </a:endParaRPr>
          </a:p>
          <a:p>
            <a:pPr marL="0" algn="l" defTabSz="914400" rtl="0" eaLnBrk="1" latinLnBrk="0" hangingPunct="1">
              <a:lnSpc>
                <a:spcPct val="100000"/>
              </a:lnSpc>
              <a:spcAft>
                <a:spcPts val="0"/>
              </a:spcAft>
            </a:pPr>
            <a:endParaRPr lang="fi-FI" sz="1100" kern="1200" dirty="0">
              <a:solidFill>
                <a:schemeClr val="tx1"/>
              </a:solidFill>
              <a:latin typeface="+mn-lt"/>
              <a:ea typeface="+mn-ea"/>
              <a:cs typeface="+mn-cs"/>
            </a:endParaRPr>
          </a:p>
          <a:p>
            <a:pPr marL="0" algn="l" defTabSz="914400" rtl="0" eaLnBrk="1" latinLnBrk="0" hangingPunct="1">
              <a:lnSpc>
                <a:spcPct val="100000"/>
              </a:lnSpc>
              <a:spcAft>
                <a:spcPts val="0"/>
              </a:spcAft>
            </a:pPr>
            <a:r>
              <a:rPr lang="fi-FI" sz="1100" kern="1200" dirty="0">
                <a:solidFill>
                  <a:schemeClr val="tx1"/>
                </a:solidFill>
                <a:latin typeface="+mn-lt"/>
                <a:ea typeface="+mn-ea"/>
                <a:cs typeface="+mn-cs"/>
              </a:rPr>
              <a:t>Psykososiaalisilla kuormitustekijöillä viitataan työn sisältöön ja järjestelyihin sekä työyhteisön sosiaaliseen toimivuuteen liittyviin tekijöihin, jotka voivat aiheuttaa työntekijälle haitallista kuormitusta. </a:t>
            </a:r>
          </a:p>
          <a:p>
            <a:pPr marL="0" algn="l" defTabSz="914400" rtl="0" eaLnBrk="1" latinLnBrk="0" hangingPunct="1">
              <a:lnSpc>
                <a:spcPct val="100000"/>
              </a:lnSpc>
              <a:spcAft>
                <a:spcPts val="0"/>
              </a:spcAft>
            </a:pPr>
            <a:endParaRPr lang="en-US" sz="1100" kern="1200" dirty="0">
              <a:solidFill>
                <a:schemeClr val="tx1"/>
              </a:solidFill>
              <a:latin typeface="+mn-lt"/>
              <a:ea typeface="+mn-ea"/>
              <a:cs typeface="+mn-cs"/>
            </a:endParaRPr>
          </a:p>
          <a:p>
            <a:pPr marL="0" algn="l" defTabSz="914400" rtl="0" eaLnBrk="1" latinLnBrk="0" hangingPunct="1">
              <a:lnSpc>
                <a:spcPct val="100000"/>
              </a:lnSpc>
              <a:spcAft>
                <a:spcPts val="0"/>
              </a:spcAft>
            </a:pPr>
            <a:r>
              <a:rPr lang="fi-FI" sz="1100" kern="1200" dirty="0">
                <a:solidFill>
                  <a:schemeClr val="tx1"/>
                </a:solidFill>
                <a:latin typeface="+mn-lt"/>
                <a:ea typeface="+mn-ea"/>
                <a:cs typeface="+mn-cs"/>
              </a:rPr>
              <a:t>Työntekijät ovat suuren osan työpäivästä yksin asiakaskäyntejä suorittaessaan. Työntekijät joutuvatkin tekemään työpäivän aikana useita päätöksiä yksin. Ilman säännöllistä, kasvokkain tapahtuvaa yhteydenpitoa esihenkilöön sekä ilman säännöllisiä tiimipalavereita, työntekijät eivät välttämättä saa kaikkea tarvitsemaansa tietoa tai tukea. Mikäli työntekijöillä ei ole tarvetta käydä toimistolla eikä tiimipalavereita järjestetä, jää mahdollisuudet vertaistukeen vähäisiksi. </a:t>
            </a:r>
          </a:p>
          <a:p>
            <a:pPr marL="0" algn="l" defTabSz="914400" rtl="0" eaLnBrk="1" latinLnBrk="0" hangingPunct="1">
              <a:lnSpc>
                <a:spcPct val="100000"/>
              </a:lnSpc>
              <a:spcAft>
                <a:spcPts val="0"/>
              </a:spcAft>
            </a:pPr>
            <a:endParaRPr lang="en-US" sz="1100" kern="1200" dirty="0">
              <a:solidFill>
                <a:schemeClr val="tx1"/>
              </a:solidFill>
              <a:latin typeface="+mn-lt"/>
              <a:ea typeface="+mn-ea"/>
              <a:cs typeface="+mn-cs"/>
            </a:endParaRPr>
          </a:p>
          <a:p>
            <a:pPr marL="0" algn="l" defTabSz="914400" rtl="0" eaLnBrk="1" latinLnBrk="0" hangingPunct="1">
              <a:lnSpc>
                <a:spcPct val="100000"/>
              </a:lnSpc>
              <a:spcAft>
                <a:spcPts val="0"/>
              </a:spcAft>
            </a:pPr>
            <a:r>
              <a:rPr lang="fi-FI" sz="1100" kern="1200" dirty="0">
                <a:solidFill>
                  <a:schemeClr val="tx1"/>
                </a:solidFill>
                <a:latin typeface="+mn-lt"/>
                <a:ea typeface="+mn-ea"/>
                <a:cs typeface="+mn-cs"/>
              </a:rPr>
              <a:t>Työntekijä voi olla osin vastuussa oman työnsä ja työpäivänsä suunnittelusta. Työntekijöillä voi kuitenkin olla vain vähän aikaa tutustua asiakkaisiin ja heidän tarpeisiinsa. Lisäksi viime hetkellä ilmoitetut aikataulumuutokset ja liian vähäinen työnsuunnitteluaika asiakasta kohti aiheuttavat kuormitusta. Työntekijöillä voi olla vaikeuksia aikatauluttaa taukonsa työpäivän aikana. </a:t>
            </a:r>
          </a:p>
          <a:p>
            <a:pPr marL="0" algn="l" defTabSz="914400" rtl="0" eaLnBrk="1" latinLnBrk="0" hangingPunct="1">
              <a:lnSpc>
                <a:spcPct val="100000"/>
              </a:lnSpc>
              <a:spcAft>
                <a:spcPts val="0"/>
              </a:spcAft>
            </a:pPr>
            <a:endParaRPr lang="en-US" sz="1100" kern="1200" dirty="0">
              <a:solidFill>
                <a:schemeClr val="tx1"/>
              </a:solidFill>
              <a:latin typeface="+mn-lt"/>
              <a:ea typeface="+mn-ea"/>
              <a:cs typeface="+mn-cs"/>
            </a:endParaRPr>
          </a:p>
          <a:p>
            <a:pPr marL="0" algn="l" defTabSz="914400" rtl="0" eaLnBrk="1" latinLnBrk="0" hangingPunct="1">
              <a:lnSpc>
                <a:spcPct val="100000"/>
              </a:lnSpc>
              <a:spcAft>
                <a:spcPts val="0"/>
              </a:spcAft>
            </a:pPr>
            <a:r>
              <a:rPr lang="fi-FI" sz="1100" kern="1200" dirty="0">
                <a:solidFill>
                  <a:schemeClr val="tx1"/>
                </a:solidFill>
                <a:latin typeface="+mn-lt"/>
                <a:ea typeface="+mn-ea"/>
                <a:cs typeface="+mn-cs"/>
              </a:rPr>
              <a:t>Henkilöstövajeen ja esimerkiksi sairaspoissaolojen vuoksi asiakaskäyntien määrä voi tuntua liian suurelta. Mikäli työntekijä saa vuoronsa alussa asiakaslistan, joka ei vaikuta aikataulujen kannalta käytännössä mahdolliselta toteuttaa, on työntekijä heti työpäivänsä alusta lähtien stressaantunut ja kuormittunut. Lisäksi tehtäviä saatetaan joutua priorisoimaan, jolloin työntekijälle voi tulla tunne siitä, että hän ei tee asiakkaan hyväksi tarpeeksi, mikä puolestaan voi johtaa eettiseen kuormittumiseen. Työntekijä voi jäädä murehtimaan, kuinka asiakas tulee pärjäämään. </a:t>
            </a:r>
          </a:p>
          <a:p>
            <a:pPr marL="0" algn="l" defTabSz="914400" rtl="0" eaLnBrk="1" latinLnBrk="0" hangingPunct="1">
              <a:lnSpc>
                <a:spcPct val="100000"/>
              </a:lnSpc>
              <a:spcAft>
                <a:spcPts val="0"/>
              </a:spcAft>
            </a:pPr>
            <a:endParaRPr lang="en-US" sz="1100" kern="1200" dirty="0">
              <a:solidFill>
                <a:schemeClr val="tx1"/>
              </a:solidFill>
              <a:latin typeface="+mn-lt"/>
              <a:ea typeface="+mn-ea"/>
              <a:cs typeface="+mn-cs"/>
            </a:endParaRPr>
          </a:p>
          <a:p>
            <a:pPr marL="0" algn="l" defTabSz="914400" rtl="0" eaLnBrk="1" latinLnBrk="0" hangingPunct="1">
              <a:lnSpc>
                <a:spcPct val="100000"/>
              </a:lnSpc>
              <a:spcAft>
                <a:spcPts val="0"/>
              </a:spcAft>
            </a:pPr>
            <a:r>
              <a:rPr lang="fi-FI" sz="1100" kern="1200" dirty="0">
                <a:solidFill>
                  <a:schemeClr val="tx1"/>
                </a:solidFill>
                <a:latin typeface="+mn-lt"/>
                <a:ea typeface="+mn-ea"/>
                <a:cs typeface="+mn-cs"/>
              </a:rPr>
              <a:t>Jatkuvat työpäivän keskeytykset häiritsevät asiakaskäynneillä esimerkiksi hoidollisten tehtävien suorittamista ja aiheuttavat kuormitusta. Keskeytykset voivat johtua esimerkiksi työkavereiden ja toimistolta tulevista yhteydenotoista, asiakkaiden tai asiakkaiden omaisten puheluista, tai päivystyspuhelimesta vastuussa olosta. Puhelut voivat olla sisällöltään raskaita esimerkiksi omaisten epäasiallisen käytöksen vuoksi. Myös asiakkaiden epäasiallinen käytös (kts. luku 3.6) on yksi henkistä kuormitusta aiheuttavista tekijöistä. </a:t>
            </a:r>
          </a:p>
          <a:p>
            <a:pPr marL="0" algn="l" defTabSz="914400" rtl="0" eaLnBrk="1" latinLnBrk="0" hangingPunct="1">
              <a:lnSpc>
                <a:spcPct val="100000"/>
              </a:lnSpc>
              <a:spcAft>
                <a:spcPts val="0"/>
              </a:spcAft>
            </a:pPr>
            <a:endParaRPr lang="en-US" sz="1100" kern="1200" dirty="0">
              <a:solidFill>
                <a:schemeClr val="tx1"/>
              </a:solidFill>
              <a:latin typeface="+mn-lt"/>
              <a:ea typeface="+mn-ea"/>
              <a:cs typeface="+mn-cs"/>
            </a:endParaRPr>
          </a:p>
          <a:p>
            <a:pPr marL="0" algn="l" defTabSz="914400" rtl="0" eaLnBrk="1" latinLnBrk="0" hangingPunct="1">
              <a:lnSpc>
                <a:spcPct val="100000"/>
              </a:lnSpc>
              <a:spcAft>
                <a:spcPts val="0"/>
              </a:spcAft>
            </a:pPr>
            <a:r>
              <a:rPr lang="fi-FI" sz="1100" kern="1200" dirty="0">
                <a:solidFill>
                  <a:schemeClr val="tx1"/>
                </a:solidFill>
                <a:latin typeface="+mn-lt"/>
                <a:ea typeface="+mn-ea"/>
                <a:cs typeface="+mn-cs"/>
              </a:rPr>
              <a:t>Riittämättömät tiedot asiakkaasta/ennakkotietojen puute aiheuttavat stressiä. Puutteellisiin asiakastietoihin kuuluvat esimerkiksi asiakkailla olevat tarttuvat taudit tai mielenterveysongelmat, joista ei ole ilmoitettu työntekijöille, vaikka ne vaikuttavat työn suorittamiseen. </a:t>
            </a:r>
            <a:endParaRPr lang="en-US" sz="1100" kern="1200" dirty="0">
              <a:solidFill>
                <a:schemeClr val="tx1"/>
              </a:solidFill>
              <a:latin typeface="+mn-lt"/>
              <a:ea typeface="+mn-ea"/>
              <a:cs typeface="+mn-cs"/>
            </a:endParaRPr>
          </a:p>
          <a:p>
            <a:pPr marL="0" algn="l" defTabSz="914400" rtl="0" eaLnBrk="1" latinLnBrk="0" hangingPunct="1">
              <a:lnSpc>
                <a:spcPct val="100000"/>
              </a:lnSpc>
              <a:spcAft>
                <a:spcPts val="0"/>
              </a:spcAft>
            </a:pPr>
            <a:endParaRPr lang="fi-FI" sz="1100" kern="1200" dirty="0">
              <a:solidFill>
                <a:schemeClr val="tx1"/>
              </a:solidFill>
              <a:latin typeface="+mn-lt"/>
              <a:ea typeface="+mn-ea"/>
              <a:cs typeface="+mn-cs"/>
            </a:endParaRPr>
          </a:p>
          <a:p>
            <a:pPr marL="0" algn="l" defTabSz="914400" rtl="0" eaLnBrk="1" latinLnBrk="0" hangingPunct="1">
              <a:lnSpc>
                <a:spcPct val="100000"/>
              </a:lnSpc>
              <a:spcAft>
                <a:spcPts val="0"/>
              </a:spcAft>
            </a:pPr>
            <a:endParaRPr lang="fi-FI" sz="1100" kern="1200" dirty="0">
              <a:solidFill>
                <a:schemeClr val="tx1"/>
              </a:solidFill>
              <a:latin typeface="+mn-lt"/>
              <a:ea typeface="+mn-ea"/>
              <a:cs typeface="+mn-cs"/>
            </a:endParaRPr>
          </a:p>
          <a:p>
            <a:pPr marL="0" algn="l" defTabSz="914400" rtl="0" eaLnBrk="1" latinLnBrk="0" hangingPunct="1">
              <a:lnSpc>
                <a:spcPct val="100000"/>
              </a:lnSpc>
              <a:spcAft>
                <a:spcPts val="0"/>
              </a:spcAft>
            </a:pPr>
            <a:r>
              <a:rPr lang="fi-FI" sz="1100" kern="1200" dirty="0">
                <a:solidFill>
                  <a:schemeClr val="tx1"/>
                </a:solidFill>
                <a:latin typeface="+mn-lt"/>
                <a:ea typeface="+mn-ea"/>
                <a:cs typeface="+mn-cs"/>
              </a:rPr>
              <a:t>Lisätietoa:</a:t>
            </a:r>
          </a:p>
          <a:p>
            <a:pPr marL="0" algn="l" defTabSz="914400" rtl="0" eaLnBrk="1" latinLnBrk="0" hangingPunct="1">
              <a:lnSpc>
                <a:spcPct val="100000"/>
              </a:lnSpc>
              <a:spcAft>
                <a:spcPts val="0"/>
              </a:spcAft>
            </a:pPr>
            <a:r>
              <a:rPr lang="en-US" sz="1100" kern="1200" dirty="0">
                <a:solidFill>
                  <a:schemeClr val="tx1"/>
                </a:solidFill>
                <a:latin typeface="+mn-lt"/>
                <a:ea typeface="+mn-ea"/>
                <a:cs typeface="+mn-cs"/>
              </a:rPr>
              <a:t>https://ttk.fi/julkaisu/keinoja-tyon-kuormittavuuden-hallintaan/</a:t>
            </a:r>
          </a:p>
          <a:p>
            <a:pPr marL="0" algn="l" defTabSz="914400" rtl="0" eaLnBrk="1" latinLnBrk="0" hangingPunct="1">
              <a:lnSpc>
                <a:spcPct val="100000"/>
              </a:lnSpc>
              <a:spcAft>
                <a:spcPts val="0"/>
              </a:spcAft>
            </a:pPr>
            <a:r>
              <a:rPr lang="en-US" sz="1100" kern="1200" dirty="0">
                <a:solidFill>
                  <a:schemeClr val="tx1"/>
                </a:solidFill>
                <a:latin typeface="+mn-lt"/>
                <a:ea typeface="+mn-ea"/>
                <a:cs typeface="+mn-cs"/>
              </a:rPr>
              <a:t>https://ttk.fi/tyoturvallisuus/toimialakohtaista-tietoa/sosiaali-ja-terveysala/</a:t>
            </a:r>
          </a:p>
          <a:p>
            <a:pPr marL="0" algn="l" defTabSz="914400" rtl="0" eaLnBrk="1" latinLnBrk="0" hangingPunct="1">
              <a:lnSpc>
                <a:spcPct val="100000"/>
              </a:lnSpc>
              <a:spcAft>
                <a:spcPts val="0"/>
              </a:spcAft>
            </a:pPr>
            <a:r>
              <a:rPr lang="en-US" sz="1100" kern="1200" dirty="0">
                <a:solidFill>
                  <a:schemeClr val="tx1"/>
                </a:solidFill>
                <a:latin typeface="+mn-lt"/>
                <a:ea typeface="+mn-ea"/>
                <a:cs typeface="+mn-cs"/>
              </a:rPr>
              <a:t>https://tyosuojelu.fi/tyoolot/psykososiaalinen-kuormitus</a:t>
            </a:r>
          </a:p>
          <a:p>
            <a:pPr marL="0" algn="l" defTabSz="914400" rtl="0" eaLnBrk="1" latinLnBrk="0" hangingPunct="1">
              <a:lnSpc>
                <a:spcPct val="100000"/>
              </a:lnSpc>
              <a:spcAft>
                <a:spcPts val="0"/>
              </a:spcAft>
            </a:pPr>
            <a:r>
              <a:rPr lang="en-US" sz="1100" kern="1200" dirty="0">
                <a:solidFill>
                  <a:schemeClr val="tx1"/>
                </a:solidFill>
                <a:latin typeface="+mn-lt"/>
                <a:ea typeface="+mn-ea"/>
                <a:cs typeface="+mn-cs"/>
              </a:rPr>
              <a:t>https://ttk.fi/tyoturvallisuus/tyoympariston-turvallisuus/tyokuormituksen-hallinta/psykososiaalinen-kuormitus/</a:t>
            </a:r>
          </a:p>
          <a:p>
            <a:pPr marL="0" algn="l" defTabSz="914400" rtl="0" eaLnBrk="1" latinLnBrk="0" hangingPunct="1">
              <a:lnSpc>
                <a:spcPct val="100000"/>
              </a:lnSpc>
              <a:spcAft>
                <a:spcPts val="0"/>
              </a:spcAft>
            </a:pPr>
            <a:r>
              <a:rPr lang="en-US" sz="1100" kern="1200" dirty="0">
                <a:solidFill>
                  <a:schemeClr val="tx1"/>
                </a:solidFill>
                <a:latin typeface="+mn-lt"/>
                <a:ea typeface="+mn-ea"/>
                <a:cs typeface="+mn-cs"/>
              </a:rPr>
              <a:t>https://tyosuojelu.julkaisuverkossa.fi/psykososiaalinen_kuormitus_tyopaikalla/#/article/1/page/1</a:t>
            </a:r>
          </a:p>
          <a:p>
            <a:pPr marL="0" algn="l" defTabSz="914400" rtl="0" eaLnBrk="1" latinLnBrk="0" hangingPunct="1">
              <a:lnSpc>
                <a:spcPct val="100000"/>
              </a:lnSpc>
              <a:spcAft>
                <a:spcPts val="0"/>
              </a:spcAft>
            </a:pPr>
            <a:r>
              <a:rPr lang="en-US" sz="1100" kern="1200" dirty="0">
                <a:solidFill>
                  <a:schemeClr val="tx1"/>
                </a:solidFill>
                <a:latin typeface="+mn-lt"/>
                <a:ea typeface="+mn-ea"/>
                <a:cs typeface="+mn-cs"/>
              </a:rPr>
              <a:t>https://tyosuojelu.fi/tyosuojelu-tyopaikalla/tyoolosuhdemittarit/tyon-psykososiaaliset-kuormitustekijat-kysely</a:t>
            </a:r>
          </a:p>
        </p:txBody>
      </p:sp>
      <p:sp>
        <p:nvSpPr>
          <p:cNvPr id="4" name="Slide Number Placeholder 3"/>
          <p:cNvSpPr>
            <a:spLocks noGrp="1"/>
          </p:cNvSpPr>
          <p:nvPr>
            <p:ph type="sldNum" sz="quarter" idx="5"/>
          </p:nvPr>
        </p:nvSpPr>
        <p:spPr/>
        <p:txBody>
          <a:bodyPr/>
          <a:lstStyle/>
          <a:p>
            <a:fld id="{9FF402AD-F490-E845-8CA1-5083FBA1F547}" type="slidenum">
              <a:rPr lang="en-US" smtClean="0"/>
              <a:t>13</a:t>
            </a:fld>
            <a:endParaRPr lang="en-US" dirty="0"/>
          </a:p>
        </p:txBody>
      </p:sp>
    </p:spTree>
    <p:extLst>
      <p:ext uri="{BB962C8B-B14F-4D97-AF65-F5344CB8AC3E}">
        <p14:creationId xmlns:p14="http://schemas.microsoft.com/office/powerpoint/2010/main" val="18982995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pPr>
            <a:r>
              <a:rPr lang="fi-FI" sz="1100" dirty="0">
                <a:latin typeface="+mn-lt"/>
              </a:rPr>
              <a:t>Käykää läpi esimerkiksi:</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ea typeface="+mn-ea"/>
                <a:cs typeface="Times New Roman" panose="02020603050405020304" pitchFamily="18" charset="0"/>
              </a:rPr>
              <a:t>Miten ilmoitusten tekeminen tapahtuu</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ea typeface="+mn-ea"/>
                <a:cs typeface="Times New Roman" panose="02020603050405020304" pitchFamily="18" charset="0"/>
              </a:rPr>
              <a:t>Miten ilmoitukset käsitellään organisaatiossa</a:t>
            </a:r>
          </a:p>
          <a:p>
            <a:pPr marL="0" algn="l" defTabSz="914400" rtl="0" eaLnBrk="1" latinLnBrk="0" hangingPunct="1">
              <a:lnSpc>
                <a:spcPct val="100000"/>
              </a:lnSpc>
            </a:pPr>
            <a:endParaRPr lang="fi-FI" sz="11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kern="1200" dirty="0">
                <a:solidFill>
                  <a:schemeClr val="tx1"/>
                </a:solidFill>
                <a:latin typeface="+mn-lt"/>
                <a:ea typeface="+mn-ea"/>
                <a:cs typeface="+mn-cs"/>
              </a:rPr>
              <a:t>Turvallisuushavaintojen ilmoittaminen on erityisen tärkeää toisen kotona tehtävässä työssä, koska työntekijä on usein ainoa, joka kohteessa käy. Työntekijöiden tekemät ilmoitukset ovat tärkeä keino saada tietoa työturvallisuushaasteista, joita työntekijät kohtaavat. Työnantajan on mahdotonta puuttua epäkohtiin, jos niistä ei ilmoiteta. Työntekijällä on työturvallisuuslain mukaan velvollisuus ilmoittaa havaitsemistaan työturvallisuuspuutteista. Ilmoitus tulee tehdä esimerkiksi fyysisesti kuormittavista asiakaskäynneistä (kuten tarve sairaalasängylle tai parikäynnille), asiakkaan kieltäydyttyä apuvälineiden käytöstä, asunnosta löytyvistä huumeista tai aseista, ja tarpeesta vartijan käytölle. Mikäli kodista löytyy tuholaisia tai hamstraamisesta johtuvaa liiallista tavaramäärää ja huomattava määrä homeisia ruokia, voi olla tarvetta terveysviranomaisten tarkastukselle. Ilmoitusvelvollisuus koskee myös muun muassa paloturvallisuus- ja muita onnettomuusriskejä, jotka voivat vaikuttaa muihin asukkaisiin. Lisäksi kiinteistön omistajalle, vuokranantajalle tai muulle vastaavalle voi ilmoittaa asunnon kunnosta, viallisista pistorasioista ja muista sähköasioista, tukkeutuneista viemäreistä ja muista asuntoon kohdistuneista vahingoista. Tarpeen vaatiessa työntekijä voi joutua tekemään huoli-ilmoituksen tai lastensuojeluilmoituksen asiakkaan kanssa samassa asunnossa asuvasta henkilöstä.</a:t>
            </a:r>
            <a:endParaRPr lang="en-US" sz="1100" kern="1200" dirty="0">
              <a:solidFill>
                <a:schemeClr val="tx1"/>
              </a:solidFill>
              <a:latin typeface="+mn-lt"/>
              <a:ea typeface="+mn-ea"/>
              <a:cs typeface="+mn-cs"/>
            </a:endParaRPr>
          </a:p>
          <a:p>
            <a:pPr marL="0" algn="l" defTabSz="914400" rtl="0" eaLnBrk="1" latinLnBrk="0" hangingPunct="1">
              <a:lnSpc>
                <a:spcPct val="100000"/>
              </a:lnSpc>
            </a:pPr>
            <a:endParaRPr lang="fi-FI" sz="1100" kern="1200" dirty="0">
              <a:solidFill>
                <a:schemeClr val="tx1"/>
              </a:solidFill>
              <a:latin typeface="+mn-lt"/>
              <a:ea typeface="+mn-ea"/>
              <a:cs typeface="+mn-cs"/>
            </a:endParaRPr>
          </a:p>
          <a:p>
            <a:pPr>
              <a:lnSpc>
                <a:spcPct val="100000"/>
              </a:lnSpc>
            </a:pPr>
            <a:endParaRPr lang="fi-FI" sz="1100" dirty="0">
              <a:latin typeface="+mn-lt"/>
            </a:endParaRPr>
          </a:p>
          <a:p>
            <a:pPr>
              <a:lnSpc>
                <a:spcPct val="100000"/>
              </a:lnSpc>
            </a:pPr>
            <a:r>
              <a:rPr lang="fi-FI" sz="1100" dirty="0">
                <a:latin typeface="+mn-lt"/>
              </a:rPr>
              <a:t>Lisätietoa:</a:t>
            </a:r>
          </a:p>
          <a:p>
            <a:pPr>
              <a:lnSpc>
                <a:spcPct val="100000"/>
              </a:lnSpc>
            </a:pPr>
            <a:r>
              <a:rPr lang="fi-FI" sz="1100" dirty="0">
                <a:latin typeface="+mn-lt"/>
              </a:rPr>
              <a:t>https://xn--tyturvallisuuspakki-r6b.fi/turvallisuushavainnot/</a:t>
            </a:r>
          </a:p>
          <a:p>
            <a:pPr>
              <a:lnSpc>
                <a:spcPct val="100000"/>
              </a:lnSpc>
            </a:pPr>
            <a:r>
              <a:rPr lang="fi-FI" sz="1100" dirty="0">
                <a:latin typeface="+mn-lt"/>
              </a:rPr>
              <a:t>https://tyosuojelu.fi/-/lahelta-piti-tilanne-tyopaikalla-fiksu-tyopaikka-ottaa-pahasta-tilanteesta-opin</a:t>
            </a:r>
            <a:endParaRPr lang="fi-FI" sz="1200" dirty="0">
              <a:latin typeface="+mn-lt"/>
            </a:endParaRPr>
          </a:p>
        </p:txBody>
      </p:sp>
      <p:sp>
        <p:nvSpPr>
          <p:cNvPr id="4" name="Slide Number Placeholder 3"/>
          <p:cNvSpPr>
            <a:spLocks noGrp="1"/>
          </p:cNvSpPr>
          <p:nvPr>
            <p:ph type="sldNum" sz="quarter" idx="5"/>
          </p:nvPr>
        </p:nvSpPr>
        <p:spPr/>
        <p:txBody>
          <a:bodyPr/>
          <a:lstStyle/>
          <a:p>
            <a:fld id="{9FF402AD-F490-E845-8CA1-5083FBA1F547}" type="slidenum">
              <a:rPr lang="en-US" smtClean="0"/>
              <a:t>14</a:t>
            </a:fld>
            <a:endParaRPr lang="en-US" dirty="0"/>
          </a:p>
        </p:txBody>
      </p:sp>
    </p:spTree>
    <p:extLst>
      <p:ext uri="{BB962C8B-B14F-4D97-AF65-F5344CB8AC3E}">
        <p14:creationId xmlns:p14="http://schemas.microsoft.com/office/powerpoint/2010/main" val="4970369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sz="1100" dirty="0"/>
              <a:t>Keskustelkaa, millaisia tilanteita työntekijät ovat kohdanneet työssään.</a:t>
            </a:r>
          </a:p>
          <a:p>
            <a:r>
              <a:rPr lang="fi-FI" sz="1100" dirty="0"/>
              <a:t>Esittele, millaisia toimintatapoja ja ohjeita organisaatiossa on liittyen kuvaamiseen.</a:t>
            </a:r>
          </a:p>
          <a:p>
            <a:endParaRPr lang="fi-FI" sz="1100" kern="1200" dirty="0">
              <a:solidFill>
                <a:schemeClr val="tx1"/>
              </a:solidFill>
              <a:latin typeface="+mn-lt"/>
              <a:ea typeface="+mn-ea"/>
              <a:cs typeface="+mn-cs"/>
            </a:endParaRPr>
          </a:p>
          <a:p>
            <a:r>
              <a:rPr lang="fi-FI" sz="1100" kern="1200" dirty="0">
                <a:solidFill>
                  <a:schemeClr val="tx1"/>
                </a:solidFill>
                <a:latin typeface="+mn-lt"/>
                <a:ea typeface="+mn-ea"/>
                <a:cs typeface="+mn-cs"/>
              </a:rPr>
              <a:t>Asiakkaalla on oikeus kuvata omassa kodissaan. Omaiset voivat asentaa kameroita voidakseen seurata asiakkaan pärjäämistä kotona. Kuvaaminen voi tuntua työntekijöistä epämiellyttävältä. Mikäli työntekijä huomaa, että asunnossa on kameravalvonta, tulee asiasta keskustella esihenkilön kanssa, minkä jälkeen pohditaan tapauskohtaisesti, miten tilannetta puretaan. Mikäli työntekijä huomaa, että häntä kuvataan asiattomasti ja asiattomia tarkoitusperiä varten, voi asian tuoda esihenkilön, työsuojelun ja henkilöstöhallinnon tietoon. </a:t>
            </a:r>
          </a:p>
        </p:txBody>
      </p:sp>
      <p:sp>
        <p:nvSpPr>
          <p:cNvPr id="4" name="Slide Number Placeholder 3"/>
          <p:cNvSpPr>
            <a:spLocks noGrp="1"/>
          </p:cNvSpPr>
          <p:nvPr>
            <p:ph type="sldNum" sz="quarter" idx="5"/>
          </p:nvPr>
        </p:nvSpPr>
        <p:spPr/>
        <p:txBody>
          <a:bodyPr/>
          <a:lstStyle/>
          <a:p>
            <a:fld id="{9FF402AD-F490-E845-8CA1-5083FBA1F547}" type="slidenum">
              <a:rPr lang="fi-FI" smtClean="0"/>
              <a:t>15</a:t>
            </a:fld>
            <a:endParaRPr lang="fi-FI" dirty="0"/>
          </a:p>
        </p:txBody>
      </p:sp>
    </p:spTree>
    <p:extLst>
      <p:ext uri="{BB962C8B-B14F-4D97-AF65-F5344CB8AC3E}">
        <p14:creationId xmlns:p14="http://schemas.microsoft.com/office/powerpoint/2010/main" val="23750462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pPr>
            <a:r>
              <a:rPr lang="fi-FI" sz="1100" dirty="0">
                <a:latin typeface="+mn-lt"/>
              </a:rPr>
              <a:t>Keskustelkaa työntekijöiden kanssa siitä, mitä he voivat tehdä asiakaskäynnin aikana oman turvallisuutensa edistämiseksi. Millaisia tilanteita työntekijät ovat kohdanneet, jolloin heidän työturvallisuutensa on vaarantunut tai heikentynyt?</a:t>
            </a:r>
          </a:p>
          <a:p>
            <a:pPr>
              <a:lnSpc>
                <a:spcPct val="100000"/>
              </a:lnSpc>
            </a:pPr>
            <a:endParaRPr lang="fi-FI" sz="1100" dirty="0">
              <a:latin typeface="+mn-lt"/>
            </a:endParaRPr>
          </a:p>
          <a:p>
            <a:pPr>
              <a:lnSpc>
                <a:spcPct val="100000"/>
              </a:lnSpc>
            </a:pPr>
            <a:r>
              <a:rPr lang="fi-FI" sz="1100" dirty="0">
                <a:latin typeface="+mn-lt"/>
              </a:rPr>
              <a:t>Muistuta työntekijöitä:</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Asiakkaan kotiin ei tarvitse mennä/kodista saa poistua, mikäli tilanne vaikuttaa uhkaavalta</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Tarkista työskentelyolosuhteet</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Varmista poispääsyreitti</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Kiinnitä huomiota työasentoihin</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Käytä tarvittavia työ-, apu- ja suojavälineitä</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Huomioi asunnossa olevat muut ihmiset ja lemmikkieläimet</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Kirjaa käyntiin liittyvät työturvallisuushuomiot asiakastietoihin</a:t>
            </a:r>
          </a:p>
          <a:p>
            <a:pPr>
              <a:lnSpc>
                <a:spcPct val="100000"/>
              </a:lnSpc>
            </a:pPr>
            <a:endParaRPr lang="en-US" sz="1100" dirty="0">
              <a:latin typeface="+mn-lt"/>
            </a:endParaRPr>
          </a:p>
          <a:p>
            <a:pPr>
              <a:lnSpc>
                <a:spcPct val="100000"/>
              </a:lnSpc>
            </a:pPr>
            <a:r>
              <a:rPr lang="fi-FI" sz="1100" noProof="0" dirty="0">
                <a:latin typeface="+mn-lt"/>
              </a:rPr>
              <a:t>Keskustelkaa yhdessä, mitä muita käytäntöjä ja ohjeistuksia organisaatiossa on käytössä.</a:t>
            </a:r>
          </a:p>
          <a:p>
            <a:pPr>
              <a:lnSpc>
                <a:spcPct val="100000"/>
              </a:lnSpc>
            </a:pPr>
            <a:endParaRPr lang="fi-FI" sz="1100" noProof="0" dirty="0">
              <a:latin typeface="+mn-lt"/>
            </a:endParaRPr>
          </a:p>
          <a:p>
            <a:pPr>
              <a:lnSpc>
                <a:spcPct val="100000"/>
              </a:lnSpc>
            </a:pPr>
            <a:endParaRPr lang="fi-FI" sz="1100" noProof="0" dirty="0">
              <a:latin typeface="+mn-lt"/>
            </a:endParaRPr>
          </a:p>
          <a:p>
            <a:pPr>
              <a:lnSpc>
                <a:spcPct val="100000"/>
              </a:lnSpc>
            </a:pPr>
            <a:r>
              <a:rPr lang="fi-FI" sz="1100" noProof="0" dirty="0">
                <a:latin typeface="+mn-lt"/>
              </a:rPr>
              <a:t>Lisätietoa:</a:t>
            </a:r>
          </a:p>
          <a:p>
            <a:pPr>
              <a:lnSpc>
                <a:spcPct val="100000"/>
              </a:lnSpc>
            </a:pPr>
            <a:r>
              <a:rPr lang="en-US" sz="1100" dirty="0">
                <a:latin typeface="+mn-lt"/>
              </a:rPr>
              <a:t>https://ttk.fi/tyoturvallisuus/toimialakohtaista-tietoa/sosiaali-ja-terveysala/</a:t>
            </a:r>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effectLst/>
                <a:latin typeface="+mn-lt"/>
                <a:ea typeface="Calibri" panose="020F0502020204030204" pitchFamily="34" charset="0"/>
                <a:cs typeface="Times New Roman" panose="02020603050405020304" pitchFamily="18" charset="0"/>
              </a:rPr>
              <a:t>https://www.julkari.fi/bitstream/handle/10024/136359/URN_ISBN_978-952-343-090-7.pdf?sequence=1&amp;isAllowed=y </a:t>
            </a:r>
            <a:r>
              <a:rPr lang="en-US" sz="1100" dirty="0">
                <a:latin typeface="+mn-lt"/>
              </a:rPr>
              <a:t>(</a:t>
            </a:r>
            <a:r>
              <a:rPr lang="fi-FI" sz="1100" dirty="0">
                <a:latin typeface="+mn-lt"/>
              </a:rPr>
              <a:t>Turvallisia kotiin annettavia sote-palveluja: opas kotihoitoon. Terveyden ja hyvinvoinnin laitos)</a:t>
            </a:r>
            <a:endParaRPr lang="fi-FI" sz="1100" dirty="0">
              <a:effectLst/>
              <a:latin typeface="+mn-lt"/>
              <a:ea typeface="Calibri" panose="020F0502020204030204" pitchFamily="34" charset="0"/>
              <a:cs typeface="Times New Roman" panose="02020603050405020304" pitchFamily="18" charset="0"/>
            </a:endParaRPr>
          </a:p>
          <a:p>
            <a:endParaRPr lang="en-US" sz="1200" dirty="0">
              <a:latin typeface="+mn-lt"/>
            </a:endParaRPr>
          </a:p>
        </p:txBody>
      </p:sp>
      <p:sp>
        <p:nvSpPr>
          <p:cNvPr id="4" name="Slide Number Placeholder 3"/>
          <p:cNvSpPr>
            <a:spLocks noGrp="1"/>
          </p:cNvSpPr>
          <p:nvPr>
            <p:ph type="sldNum" sz="quarter" idx="5"/>
          </p:nvPr>
        </p:nvSpPr>
        <p:spPr/>
        <p:txBody>
          <a:bodyPr/>
          <a:lstStyle/>
          <a:p>
            <a:fld id="{9FF402AD-F490-E845-8CA1-5083FBA1F547}" type="slidenum">
              <a:rPr lang="en-US" smtClean="0"/>
              <a:t>16</a:t>
            </a:fld>
            <a:endParaRPr lang="en-US" dirty="0"/>
          </a:p>
        </p:txBody>
      </p:sp>
    </p:spTree>
    <p:extLst>
      <p:ext uri="{BB962C8B-B14F-4D97-AF65-F5344CB8AC3E}">
        <p14:creationId xmlns:p14="http://schemas.microsoft.com/office/powerpoint/2010/main" val="2814468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Käykää yhdessä läpi, mitä kemikaaleja ja aineita työntekijät käyttävät, miten niitä käytetään oikein ja miten ne hävitetään oikeaoppisesti. </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Pyydä työntekijöitä ilmoittamaan, mikäli asiakkaan kotona käytössä olevat kemikaalit vaihtuvat. Varmista, että työntekijöillä on käytössä tarvittavat suojavälineet ja –vaatteet.</a:t>
            </a:r>
            <a:endParaRPr lang="en-US"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Voitte käydä lisäksi läpi esimerkiksi:</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ea typeface="+mn-ea"/>
                <a:cs typeface="Times New Roman" panose="02020603050405020304" pitchFamily="18" charset="0"/>
              </a:rPr>
              <a:t>Aiheeseen liittyvät organisaation ohjeet</a:t>
            </a:r>
            <a:endParaRPr lang="en-US" sz="1100" kern="1200" dirty="0">
              <a:solidFill>
                <a:schemeClr val="tx1"/>
              </a:solidFill>
              <a:effectLst/>
              <a:latin typeface="+mn-lt"/>
              <a:ea typeface="+mn-ea"/>
              <a:cs typeface="Times New Roman" panose="02020603050405020304" pitchFamily="18" charset="0"/>
            </a:endParaRP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ea typeface="+mn-ea"/>
                <a:cs typeface="Times New Roman" panose="02020603050405020304" pitchFamily="18" charset="0"/>
              </a:rPr>
              <a:t>Käytettäviin kemikaaleihin liittyvät riskit</a:t>
            </a:r>
            <a:endParaRPr lang="en-US" sz="1100" kern="1200" dirty="0">
              <a:solidFill>
                <a:schemeClr val="tx1"/>
              </a:solidFill>
              <a:effectLst/>
              <a:latin typeface="+mn-lt"/>
              <a:ea typeface="+mn-ea"/>
              <a:cs typeface="Times New Roman" panose="02020603050405020304" pitchFamily="18" charset="0"/>
            </a:endParaRP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ea typeface="+mn-ea"/>
                <a:cs typeface="Times New Roman" panose="02020603050405020304" pitchFamily="18" charset="0"/>
              </a:rPr>
              <a:t>Mistä käyttöturvallisuustiedotteet löytyvät</a:t>
            </a:r>
            <a:endParaRPr lang="en-US" sz="1100" kern="1200" dirty="0">
              <a:solidFill>
                <a:schemeClr val="tx1"/>
              </a:solidFill>
              <a:effectLst/>
              <a:latin typeface="+mn-lt"/>
              <a:ea typeface="+mn-ea"/>
              <a:cs typeface="Times New Roman" panose="02020603050405020304" pitchFamily="18" charset="0"/>
            </a:endParaRP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ea typeface="+mn-ea"/>
                <a:cs typeface="Times New Roman" panose="02020603050405020304" pitchFamily="18" charset="0"/>
              </a:rPr>
              <a:t>Kemikaalien varoitusmerkit ja vaaralausekkeet</a:t>
            </a:r>
            <a:endParaRPr lang="en-US" sz="1100" kern="1200" dirty="0">
              <a:solidFill>
                <a:schemeClr val="tx1"/>
              </a:solidFill>
              <a:effectLst/>
              <a:latin typeface="+mn-lt"/>
              <a:ea typeface="+mn-ea"/>
              <a:cs typeface="Times New Roman" panose="02020603050405020304" pitchFamily="18" charset="0"/>
            </a:endParaRP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ea typeface="+mn-ea"/>
                <a:cs typeface="Times New Roman" panose="02020603050405020304" pitchFamily="18" charset="0"/>
              </a:rPr>
              <a:t>Kemikaalien turvallinen kuljettaminen, käsittely ja hävittäminen</a:t>
            </a:r>
            <a:endParaRPr lang="en-US" sz="1100" kern="1200" dirty="0">
              <a:solidFill>
                <a:schemeClr val="tx1"/>
              </a:solidFill>
              <a:effectLst/>
              <a:latin typeface="+mn-lt"/>
              <a:ea typeface="+mn-ea"/>
              <a:cs typeface="Times New Roman" panose="02020603050405020304" pitchFamily="18" charset="0"/>
            </a:endParaRP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ea typeface="+mn-ea"/>
                <a:cs typeface="Times New Roman" panose="02020603050405020304" pitchFamily="18" charset="0"/>
              </a:rPr>
              <a:t>Suojautuminen</a:t>
            </a:r>
            <a:endParaRPr lang="en-US" sz="1100" kern="1200" dirty="0">
              <a:solidFill>
                <a:schemeClr val="tx1"/>
              </a:solidFill>
              <a:effectLst/>
              <a:latin typeface="+mn-lt"/>
              <a:ea typeface="+mn-ea"/>
              <a:cs typeface="Times New Roman" panose="02020603050405020304" pitchFamily="18" charset="0"/>
            </a:endParaRP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r>
              <a:rPr lang="fi-FI" sz="1100" b="0" kern="1200" dirty="0">
                <a:solidFill>
                  <a:schemeClr val="tx1"/>
                </a:solidFill>
                <a:effectLst/>
                <a:latin typeface="+mn-lt"/>
                <a:ea typeface="Calibri" panose="020F0502020204030204" pitchFamily="34" charset="0"/>
                <a:cs typeface="Times New Roman" panose="02020603050405020304" pitchFamily="18" charset="0"/>
              </a:rPr>
              <a:t>Työntekijät käsittelevät laajasti eri kemikaaleja, lääkkeitä sekä puhdistus-, pesu- ja desinfiointiaineita. Työnantajan tulee tietää ja luetteloida, mitä kemikaaleja työntekijä käyttää. Kun käytössä olevat kemikaalit ovat tiedossa, työnantaja pystyy tarjoamaan soveltuvat suojavälineet. Asiakkaan kotona voi kuitenkin olla purkkeja, joista merkinnät puuttuvat eikä tiedetä, mitä ne käytännössä ovat. Jotta työntekijöiden ei tarvitse käsitellä kemikaaleja turhaan, tulisi hänen käyttämänsä kemikaalit säilyttää yhdessä paikassa ja alkuperäispakkauksissaan. Näin ehkäistään myös tuntemattomien kemikaalien kanssa kosketuksissa oleminen. Käytettäessä pesu- ja puhdistusaineita suositellaan käytettävän suojaimia. </a:t>
            </a:r>
          </a:p>
          <a:p>
            <a:pPr marL="0" algn="just" defTabSz="914400" rtl="0" eaLnBrk="1" latinLnBrk="0" hangingPunct="1">
              <a:lnSpc>
                <a:spcPct val="100000"/>
              </a:lnSpc>
              <a:spcAft>
                <a:spcPts val="0"/>
              </a:spcAft>
            </a:pPr>
            <a:endParaRPr lang="en-US" sz="1100" b="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r>
              <a:rPr lang="fi-FI" sz="1100" b="0" kern="1200" dirty="0">
                <a:solidFill>
                  <a:schemeClr val="tx1"/>
                </a:solidFill>
                <a:effectLst/>
                <a:latin typeface="+mn-lt"/>
                <a:ea typeface="Calibri" panose="020F0502020204030204" pitchFamily="34" charset="0"/>
                <a:cs typeface="Times New Roman" panose="02020603050405020304" pitchFamily="18" charset="0"/>
              </a:rPr>
              <a:t>Kemikaaliturvallisuuteen liittyen tulee huomioida myös lääketurvallisuus, lääkehoitosuunnitelma ja lääkeluvat. Oleellista on esimerkiksi se, missä muodossa apteekista tilataan asiakkaille meneviä lääkkeitä ja miten työntekijät joutuvat niitä käsittelemään. </a:t>
            </a:r>
            <a:endParaRPr lang="en-US" sz="1100" b="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endParaRPr lang="fi-FI" sz="1100" b="0" kern="1200" dirty="0">
              <a:solidFill>
                <a:schemeClr val="tx1"/>
              </a:solidFill>
              <a:effectLst/>
              <a:latin typeface="+mn-lt"/>
              <a:ea typeface="Calibri" panose="020F0502020204030204" pitchFamily="34" charset="0"/>
              <a:cs typeface="Times New Roman" panose="02020603050405020304" pitchFamily="18" charset="0"/>
            </a:endParaRPr>
          </a:p>
          <a:p>
            <a:pPr algn="just">
              <a:lnSpc>
                <a:spcPct val="100000"/>
              </a:lnSpc>
              <a:spcAft>
                <a:spcPts val="0"/>
              </a:spcAft>
            </a:pPr>
            <a:endParaRPr lang="fi-FI" sz="1100" b="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b="0" dirty="0">
                <a:effectLst/>
                <a:latin typeface="+mn-lt"/>
                <a:ea typeface="Calibri" panose="020F0502020204030204" pitchFamily="34" charset="0"/>
                <a:cs typeface="Times New Roman" panose="02020603050405020304" pitchFamily="18" charset="0"/>
              </a:rPr>
              <a:t>Lisätietoa:</a:t>
            </a:r>
          </a:p>
          <a:p>
            <a:pPr algn="just">
              <a:lnSpc>
                <a:spcPct val="100000"/>
              </a:lnSpc>
              <a:spcAft>
                <a:spcPts val="0"/>
              </a:spcAft>
            </a:pPr>
            <a:r>
              <a:rPr lang="en-US" sz="1100" b="0" dirty="0">
                <a:effectLst/>
                <a:latin typeface="+mn-lt"/>
                <a:ea typeface="Calibri" panose="020F0502020204030204" pitchFamily="34" charset="0"/>
                <a:cs typeface="Times New Roman" panose="02020603050405020304" pitchFamily="18" charset="0"/>
              </a:rPr>
              <a:t>https://ttk.fi/julkaisu/kemikaaliturvallisuus-tyopaikalla/</a:t>
            </a:r>
          </a:p>
          <a:p>
            <a:pPr algn="just">
              <a:lnSpc>
                <a:spcPct val="100000"/>
              </a:lnSpc>
              <a:spcAft>
                <a:spcPts val="0"/>
              </a:spcAft>
            </a:pPr>
            <a:r>
              <a:rPr lang="en-US" sz="1100" b="0" dirty="0">
                <a:effectLst/>
                <a:latin typeface="+mn-lt"/>
                <a:ea typeface="Calibri" panose="020F0502020204030204" pitchFamily="34" charset="0"/>
                <a:cs typeface="Times New Roman" panose="02020603050405020304" pitchFamily="18" charset="0"/>
              </a:rPr>
              <a:t>https://ttk.fi/wp-content/uploads/2023/02/Kemikaaliturvallisuus-tyo%CC%88paikalla.pdf</a:t>
            </a:r>
          </a:p>
          <a:p>
            <a:pPr algn="just">
              <a:lnSpc>
                <a:spcPct val="100000"/>
              </a:lnSpc>
              <a:spcAft>
                <a:spcPts val="0"/>
              </a:spcAft>
            </a:pPr>
            <a:r>
              <a:rPr lang="en-US" sz="1100" b="0" dirty="0">
                <a:effectLst/>
                <a:latin typeface="+mn-lt"/>
                <a:ea typeface="Calibri" panose="020F0502020204030204" pitchFamily="34" charset="0"/>
                <a:cs typeface="Times New Roman" panose="02020603050405020304" pitchFamily="18" charset="0"/>
              </a:rPr>
              <a:t>https://www.ttl.fi/teemat/tyoturvallisuus/altistuminen-tyoympariston-haittatekijoille/kemiallisten-tekijoiden-hallinta-tyopaikalla</a:t>
            </a:r>
          </a:p>
          <a:p>
            <a:pPr algn="just">
              <a:lnSpc>
                <a:spcPct val="100000"/>
              </a:lnSpc>
              <a:spcAft>
                <a:spcPts val="0"/>
              </a:spcAft>
            </a:pPr>
            <a:r>
              <a:rPr lang="en-US" sz="1100" b="0" dirty="0">
                <a:effectLst/>
                <a:latin typeface="+mn-lt"/>
                <a:ea typeface="Calibri" panose="020F0502020204030204" pitchFamily="34" charset="0"/>
                <a:cs typeface="Times New Roman" panose="02020603050405020304" pitchFamily="18" charset="0"/>
              </a:rPr>
              <a:t>https://tukes.fi/kemikaalit</a:t>
            </a:r>
            <a:endParaRPr lang="fi-FI" sz="1100" b="0" dirty="0">
              <a:effectLst/>
              <a:latin typeface="+mn-lt"/>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9FF402AD-F490-E845-8CA1-5083FBA1F547}" type="slidenum">
              <a:rPr lang="en-US" smtClean="0"/>
              <a:t>17</a:t>
            </a:fld>
            <a:endParaRPr lang="en-US" dirty="0"/>
          </a:p>
        </p:txBody>
      </p:sp>
    </p:spTree>
    <p:extLst>
      <p:ext uri="{BB962C8B-B14F-4D97-AF65-F5344CB8AC3E}">
        <p14:creationId xmlns:p14="http://schemas.microsoft.com/office/powerpoint/2010/main" val="23750654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effectLst/>
                <a:latin typeface="+mn-lt"/>
                <a:ea typeface="Calibri" panose="020F0502020204030204" pitchFamily="34" charset="0"/>
                <a:cs typeface="Times New Roman" panose="02020603050405020304" pitchFamily="18" charset="0"/>
              </a:rPr>
              <a:t>Käykää läpi </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lääkkeiden kuljettamiseen liittyvät ohjeet ja toimintatavat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100" dirty="0">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effectLst/>
                <a:latin typeface="+mn-lt"/>
                <a:ea typeface="Calibri" panose="020F0502020204030204" pitchFamily="34" charset="0"/>
                <a:cs typeface="Times New Roman" panose="02020603050405020304" pitchFamily="18" charset="0"/>
              </a:rPr>
              <a:t>Keskustelkaa miten lääkkeiden kuljetus hoidetaan turvallisesti.</a:t>
            </a:r>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effectLst/>
                <a:latin typeface="+mn-lt"/>
                <a:cs typeface="Times New Roman" panose="02020603050405020304" pitchFamily="18" charset="0"/>
              </a:rPr>
              <a:t>Tässä yhteydessä kannattaa käydä keskustelua myös lääkinnällisten välineiden, esim. terävien esineiden, käsittelyyn, kuljettamiseen ja hävittämiseen liittyvä ohjeistus ja toimintatavat.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100" dirty="0">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effectLst/>
                <a:latin typeface="+mn-lt"/>
                <a:ea typeface="Calibri" panose="020F0502020204030204" pitchFamily="34" charset="0"/>
                <a:cs typeface="Times New Roman" panose="02020603050405020304" pitchFamily="18" charset="0"/>
              </a:rPr>
              <a:t>Lääkkeiden kuljetuksessa on huomioitava sekä lääketurvallisuus että työntekijän turvallisuus. Mikäli työntekijät kulkevat tunnistettavilla työvaatteilla ja -autolla, voi ulkopuolinen seurata työntekijän liikkumista. Riskinä on, että työntekijä ryöstetään lääkkeiden takia. Lääkkeitä ei tule kuljettaa esimerkiksi läpinäkyvässä pussissa tai apteekin kassissa niin, että ulkopuoliset tietävät työntekijän kuljettavan asiakkaiden lääkkeitä. Lisäksi työntekijä voi vaihdella kulkureittiään. Mikäli työntekijä joutuu ryöstöyrityksen kohteeksi, tulee hänen luovuttaa lääkkeet oman turvallisuutensa takia. </a:t>
            </a:r>
          </a:p>
        </p:txBody>
      </p:sp>
      <p:sp>
        <p:nvSpPr>
          <p:cNvPr id="4" name="Slide Number Placeholder 3"/>
          <p:cNvSpPr>
            <a:spLocks noGrp="1"/>
          </p:cNvSpPr>
          <p:nvPr>
            <p:ph type="sldNum" sz="quarter" idx="5"/>
          </p:nvPr>
        </p:nvSpPr>
        <p:spPr/>
        <p:txBody>
          <a:bodyPr/>
          <a:lstStyle/>
          <a:p>
            <a:fld id="{9FF402AD-F490-E845-8CA1-5083FBA1F547}" type="slidenum">
              <a:rPr lang="fi-FI" smtClean="0"/>
              <a:t>18</a:t>
            </a:fld>
            <a:endParaRPr lang="fi-FI" dirty="0"/>
          </a:p>
        </p:txBody>
      </p:sp>
    </p:spTree>
    <p:extLst>
      <p:ext uri="{BB962C8B-B14F-4D97-AF65-F5344CB8AC3E}">
        <p14:creationId xmlns:p14="http://schemas.microsoft.com/office/powerpoint/2010/main" val="3331044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i-FI" sz="1100" dirty="0">
                <a:effectLst/>
                <a:latin typeface="+mn-lt"/>
                <a:ea typeface="Calibri" panose="020F0502020204030204" pitchFamily="34" charset="0"/>
                <a:cs typeface="Times New Roman" panose="02020603050405020304" pitchFamily="18" charset="0"/>
              </a:rPr>
              <a:t>Käykää läpi organisaationne riskienarviointiohjeet, riskienarviointimenetelmän käyttäminen ja työntekijöiden rooli riskienarvioinnissa. Pitäkää huomio asiakkaan kotona tehtävässä työssä ja siihen liittyvässä riskienarvioinnissa.</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Työnantaja on velvollinen huolehtimaan työntekijöiden turvallisuudesta ja terveydestä työssä. Työnantajan on otettava huomioon työhön, työolosuhteisiin ja muuhun ympäristöön sekä työntekijän henkilökohtaisiin edellytyksiin liittyvät asiat. Työnantajan on selvitettävä ja tunnistettava työstä, työajoista, työtilasta, muusta työympäristöstä ja työolosuhteista aiheutuvat haitta- ja vaaratekijät. Jos niitä ei voida poistaa, on niiden merkitys arvioitava työntekijöiden turvallisuudelle ja terveydelle. Työnantaja ei kuitenkaan voi vaarojen arvioinnissa mennä asiakkaan kotiin ilman asiakkaan suostumusta, minkä takia työnantaja on usein riippuvainen työntekijöiden kyvystä tunnistaa vaara- ja haittatekijöitä voidakseen huolehtia työsuojeluvastuistaan. Tästä syystä työntekijää tulisi kannustaa havainnoimaan työympäristöään jatkuvasti. Koska työnantajan on ongelmallista arvioida riskit kohdekohtaisesti, tulee työntekijöiden ymmärtää riskeistä kertomisen tärkeys osana turvallisuuden kehittämistä. </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Lisätietoa:</a:t>
            </a: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SafeKoti-hankkeen tulosten perusteella tuotettu riskilista</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https://ttk.fi/tyoturvallisuus/vastuut-ja-velvoitteet/tyonantajan-yleiset-velvollisuudet/vaarojen-tunnistaminen-ja-riskien-arviointi/</a:t>
            </a: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https://ttk.fi/julkaisu/toisen-kotona-tehtavan-tyon-vaarojen-tunnistaminen/</a:t>
            </a:r>
          </a:p>
        </p:txBody>
      </p:sp>
      <p:sp>
        <p:nvSpPr>
          <p:cNvPr id="4" name="Slide Number Placeholder 3"/>
          <p:cNvSpPr>
            <a:spLocks noGrp="1"/>
          </p:cNvSpPr>
          <p:nvPr>
            <p:ph type="sldNum" sz="quarter" idx="5"/>
          </p:nvPr>
        </p:nvSpPr>
        <p:spPr/>
        <p:txBody>
          <a:bodyPr/>
          <a:lstStyle/>
          <a:p>
            <a:fld id="{9FF402AD-F490-E845-8CA1-5083FBA1F547}" type="slidenum">
              <a:rPr lang="en-US" smtClean="0"/>
              <a:t>19</a:t>
            </a:fld>
            <a:endParaRPr lang="en-US" dirty="0"/>
          </a:p>
        </p:txBody>
      </p:sp>
    </p:spTree>
    <p:extLst>
      <p:ext uri="{BB962C8B-B14F-4D97-AF65-F5344CB8AC3E}">
        <p14:creationId xmlns:p14="http://schemas.microsoft.com/office/powerpoint/2010/main" val="1879935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5"/>
          </p:nvPr>
        </p:nvSpPr>
        <p:spPr/>
        <p:txBody>
          <a:bodyPr/>
          <a:lstStyle/>
          <a:p>
            <a:fld id="{9FF402AD-F490-E845-8CA1-5083FBA1F547}" type="slidenum">
              <a:rPr lang="fi-FI" smtClean="0"/>
              <a:t>2</a:t>
            </a:fld>
            <a:endParaRPr lang="fi-FI" dirty="0"/>
          </a:p>
        </p:txBody>
      </p:sp>
    </p:spTree>
    <p:extLst>
      <p:ext uri="{BB962C8B-B14F-4D97-AF65-F5344CB8AC3E}">
        <p14:creationId xmlns:p14="http://schemas.microsoft.com/office/powerpoint/2010/main" val="4576062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Työntekijän tulisi osata tunnistaa kohtaamansa riskit sekä toimia tilanteen vaatimalla tavalla. Käykää työntekijöiden kanssa yhdessä läpi riskienarvioinnin tulokset ja miten tunnistettuja riskejä hallitaan. Mitä ajatuksia työntekijöille nousee? Ovatko he kohdanneet tunnistettuja riskejä?</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SafeKoti-hankkeessa nousi esille, että riskienarvioinnin tulokset tiedetään huonosti työntekijöiden keskuudessa. Riskienarvioinnin tuloksia on tärkeää käydä säännöllisesti läpi. Tulosten läpikäynnin voi jakaa esimerkiksi aihepiireittäin useammalle kerralle. Keskustelkaa tarkemmin keskeisimmistä riskeistä.</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Lisätietoa:</a:t>
            </a: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SafeKoti-hankkeen tulosten perusteella tuotettu riskilista</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https://ttk.fi/tyoturvallisuus/vastuut-ja-velvoitteet/tyonantajan-yleiset-velvollisuudet/vaarojen-tunnistaminen-ja-riskien-arviointi/</a:t>
            </a: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https://ttk.fi/julkaisu/toisen-kotona-tehtavan-tyon-vaarojen-tunnistaminen/</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9FF402AD-F490-E845-8CA1-5083FBA1F547}" type="slidenum">
              <a:rPr lang="en-US" smtClean="0"/>
              <a:t>20</a:t>
            </a:fld>
            <a:endParaRPr lang="en-US" dirty="0"/>
          </a:p>
        </p:txBody>
      </p:sp>
    </p:spTree>
    <p:extLst>
      <p:ext uri="{BB962C8B-B14F-4D97-AF65-F5344CB8AC3E}">
        <p14:creationId xmlns:p14="http://schemas.microsoft.com/office/powerpoint/2010/main" val="35462305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Seksuaalisesta häirinnästä tulee puhua avoimesti ja oikeilla termeillä. Seksuaalisen häirinnän rajat voivat vaihdella työntekijästä riippuen. Kenenkään tuntemuksia ei saa väheksyä. </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Käykää läpi esimerkiksi:</a:t>
            </a:r>
            <a:endParaRPr lang="en-US" sz="1100" dirty="0">
              <a:effectLst/>
              <a:latin typeface="+mn-lt"/>
              <a:ea typeface="Calibri" panose="020F0502020204030204" pitchFamily="34" charset="0"/>
              <a:cs typeface="Times New Roman" panose="02020603050405020304" pitchFamily="18" charset="0"/>
            </a:endParaRP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Aiheeseen liittyvät organisaation ohjeet</a:t>
            </a:r>
            <a:endParaRPr lang="en-US" sz="1100" kern="1200" dirty="0">
              <a:solidFill>
                <a:schemeClr val="tx1"/>
              </a:solidFill>
              <a:effectLst/>
              <a:latin typeface="+mn-lt"/>
              <a:ea typeface="+mn-ea"/>
              <a:cs typeface="Times New Roman" panose="02020603050405020304" pitchFamily="18" charset="0"/>
            </a:endParaRP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Kehen ottaa tarvittaessa yhteyttä</a:t>
            </a:r>
            <a:endParaRPr lang="en-US" sz="1100" kern="1200" dirty="0">
              <a:solidFill>
                <a:schemeClr val="tx1"/>
              </a:solidFill>
              <a:effectLst/>
              <a:latin typeface="+mn-lt"/>
              <a:ea typeface="+mn-ea"/>
              <a:cs typeface="Times New Roman" panose="02020603050405020304" pitchFamily="18" charset="0"/>
            </a:endParaRP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Mitä keinoja varautumiseen ja ennakointiin organisaatiolla on olemassa</a:t>
            </a:r>
            <a:endParaRPr lang="en-US" sz="1100" kern="1200" dirty="0">
              <a:solidFill>
                <a:schemeClr val="tx1"/>
              </a:solidFill>
              <a:effectLst/>
              <a:latin typeface="+mn-lt"/>
              <a:ea typeface="+mn-ea"/>
              <a:cs typeface="Times New Roman" panose="02020603050405020304" pitchFamily="18" charset="0"/>
            </a:endParaRP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Miten toimia seksuaalista häirintää kohdatessa</a:t>
            </a:r>
            <a:endParaRPr lang="en-US" sz="1100" kern="1200" dirty="0">
              <a:solidFill>
                <a:schemeClr val="tx1"/>
              </a:solidFill>
              <a:effectLst/>
              <a:latin typeface="+mn-lt"/>
              <a:ea typeface="+mn-ea"/>
              <a:cs typeface="Times New Roman" panose="02020603050405020304" pitchFamily="18" charset="0"/>
            </a:endParaRP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Miten hälytät apua</a:t>
            </a:r>
            <a:endParaRPr lang="en-US" sz="1100" kern="1200" dirty="0">
              <a:solidFill>
                <a:schemeClr val="tx1"/>
              </a:solidFill>
              <a:effectLst/>
              <a:latin typeface="+mn-lt"/>
              <a:ea typeface="+mn-ea"/>
              <a:cs typeface="Times New Roman" panose="02020603050405020304" pitchFamily="18" charset="0"/>
            </a:endParaRP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Miten jälkikäsittely toteutetaan</a:t>
            </a:r>
            <a:endParaRPr lang="en-US" sz="1100" kern="1200" dirty="0">
              <a:solidFill>
                <a:schemeClr val="tx1"/>
              </a:solidFill>
              <a:effectLst/>
              <a:latin typeface="+mn-lt"/>
              <a:ea typeface="+mn-ea"/>
              <a:cs typeface="Times New Roman" panose="02020603050405020304" pitchFamily="18" charset="0"/>
            </a:endParaRPr>
          </a:p>
          <a:p>
            <a:pPr algn="just">
              <a:lnSpc>
                <a:spcPct val="100000"/>
              </a:lnSpc>
              <a:spcAft>
                <a:spcPts val="0"/>
              </a:spcAft>
            </a:pPr>
            <a:endParaRPr lang="en-US"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Moni kohtaa epäasiallisia kommentteja ja häirintää hoitotoimenpiteiden ja esimerkiksi kylvetys-/suihkutustilanteiden yhteydessä. Käytös ei ole hyväksyttävää, vaikka käytöksen takana olisi iän tuomat muutokset tai sairaudet. Tilanteista tulisi aina tehdä ilmoitus organisaatiossa sovitulla tavalla. Asiakkaalle tai omaiselle tulee myös tuoda esille, että hänen käytöksensä ei ole sopivaa. </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Lisätietoa:</a:t>
            </a: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https://www.ttl.fi/ajankohtaista/uutinen/miten-toimia-jos-tyopaikalla-ilmenee-seksuaalista-hairintaa</a:t>
            </a: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https://tasa-arvo.fi/hairinta-tyopaikoilla</a:t>
            </a:r>
          </a:p>
        </p:txBody>
      </p:sp>
      <p:sp>
        <p:nvSpPr>
          <p:cNvPr id="4" name="Slide Number Placeholder 3"/>
          <p:cNvSpPr>
            <a:spLocks noGrp="1"/>
          </p:cNvSpPr>
          <p:nvPr>
            <p:ph type="sldNum" sz="quarter" idx="5"/>
          </p:nvPr>
        </p:nvSpPr>
        <p:spPr/>
        <p:txBody>
          <a:bodyPr/>
          <a:lstStyle/>
          <a:p>
            <a:fld id="{9FF402AD-F490-E845-8CA1-5083FBA1F547}" type="slidenum">
              <a:rPr lang="en-US" smtClean="0"/>
              <a:t>21</a:t>
            </a:fld>
            <a:endParaRPr lang="en-US" dirty="0"/>
          </a:p>
        </p:txBody>
      </p:sp>
    </p:spTree>
    <p:extLst>
      <p:ext uri="{BB962C8B-B14F-4D97-AF65-F5344CB8AC3E}">
        <p14:creationId xmlns:p14="http://schemas.microsoft.com/office/powerpoint/2010/main" val="26754419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Pohtikaa yhdessä, millaisia reittejä työntekijät kulkevat? Millaiset liikenneolosuhteet ovat? Millaisessa naapurustossa asiakas asuu?</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Käykää työntekijöiden kanssa läpi, miten varmistetaan työpäivän aikaisten siirtymien turvallisuus:</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Turvallinen reittivalinta</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Ympäristön ja naapuruston havainnointi</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Kulkuvälineet</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Kunnolliset jalkineet</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Pyöräilykypärä, heijastimet</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Liikenne, keliolosuhteet</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Siirtymiin varattu aika (erityisesti talvella huomio siirtymisten aikatauluttamiseen ja siihen, että auto sulaa riittävästi turvallisuuden takaamiseksi)</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Siirtymillä ei hoideta työasioita esim. kirjaamiset</a:t>
            </a:r>
          </a:p>
          <a:p>
            <a:pPr marL="0" algn="just" defTabSz="914400" rtl="0" eaLnBrk="1" latinLnBrk="0" hangingPunct="1">
              <a:lnSpc>
                <a:spcPct val="100000"/>
              </a:lnSpc>
              <a:spcAft>
                <a:spcPts val="0"/>
              </a:spcAft>
            </a:pPr>
            <a:endParaRPr lang="fi-FI" sz="110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r>
              <a:rPr lang="fi-FI" sz="1100" kern="1200" dirty="0">
                <a:solidFill>
                  <a:schemeClr val="tx1"/>
                </a:solidFill>
                <a:effectLst/>
                <a:latin typeface="+mn-lt"/>
                <a:ea typeface="Calibri" panose="020F0502020204030204" pitchFamily="34" charset="0"/>
                <a:cs typeface="Times New Roman" panose="02020603050405020304" pitchFamily="18" charset="0"/>
              </a:rPr>
              <a:t>Huomattava osa työpäivästä voi kulua liikkumiseen asiakkaiden koteihin ja niistä pois. Matkoja suoritetaan vaihtelevasti kävellen, pyöräillen, sähköpotkulaudalla, autolla tai linja-autolla. Kulkuväline voi olla joko oma tai työpaikan kautta saatavilla. Työturvallisuuteen vaikuttavat esimerkiksi käytettävän kulkuvälineen kunto ja huoltaminen, liikenne- ja keliolosuhteet, sekä asunnon sijainti ja sitä myötä tiettyjen asuinalueiden vaarallisuus. Reittiä mietittäessä onkin hyvä huomioida naapurusto sekä reitin varrella olevat mahdolliset levottomat alueet. Työntekijä voi kokea turvattomuutta ilta- ja yöaikaan yksin liikkuessaan. </a:t>
            </a:r>
          </a:p>
          <a:p>
            <a:pPr marL="0" algn="just" defTabSz="914400" rtl="0" eaLnBrk="1" latinLnBrk="0" hangingPunct="1">
              <a:lnSpc>
                <a:spcPct val="100000"/>
              </a:lnSpc>
              <a:spcAft>
                <a:spcPts val="0"/>
              </a:spcAft>
            </a:pPr>
            <a:endParaRPr lang="en-US" sz="110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r>
              <a:rPr lang="fi-FI" sz="1100" kern="1200" dirty="0">
                <a:solidFill>
                  <a:schemeClr val="tx1"/>
                </a:solidFill>
                <a:effectLst/>
                <a:latin typeface="+mn-lt"/>
                <a:ea typeface="Calibri" panose="020F0502020204030204" pitchFamily="34" charset="0"/>
                <a:cs typeface="Times New Roman" panose="02020603050405020304" pitchFamily="18" charset="0"/>
              </a:rPr>
              <a:t>Lyhyiden siirtymäaikojen ja tiukkojen aikataulujen vuoksi työntekijä voi kokea tarvetta hoitaa työasioita, kuten asiakastietojen kirjaaminen kännykkään tai työpuheluiden hoitaminen, liikkuessaan. Siirtymien aikana esiintyy liukastumisia, kompastumisia ja kaatumisia sekä auto-onnettomuuksia. Liikkumiseen liittyviin vaaroihin kuuluvat pääasiassa sääolosuhteet, erityisesti talvella. Jää on yleisin syy kaatumiselle tai liukastumiselle asiakkaalle saapumisen tai poistumisen yhteydessä, sillä piha-alueiden huoltaminen voi olla heikkoa eikä pihaa ole esimerkiksi hiekoitettu. Työntekijä saattaa joutua tekemään lumitöitä ennen asiakkaan kotiin pääsyä. Lisäksi pitkien matkojen ajaminen koetaan uuvuttavaksi. </a:t>
            </a:r>
            <a:endParaRPr lang="en-US" sz="1100" kern="1200" dirty="0">
              <a:solidFill>
                <a:schemeClr val="tx1"/>
              </a:solidFill>
              <a:effectLst/>
              <a:latin typeface="+mn-lt"/>
              <a:ea typeface="Calibri" panose="020F0502020204030204" pitchFamily="34" charset="0"/>
              <a:cs typeface="Times New Roman" panose="02020603050405020304" pitchFamily="18" charset="0"/>
            </a:endParaRPr>
          </a:p>
          <a:p>
            <a:pPr algn="just">
              <a:lnSpc>
                <a:spcPct val="150000"/>
              </a:lnSpc>
              <a:spcAft>
                <a:spcPts val="0"/>
              </a:spcAft>
            </a:pPr>
            <a:endParaRPr lang="fi-FI" sz="1200" dirty="0">
              <a:effectLst/>
              <a:latin typeface="+mn-lt"/>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9FF402AD-F490-E845-8CA1-5083FBA1F547}" type="slidenum">
              <a:rPr lang="fi-FI" smtClean="0"/>
              <a:t>22</a:t>
            </a:fld>
            <a:endParaRPr lang="fi-FI" dirty="0"/>
          </a:p>
        </p:txBody>
      </p:sp>
    </p:spTree>
    <p:extLst>
      <p:ext uri="{BB962C8B-B14F-4D97-AF65-F5344CB8AC3E}">
        <p14:creationId xmlns:p14="http://schemas.microsoft.com/office/powerpoint/2010/main" val="17876136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latin typeface="+mn-lt"/>
              </a:rPr>
              <a:t>Käykää läpi tärkeimmät kodin turvallisuuteen liittyvät asiat esimerkiksi </a:t>
            </a:r>
            <a:r>
              <a:rPr lang="fi-FI" sz="1100" dirty="0" err="1">
                <a:latin typeface="+mn-lt"/>
              </a:rPr>
              <a:t>SPEKin</a:t>
            </a:r>
            <a:r>
              <a:rPr lang="fi-FI" sz="1100" dirty="0">
                <a:latin typeface="+mn-lt"/>
              </a:rPr>
              <a:t> tarkistuslistan avulla: https://issuu.com/spek_ry/docs/kodin_turvallisuuden_tarkistuslista</a:t>
            </a:r>
          </a:p>
          <a:p>
            <a:pPr>
              <a:lnSpc>
                <a:spcPct val="100000"/>
              </a:lnSpc>
            </a:pPr>
            <a:endParaRPr lang="fi-FI" sz="1100" dirty="0">
              <a:solidFill>
                <a:srgbClr val="000000"/>
              </a:solidFill>
              <a:effectLst/>
              <a:latin typeface="+mn-lt"/>
              <a:ea typeface="Yu Mincho" panose="02020400000000000000" pitchFamily="18" charset="-128"/>
              <a:cs typeface="Arial" panose="020B0604020202020204" pitchFamily="34" charset="0"/>
            </a:endParaRPr>
          </a:p>
          <a:p>
            <a:pPr>
              <a:lnSpc>
                <a:spcPct val="100000"/>
              </a:lnSpc>
            </a:pPr>
            <a:r>
              <a:rPr lang="fi-FI" sz="1100" dirty="0">
                <a:solidFill>
                  <a:srgbClr val="000000"/>
                </a:solidFill>
                <a:effectLst/>
                <a:latin typeface="+mn-lt"/>
                <a:ea typeface="Yu Mincho" panose="02020400000000000000" pitchFamily="18" charset="-128"/>
                <a:cs typeface="Arial" panose="020B0604020202020204" pitchFamily="34" charset="0"/>
              </a:rPr>
              <a:t>Erilaiset koneiden ja sähkölaiteiden tulee olla kunnossa.  Sähköön liittyvien riskien tunnistamisessa on hyvä tehdä yhteistyötä asiakkaan, omaisten ja läheisten kanssa kuten myös eri asiantuntijoiden ja yhteistyötahojen kanssa. Näitä voivat olla esim. kotihoito, kiinteistöhuolto, sosiaalitoimi ja diakoniatyö.</a:t>
            </a:r>
          </a:p>
          <a:p>
            <a:pPr>
              <a:lnSpc>
                <a:spcPct val="100000"/>
              </a:lnSpc>
            </a:pPr>
            <a:endParaRPr lang="fi-FI" sz="1100" dirty="0">
              <a:solidFill>
                <a:srgbClr val="000000"/>
              </a:solidFill>
              <a:effectLst/>
              <a:latin typeface="+mn-lt"/>
              <a:ea typeface="Yu Mincho" panose="02020400000000000000" pitchFamily="18" charset="-128"/>
              <a:cs typeface="Arial" panose="020B0604020202020204" pitchFamily="34" charset="0"/>
            </a:endParaRPr>
          </a:p>
          <a:p>
            <a:pPr>
              <a:lnSpc>
                <a:spcPct val="100000"/>
              </a:lnSpc>
            </a:pPr>
            <a:r>
              <a:rPr lang="fi-FI" sz="1100" dirty="0">
                <a:solidFill>
                  <a:srgbClr val="000000"/>
                </a:solidFill>
                <a:effectLst/>
                <a:latin typeface="+mn-lt"/>
                <a:ea typeface="Yu Mincho" panose="02020400000000000000" pitchFamily="18" charset="-128"/>
                <a:cs typeface="Arial" panose="020B0604020202020204" pitchFamily="34" charset="0"/>
              </a:rPr>
              <a:t>Hoitosuhteen alkaessa tulisi tarkistaa, että kodissa on riittävä alkusammutusvälineistö (esim. sammutuspeitto ja jauhesammutin) ja toimintakuntoinen savuhälytin.</a:t>
            </a:r>
          </a:p>
          <a:p>
            <a:pPr>
              <a:lnSpc>
                <a:spcPct val="100000"/>
              </a:lnSpc>
            </a:pPr>
            <a:r>
              <a:rPr lang="fi-FI" sz="1100" dirty="0">
                <a:solidFill>
                  <a:srgbClr val="000000"/>
                </a:solidFill>
                <a:effectLst/>
                <a:latin typeface="+mn-lt"/>
                <a:ea typeface="Yu Mincho" panose="02020400000000000000" pitchFamily="18" charset="-128"/>
                <a:cs typeface="Arial" panose="020B0604020202020204" pitchFamily="34" charset="0"/>
              </a:rPr>
              <a:t>Asiakkaiden ja heidän omaisten kanssa tulisi keskustella paloturvallisuudesta, kuten esimerkiksi tulen käsittelystä, kynttilöiden polttamisesta ja tupakoinnista.</a:t>
            </a:r>
          </a:p>
          <a:p>
            <a:pPr>
              <a:lnSpc>
                <a:spcPct val="100000"/>
              </a:lnSpc>
            </a:pPr>
            <a:endParaRPr lang="fi-FI" sz="1100" dirty="0">
              <a:solidFill>
                <a:srgbClr val="000000"/>
              </a:solidFill>
              <a:effectLst/>
              <a:latin typeface="+mn-lt"/>
              <a:ea typeface="Yu Mincho" panose="02020400000000000000" pitchFamily="18" charset="-128"/>
              <a:cs typeface="Arial" panose="020B0604020202020204" pitchFamily="34" charset="0"/>
            </a:endParaRPr>
          </a:p>
          <a:p>
            <a:pPr>
              <a:lnSpc>
                <a:spcPct val="100000"/>
              </a:lnSpc>
            </a:pPr>
            <a:endParaRPr lang="fi-FI" sz="1100" dirty="0">
              <a:latin typeface="+mn-lt"/>
            </a:endParaRPr>
          </a:p>
          <a:p>
            <a:pPr>
              <a:lnSpc>
                <a:spcPct val="100000"/>
              </a:lnSpc>
            </a:pPr>
            <a:r>
              <a:rPr lang="fi-FI" sz="1100" dirty="0">
                <a:latin typeface="+mn-lt"/>
              </a:rPr>
              <a:t>Lisätietoa </a:t>
            </a:r>
          </a:p>
          <a:p>
            <a:pPr>
              <a:lnSpc>
                <a:spcPct val="100000"/>
              </a:lnSpc>
            </a:pPr>
            <a:r>
              <a:rPr lang="fi-FI" sz="1100" dirty="0">
                <a:latin typeface="+mn-lt"/>
              </a:rPr>
              <a:t>https://www.spek.fi/kodin-turvallisuuden-epakohdat-loytyvat-tarkistuslistan-avulla/</a:t>
            </a:r>
            <a:endParaRPr lang="fi-FI" sz="1200" dirty="0">
              <a:latin typeface="+mn-lt"/>
            </a:endParaRPr>
          </a:p>
        </p:txBody>
      </p:sp>
      <p:sp>
        <p:nvSpPr>
          <p:cNvPr id="4" name="Slide Number Placeholder 3"/>
          <p:cNvSpPr>
            <a:spLocks noGrp="1"/>
          </p:cNvSpPr>
          <p:nvPr>
            <p:ph type="sldNum" sz="quarter" idx="5"/>
          </p:nvPr>
        </p:nvSpPr>
        <p:spPr/>
        <p:txBody>
          <a:bodyPr/>
          <a:lstStyle/>
          <a:p>
            <a:fld id="{9FF402AD-F490-E845-8CA1-5083FBA1F547}" type="slidenum">
              <a:rPr lang="fi-FI" smtClean="0"/>
              <a:t>23</a:t>
            </a:fld>
            <a:endParaRPr lang="fi-FI" dirty="0"/>
          </a:p>
        </p:txBody>
      </p:sp>
    </p:spTree>
    <p:extLst>
      <p:ext uri="{BB962C8B-B14F-4D97-AF65-F5344CB8AC3E}">
        <p14:creationId xmlns:p14="http://schemas.microsoft.com/office/powerpoint/2010/main" val="12698102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Keskustelkaa yhdessä siitä, millaisissa kodeissa työntekijät työskentelevät. Millaisia erityishuomioita koteihin liittyy? Ovatko työntekijät tietoisia, miten erilaisissa tilanteissa toimitaan?</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nSpc>
                <a:spcPct val="100000"/>
              </a:lnSpc>
            </a:pPr>
            <a:r>
              <a:rPr lang="fi-FI" sz="1100" dirty="0">
                <a:latin typeface="+mn-lt"/>
              </a:rPr>
              <a:t>Keskustele työntekijöiden kanssa, mitkä he kokevat olevan yleisimpiä fysikaalisia, kemiallisia ja biologisia tekijöitä heidän työssään. Käykää läpi, miten näitä tekijöitä vastaan suojaudutaan ja millaisia ohjeita organisaatiolla on.</a:t>
            </a:r>
          </a:p>
          <a:p>
            <a:pPr>
              <a:lnSpc>
                <a:spcPct val="100000"/>
              </a:lnSpc>
            </a:pPr>
            <a:endParaRPr lang="fi-FI" sz="1100" dirty="0">
              <a:latin typeface="+mn-lt"/>
            </a:endParaRPr>
          </a:p>
          <a:p>
            <a:pPr>
              <a:lnSpc>
                <a:spcPct val="100000"/>
              </a:lnSpc>
            </a:pPr>
            <a:r>
              <a:rPr lang="fi-FI" sz="1100" dirty="0">
                <a:latin typeface="+mn-lt"/>
              </a:rPr>
              <a:t>Käykää läpi, miten toimia, jos työolosuhteet ovat huonot, esimerkiksi</a:t>
            </a:r>
          </a:p>
          <a:p>
            <a:pPr marL="628650" lvl="1" indent="-171450">
              <a:lnSpc>
                <a:spcPct val="100000"/>
              </a:lnSpc>
              <a:buFont typeface="Arial" panose="020B0604020202020204" pitchFamily="34" charset="0"/>
              <a:buChar char="•"/>
            </a:pPr>
            <a:r>
              <a:rPr lang="fi-FI" sz="1100" dirty="0">
                <a:latin typeface="+mn-lt"/>
              </a:rPr>
              <a:t>raivaussiivouksen järjestäminen</a:t>
            </a:r>
          </a:p>
          <a:p>
            <a:pPr marL="628650" lvl="1" indent="-171450">
              <a:lnSpc>
                <a:spcPct val="100000"/>
              </a:lnSpc>
              <a:buFont typeface="Arial" panose="020B0604020202020204" pitchFamily="34" charset="0"/>
              <a:buChar char="•"/>
            </a:pPr>
            <a:r>
              <a:rPr lang="fi-FI" sz="1100" dirty="0">
                <a:latin typeface="+mn-lt"/>
              </a:rPr>
              <a:t>muutostöiden järjestäminen</a:t>
            </a:r>
          </a:p>
          <a:p>
            <a:pPr marL="628650" lvl="1" indent="-171450">
              <a:lnSpc>
                <a:spcPct val="100000"/>
              </a:lnSpc>
              <a:buFont typeface="Arial" panose="020B0604020202020204" pitchFamily="34" charset="0"/>
              <a:buChar char="•"/>
            </a:pPr>
            <a:r>
              <a:rPr lang="fi-FI" sz="1100" dirty="0">
                <a:latin typeface="+mn-lt"/>
              </a:rPr>
              <a:t>työtehtävien suorittaminen ergonomisesti ahtaissa tiloissa</a:t>
            </a:r>
          </a:p>
          <a:p>
            <a:pPr marL="628650" lvl="1" indent="-171450">
              <a:lnSpc>
                <a:spcPct val="100000"/>
              </a:lnSpc>
              <a:buFont typeface="Arial" panose="020B0604020202020204" pitchFamily="34" charset="0"/>
              <a:buChar char="•"/>
            </a:pPr>
            <a:r>
              <a:rPr lang="fi-FI" sz="1100" dirty="0">
                <a:latin typeface="+mn-lt"/>
              </a:rPr>
              <a:t>työturvallisuuspuutteista ilmoittaminen</a:t>
            </a:r>
          </a:p>
          <a:p>
            <a:pPr marL="628650" lvl="1" indent="-171450">
              <a:lnSpc>
                <a:spcPct val="100000"/>
              </a:lnSpc>
              <a:buFont typeface="Arial" panose="020B0604020202020204" pitchFamily="34" charset="0"/>
              <a:buChar char="•"/>
            </a:pPr>
            <a:r>
              <a:rPr lang="fi-FI" sz="1100" dirty="0">
                <a:latin typeface="+mn-lt"/>
              </a:rPr>
              <a:t>paloturvallisuusvaarasta ilmoittaminen</a:t>
            </a:r>
          </a:p>
          <a:p>
            <a:pPr algn="just">
              <a:lnSpc>
                <a:spcPct val="100000"/>
              </a:lnSpc>
              <a:spcAft>
                <a:spcPts val="600"/>
              </a:spcAft>
            </a:pPr>
            <a:endParaRPr lang="fi-FI" sz="1100" dirty="0">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latin typeface="+mn-lt"/>
              </a:rPr>
              <a:t>Työntekijöiden kanssa tulisi tässä yhteydessä keskustella myös siitä, miten vaaroista ilmoittaminen tapahtuu organisaatiossa ja miksi ilmoittaminen on tärkeää.</a:t>
            </a:r>
          </a:p>
          <a:p>
            <a:pPr>
              <a:lnSpc>
                <a:spcPct val="100000"/>
              </a:lnSpc>
            </a:pPr>
            <a:endParaRPr lang="fi-FI" sz="110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effectLst/>
                <a:latin typeface="+mn-lt"/>
                <a:ea typeface="Calibri" panose="020F0502020204030204" pitchFamily="34" charset="0"/>
                <a:cs typeface="Times New Roman" panose="02020603050405020304" pitchFamily="18" charset="0"/>
              </a:rPr>
              <a:t>Asiakkaan koti työympäristönä tuo työturvallisuuden hallintaan omat haasteensa, sillä työnantajan mahdollisuudet kontrolloida työolosuhteita ovat vähäisemmät kuin sairaalaolosuhteissa. Työnantajan vastuulla on kuitenkin huomioida työympäristön turvallisuuteen vaikuttavat asiat, suorittaa riskienarviointi, sekä vähentää tai poistaa kuormitusta aiheuttavia tekijöitä.</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100" dirty="0">
              <a:effectLst/>
              <a:latin typeface="+mn-lt"/>
              <a:ea typeface="Calibri" panose="020F0502020204030204" pitchFamily="34" charset="0"/>
              <a:cs typeface="Times New Roman" panose="02020603050405020304" pitchFamily="18" charset="0"/>
            </a:endParaRPr>
          </a:p>
          <a:p>
            <a:pPr>
              <a:lnSpc>
                <a:spcPct val="100000"/>
              </a:lnSpc>
            </a:pPr>
            <a:r>
              <a:rPr lang="fi-FI" sz="1100" dirty="0">
                <a:latin typeface="+mn-lt"/>
              </a:rPr>
              <a:t>Työnantaja ei voi vaarojen arviointia suorittaessaan mennä asiakkaan kotiin ilman asiakkaan suostumusta. Tästä syystä työntekijä tulisi saada havainnoimaan työympäristöään jatkuvasti ja hänen tulisi osata tunnistaa kohtaamansa vaarat sekä osata toimia näiden aiheuttamien riskien hallitsemiseksi. Koska työnantajan on ongelmallista arvioida riskit kohdekohtaisesti, tulee työntekijöiden ymmärtää riskeistä kertomisen tärkeys osana turvallisuuden kehittämistä.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10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latin typeface="+mn-lt"/>
              </a:rPr>
              <a:t>Tyypillisimpiä </a:t>
            </a:r>
            <a:r>
              <a:rPr lang="fi-FI" sz="1100" i="1" dirty="0">
                <a:latin typeface="+mn-lt"/>
              </a:rPr>
              <a:t>fysikaalisia tekijöitä </a:t>
            </a:r>
            <a:r>
              <a:rPr lang="fi-FI" sz="1100" dirty="0">
                <a:latin typeface="+mn-lt"/>
              </a:rPr>
              <a:t>ovat lämpöolot, valaistus ja melu. Fysikaaliset tekijät aiheuttavat vaaraa terveydelle sekä voivat olla osasyynä tapaturmille.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10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i="1" dirty="0">
                <a:latin typeface="+mn-lt"/>
              </a:rPr>
              <a:t>Kemiallisia tekijöitä </a:t>
            </a:r>
            <a:r>
              <a:rPr lang="fi-FI" sz="1100" dirty="0">
                <a:latin typeface="+mn-lt"/>
              </a:rPr>
              <a:t>löytyy kodeista paljon erilaisia. Katso erillinen ”kemikaaliturvallisuus”-kalvo.</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10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i="1" dirty="0">
                <a:latin typeface="+mn-lt"/>
              </a:rPr>
              <a:t>Biologiset tekijät </a:t>
            </a:r>
            <a:r>
              <a:rPr lang="fi-FI" sz="1100" i="0" dirty="0">
                <a:latin typeface="+mn-lt"/>
              </a:rPr>
              <a:t>ovat esimerkiksi </a:t>
            </a:r>
            <a:r>
              <a:rPr lang="fi-FI" sz="1100" dirty="0">
                <a:latin typeface="+mn-lt"/>
              </a:rPr>
              <a:t>bakteereja, sieniä (hiiva- ja homesienet), viruksia ja alkueläimiä (loiset). Biologisille altistelle altistumista tulee vähentää ensisijaisesti hallinnollisilla ja teknisillä ratkaisuilla. Henkilönsuojaimia käytetään tarvittaessa. Henkilösuojaimet valitaan riskienarvioinnin tulosten ja suojainvalmistajien ohjeiden mukaisesti. </a:t>
            </a:r>
          </a:p>
          <a:p>
            <a:pPr marL="0" algn="just" defTabSz="914400" rtl="0" eaLnBrk="1" latinLnBrk="0" hangingPunct="1">
              <a:lnSpc>
                <a:spcPct val="100000"/>
              </a:lnSpc>
              <a:spcAft>
                <a:spcPts val="600"/>
              </a:spcAft>
            </a:pPr>
            <a:endParaRPr lang="fi-FI" sz="110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r>
              <a:rPr lang="fi-FI" sz="1100" kern="1200" dirty="0">
                <a:solidFill>
                  <a:schemeClr val="tx1"/>
                </a:solidFill>
                <a:effectLst/>
                <a:latin typeface="+mn-lt"/>
                <a:ea typeface="Calibri" panose="020F0502020204030204" pitchFamily="34" charset="0"/>
                <a:cs typeface="Times New Roman" panose="02020603050405020304" pitchFamily="18" charset="0"/>
              </a:rPr>
              <a:t>Asuntoja ei ole suunniteltu sote-alan palveluita tai hoitotehtäviä silmällä pitäen. Asunto ei aina ole esteetön eikä sen pohjaratkaisu välttämättä tue työn suorittamista parhaalla mahdollisella tavalla. Työ- ja apuvälineiden sijoittaminen ja käyttäminen voi olla vaikeaa esimerkiksi ahtaiden tilojen takia. Asiakkaan kodissa voi olla tarve muutostöille, jotta palvelut voidaan tuottaa turvallisesti.</a:t>
            </a:r>
          </a:p>
          <a:p>
            <a:pPr marL="0" algn="just" defTabSz="914400" rtl="0" eaLnBrk="1" latinLnBrk="0" hangingPunct="1">
              <a:lnSpc>
                <a:spcPct val="100000"/>
              </a:lnSpc>
              <a:spcAft>
                <a:spcPts val="0"/>
              </a:spcAft>
            </a:pPr>
            <a:endParaRPr lang="en-US" sz="110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r>
              <a:rPr lang="fi-FI" sz="1100" kern="1200" dirty="0">
                <a:solidFill>
                  <a:schemeClr val="tx1"/>
                </a:solidFill>
                <a:effectLst/>
                <a:latin typeface="+mn-lt"/>
                <a:ea typeface="Calibri" panose="020F0502020204030204" pitchFamily="34" charset="0"/>
                <a:cs typeface="Times New Roman" panose="02020603050405020304" pitchFamily="18" charset="0"/>
              </a:rPr>
              <a:t>Työoloihin haitallisesti vaikuttavia tekijöitä ovat esimerkiksi epäjärjestys, sotku/tavaramäärä, epähygieenisyys, luteet, tuholaiseläimet, tartuntataudit, huonokuntoiset kodinkoneet, huono valaistus ja sisäilman laatuongelmat. Asunnossa voi lisäksi olla esimerkiksi huumeruiskuja ja -neuloja tai aseita. Tavaramäärä voi olla niin iso, että työntekijän on vaikea kulkea asunnossa. Tavaramäärä ja sotku voivat aiheuttaa myös paloturvallisuusvaaran. Toisaalta asunto voi olla niin likainen, ettei työntekijä löydä sopivaa tasoa laskea tavaroitaan tai istua. Tällöin myös hoitotoimenpiteet, kuten haavanhoito, vaarantuvat. Lisäksi työntekijä saattaa kuljettaa esimerkiksi luteita tietämättään asiakkaalta toiselle sekä omaan kotiinsa. Huono valaistus vaikeuttaa työtehtävien suorittamista, minkä takia työntekijät saattavat joutua kuljettamaan mukanaan tasku- tai otsalamppuja. Asunnossa voi olla myös liian kuuma. Varsinkin suihkutustilanteet, joissa työntekijän tulee käyttää hiostavia suojavaatteita, ovat erityisesti kesähelteillä työntekijöille raskaita. Toisaalta talvella työntekijät joutuvat siirtymään suihkutuksen jälkeen kuumissaan ja hiostuneilla työvaatteilla mahdollisesti kovaankin pakkasilmaan.</a:t>
            </a:r>
          </a:p>
          <a:p>
            <a:pPr marL="0" algn="just" defTabSz="914400" rtl="0" eaLnBrk="1" latinLnBrk="0" hangingPunct="1">
              <a:lnSpc>
                <a:spcPct val="100000"/>
              </a:lnSpc>
              <a:spcAft>
                <a:spcPts val="0"/>
              </a:spcAft>
            </a:pPr>
            <a:endParaRPr lang="en-US" sz="110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r>
              <a:rPr lang="fi-FI" sz="1100" kern="1200" dirty="0">
                <a:solidFill>
                  <a:schemeClr val="tx1"/>
                </a:solidFill>
                <a:effectLst/>
                <a:latin typeface="+mn-lt"/>
                <a:ea typeface="Calibri" panose="020F0502020204030204" pitchFamily="34" charset="0"/>
                <a:cs typeface="Times New Roman" panose="02020603050405020304" pitchFamily="18" charset="0"/>
              </a:rPr>
              <a:t>Yleisimpiä loukkaantumistapoja ovat fyysinen ylirasitus ja toistuva liike, kaatuminen, ja kontakti esineisiin tai laitteisiin. Loukkaantumiset kohdistuvat useimmiten selkään, olkapäähän, sormiin tai polviin. Vammojen on todettu olevan yhteydessä asiakkaiden siirtoihin, erilaisiin onnettomuuksiin (kuten ruuanlaiton yhteydessä) ja lemmikkien aiheuttamiin vammoihin. Märät lattiat, matot, yleinen epäjärjestys ja portaat voivat johtaa kaatumiseen. Jää on yleisin syy kaatumiselle tai liukastumiselle liikkuessa piha-alueella esimerkiksi roskia viedessä. Muita vaaroja ovat esimerkiksi asiakkaiden tupakointi ennen asiakaskäyntiä tai sen aikana. Lisäksi työntekijät voivat altistua haitallisille aineille ja kemikaaleille. </a:t>
            </a:r>
            <a:endParaRPr lang="en-US" sz="1100" kern="1200" dirty="0">
              <a:solidFill>
                <a:schemeClr val="tx1"/>
              </a:solidFill>
              <a:effectLst/>
              <a:latin typeface="+mn-lt"/>
              <a:ea typeface="Calibri" panose="020F0502020204030204" pitchFamily="34" charset="0"/>
              <a:cs typeface="Times New Roman" panose="02020603050405020304" pitchFamily="18" charset="0"/>
            </a:endParaRPr>
          </a:p>
          <a:p>
            <a:pPr algn="just">
              <a:lnSpc>
                <a:spcPct val="100000"/>
              </a:lnSpc>
              <a:spcAft>
                <a:spcPts val="0"/>
              </a:spcAft>
            </a:pPr>
            <a:endParaRPr lang="en-US" sz="1100" b="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Ympäristön tarkkailu, asiakkaan ja asiakkaan läheisten kanssa keskustelu esimerkiksi mattojen tarpeellisuudesta, siivous sekä työntekijöiden tietoisuuden lisääminen kuuluvat ehkäiseviin keinoihin.</a:t>
            </a:r>
            <a:endParaRPr lang="en-US" sz="1100" dirty="0">
              <a:effectLst/>
              <a:latin typeface="+mn-lt"/>
              <a:ea typeface="Calibri" panose="020F0502020204030204" pitchFamily="34" charset="0"/>
              <a:cs typeface="Times New Roman" panose="02020603050405020304" pitchFamily="18" charset="0"/>
            </a:endParaRPr>
          </a:p>
          <a:p>
            <a:pPr>
              <a:lnSpc>
                <a:spcPct val="100000"/>
              </a:lnSpc>
            </a:pPr>
            <a:endParaRPr lang="en-US" sz="1100" dirty="0">
              <a:latin typeface="+mn-lt"/>
            </a:endParaRPr>
          </a:p>
          <a:p>
            <a:pPr>
              <a:lnSpc>
                <a:spcPct val="100000"/>
              </a:lnSpc>
            </a:pPr>
            <a:endParaRPr lang="en-US" sz="1100" dirty="0">
              <a:latin typeface="+mn-lt"/>
            </a:endParaRPr>
          </a:p>
          <a:p>
            <a:pPr>
              <a:lnSpc>
                <a:spcPct val="100000"/>
              </a:lnSpc>
            </a:pPr>
            <a:r>
              <a:rPr lang="en-US" sz="1100" dirty="0" err="1">
                <a:latin typeface="+mn-lt"/>
              </a:rPr>
              <a:t>Lisätietoa</a:t>
            </a:r>
            <a:r>
              <a:rPr lang="en-US" sz="1100" dirty="0">
                <a:latin typeface="+mn-lt"/>
              </a:rPr>
              <a:t>:</a:t>
            </a:r>
          </a:p>
          <a:p>
            <a:pPr>
              <a:lnSpc>
                <a:spcPct val="100000"/>
              </a:lnSpc>
            </a:pPr>
            <a:r>
              <a:rPr lang="en-US" sz="1100" dirty="0">
                <a:latin typeface="+mn-lt"/>
              </a:rPr>
              <a:t>https://tyosuojelu.fi/tyoolot/tyoymparisto/toisen-kotona-tehtava-tyo</a:t>
            </a:r>
          </a:p>
          <a:p>
            <a:pPr>
              <a:lnSpc>
                <a:spcPct val="100000"/>
              </a:lnSpc>
            </a:pPr>
            <a:r>
              <a:rPr lang="en-US" sz="1100" dirty="0">
                <a:latin typeface="+mn-lt"/>
              </a:rPr>
              <a:t>https://thl.fi/fi/web/hyvinvoinnin-ja-terveyden-edistamisen-johtaminen/turvallisuuden-edistaminen/tapaturmien-ehkaisy/iakkaiden-tapaturmat/turvallisuus-ymparivuorokautisessa-hoidossa-ja-kotihoidossa</a:t>
            </a:r>
          </a:p>
          <a:p>
            <a:pPr>
              <a:lnSpc>
                <a:spcPct val="100000"/>
              </a:lnSpc>
            </a:pPr>
            <a:r>
              <a:rPr lang="en-US" sz="1100" dirty="0">
                <a:latin typeface="+mn-lt"/>
              </a:rPr>
              <a:t>https://www.spek.fi/turvallisuus/erityisryhmien-asumisturvallisuus/</a:t>
            </a:r>
          </a:p>
          <a:p>
            <a:pPr>
              <a:lnSpc>
                <a:spcPct val="100000"/>
              </a:lnSpc>
            </a:pPr>
            <a:r>
              <a:rPr lang="en-US" sz="1100" dirty="0">
                <a:latin typeface="+mn-lt"/>
              </a:rPr>
              <a:t>https://ttk.fi/julkaisu/toisen-kotona-tehtavan-tyon-vaarojen-tunnistaminen/</a:t>
            </a:r>
          </a:p>
          <a:p>
            <a:pPr>
              <a:lnSpc>
                <a:spcPct val="100000"/>
              </a:lnSpc>
            </a:pPr>
            <a:r>
              <a:rPr lang="en-US" sz="1100" dirty="0">
                <a:latin typeface="+mn-lt"/>
              </a:rPr>
              <a:t>https://www.julkari.fi/bitstream/handle/10024/136359/URN_ISBN_978-952-343-090-7.pdf?sequence=1&amp;isAllowed=y  (</a:t>
            </a:r>
            <a:r>
              <a:rPr lang="fi-FI" sz="1100" dirty="0">
                <a:latin typeface="+mn-lt"/>
              </a:rPr>
              <a:t>Turvallisia kotiin annettavia sote-palveluja: opas kotihoitoon. Terveyden ja hyvinvoinnin laitos)</a:t>
            </a:r>
          </a:p>
          <a:p>
            <a:pPr>
              <a:lnSpc>
                <a:spcPct val="100000"/>
              </a:lnSpc>
            </a:pPr>
            <a:r>
              <a:rPr lang="en-US" sz="1100" dirty="0">
                <a:latin typeface="+mn-lt"/>
              </a:rPr>
              <a:t>https://www.julkari.fi/bitstream/handle/10024/134849/URN_ISBN_978-952-302-895-1.pdf?sequence=1&amp;isAllowed=y</a:t>
            </a:r>
            <a:r>
              <a:rPr lang="fi-FI" sz="1100" dirty="0">
                <a:latin typeface="+mn-lt"/>
              </a:rPr>
              <a:t>   (Näkökulmia sosiaalihuollon palvelujen turvallisuuteen. Terveyden ja hyvinvoinnin</a:t>
            </a:r>
          </a:p>
          <a:p>
            <a:pPr>
              <a:lnSpc>
                <a:spcPct val="100000"/>
              </a:lnSpc>
            </a:pPr>
            <a:r>
              <a:rPr lang="fi-FI" sz="1100" dirty="0">
                <a:latin typeface="+mn-lt"/>
              </a:rPr>
              <a:t>laitos) </a:t>
            </a:r>
            <a:endParaRPr lang="en-US" sz="1200" dirty="0">
              <a:latin typeface="+mn-lt"/>
            </a:endParaRPr>
          </a:p>
        </p:txBody>
      </p:sp>
      <p:sp>
        <p:nvSpPr>
          <p:cNvPr id="4" name="Slide Number Placeholder 3"/>
          <p:cNvSpPr>
            <a:spLocks noGrp="1"/>
          </p:cNvSpPr>
          <p:nvPr>
            <p:ph type="sldNum" sz="quarter" idx="5"/>
          </p:nvPr>
        </p:nvSpPr>
        <p:spPr/>
        <p:txBody>
          <a:bodyPr/>
          <a:lstStyle/>
          <a:p>
            <a:fld id="{9FF402AD-F490-E845-8CA1-5083FBA1F547}" type="slidenum">
              <a:rPr lang="fi-FI" smtClean="0"/>
              <a:t>24</a:t>
            </a:fld>
            <a:endParaRPr lang="fi-FI" dirty="0"/>
          </a:p>
        </p:txBody>
      </p:sp>
    </p:spTree>
    <p:extLst>
      <p:ext uri="{BB962C8B-B14F-4D97-AF65-F5344CB8AC3E}">
        <p14:creationId xmlns:p14="http://schemas.microsoft.com/office/powerpoint/2010/main" val="32667548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pPr>
            <a:r>
              <a:rPr lang="fi-FI" sz="1100" dirty="0">
                <a:latin typeface="+mn-lt"/>
              </a:rPr>
              <a:t>Keskustelkaa työntekijöiden kanssa, ovatko he tietoisia turvallisuusorganisaation rakenteesta, toimenkuvasta ja kehen ottaa milloinkin yhteyttä.</a:t>
            </a:r>
          </a:p>
          <a:p>
            <a:pPr>
              <a:lnSpc>
                <a:spcPct val="100000"/>
              </a:lnSpc>
            </a:pPr>
            <a:endParaRPr lang="fi-FI" sz="1100" dirty="0">
              <a:latin typeface="+mn-lt"/>
            </a:endParaRPr>
          </a:p>
          <a:p>
            <a:pPr>
              <a:lnSpc>
                <a:spcPct val="100000"/>
              </a:lnSpc>
            </a:pPr>
            <a:r>
              <a:rPr lang="fi-FI" sz="1100" dirty="0">
                <a:latin typeface="+mn-lt"/>
              </a:rPr>
              <a:t>Käydään läpi, keihin otetaan yhteyttä erilaisissa tilanteissa, kuten</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havaittaessa puutteita työturvallisuudessa</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työtapaturman sattuessa</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yöaikaan</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ilta-aikaan</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pyhäpäivinä.</a:t>
            </a:r>
          </a:p>
          <a:p>
            <a:pPr>
              <a:lnSpc>
                <a:spcPct val="100000"/>
              </a:lnSpc>
            </a:pPr>
            <a:endParaRPr lang="fi-FI" sz="1100" dirty="0">
              <a:latin typeface="+mn-lt"/>
            </a:endParaRPr>
          </a:p>
          <a:p>
            <a:pPr>
              <a:lnSpc>
                <a:spcPct val="100000"/>
              </a:lnSpc>
            </a:pPr>
            <a:r>
              <a:rPr lang="fi-FI" sz="1100" dirty="0">
                <a:latin typeface="+mn-lt"/>
              </a:rPr>
              <a:t>Tärkeitä kontakteja, joiden yhteystiedot työntekijällä tulee olla, ovat</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esihenkilö</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työterveyshuolto</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vartija</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työsuojeluvaltuutettu</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työsuojelupäällikkö</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turvallisuuspäällikkö.</a:t>
            </a:r>
            <a:endParaRPr lang="fi-FI" sz="1200" kern="1200" dirty="0">
              <a:solidFill>
                <a:schemeClr val="tx1"/>
              </a:solidFill>
              <a:effectLst/>
              <a:latin typeface="+mn-lt"/>
              <a:ea typeface="+mn-ea"/>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9FF402AD-F490-E845-8CA1-5083FBA1F547}" type="slidenum">
              <a:rPr lang="en-US" smtClean="0"/>
              <a:t>25</a:t>
            </a:fld>
            <a:endParaRPr lang="en-US" dirty="0"/>
          </a:p>
        </p:txBody>
      </p:sp>
    </p:spTree>
    <p:extLst>
      <p:ext uri="{BB962C8B-B14F-4D97-AF65-F5344CB8AC3E}">
        <p14:creationId xmlns:p14="http://schemas.microsoft.com/office/powerpoint/2010/main" val="36009661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0" algn="just">
              <a:lnSpc>
                <a:spcPct val="100000"/>
              </a:lnSpc>
            </a:pPr>
            <a:r>
              <a:rPr lang="fi-FI" sz="1100" dirty="0">
                <a:effectLst/>
                <a:latin typeface="+mn-lt"/>
                <a:ea typeface="Calibri" panose="020F0502020204030204" pitchFamily="34" charset="0"/>
                <a:cs typeface="Times New Roman" panose="02020603050405020304" pitchFamily="18" charset="0"/>
              </a:rPr>
              <a:t>Käykää keskustellen läpi organisaation tavat kirjaamisiin</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Miten ja mihin (esimerkiksi varotieto, riskitieto tai muuta huomioitavaa) turvallisuuteen liittyvät kirjaamiset tehdään, jotta ne ovat helposti nähtävillä</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Millaisia turvallisuuteen liittyvät kirjaamiset saavat olla</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Mitä, mihin ja kuka saa kirjata esimerkiksi väkivaltaiseen käytökseen liittyen</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Miten tiedot poistetaan</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100" dirty="0">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effectLst/>
                <a:latin typeface="+mn-lt"/>
                <a:ea typeface="Calibri" panose="020F0502020204030204" pitchFamily="34" charset="0"/>
                <a:cs typeface="Times New Roman" panose="02020603050405020304" pitchFamily="18" charset="0"/>
              </a:rPr>
              <a:t>Asiakaskäynnistä tehtävät kirjaamiset ovat oleellinen osa työtä. Kirjaamisissa on tärkeää kertoa myös turvallisuuteen liittyviä asioita. Tällä varmistetaan, että seuraava kävijä osaa varautua käyntiin ja pystyy tekemään käynnin turvallisesti. </a:t>
            </a:r>
          </a:p>
        </p:txBody>
      </p:sp>
      <p:sp>
        <p:nvSpPr>
          <p:cNvPr id="4" name="Slide Number Placeholder 3"/>
          <p:cNvSpPr>
            <a:spLocks noGrp="1"/>
          </p:cNvSpPr>
          <p:nvPr>
            <p:ph type="sldNum" sz="quarter" idx="5"/>
          </p:nvPr>
        </p:nvSpPr>
        <p:spPr/>
        <p:txBody>
          <a:bodyPr/>
          <a:lstStyle/>
          <a:p>
            <a:fld id="{9FF402AD-F490-E845-8CA1-5083FBA1F547}" type="slidenum">
              <a:rPr lang="fi-FI" smtClean="0"/>
              <a:t>26</a:t>
            </a:fld>
            <a:endParaRPr lang="fi-FI" dirty="0"/>
          </a:p>
        </p:txBody>
      </p:sp>
    </p:spTree>
    <p:extLst>
      <p:ext uri="{BB962C8B-B14F-4D97-AF65-F5344CB8AC3E}">
        <p14:creationId xmlns:p14="http://schemas.microsoft.com/office/powerpoint/2010/main" val="22020356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Käykää läpi työnantajan vastuut, velvollisuudet ja oikeudet tiivistetysti. Keskustelkaa siitä, mitä vastuut, velvollisuudet ja oikeudet tarkoittavat teidän tapauksessanne. Mitä määräyksiä ja ohjeita on noudatettava? </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fi-FI" sz="1100" dirty="0">
                <a:effectLst/>
                <a:latin typeface="+mn-lt"/>
                <a:ea typeface="Calibri" panose="020F0502020204030204" pitchFamily="34" charset="0"/>
                <a:cs typeface="Times New Roman" panose="02020603050405020304" pitchFamily="18" charset="0"/>
              </a:rPr>
              <a:t>Työantajalla on esimerkiksi velvollisuus huolehtia siitä, että </a:t>
            </a:r>
            <a:r>
              <a:rPr lang="fi-FI" sz="1100" dirty="0">
                <a:latin typeface="+mn-lt"/>
              </a:rPr>
              <a:t>työntekijä perehdytetään työhön, työpaikan olosuhteisiin, työvälineisiin sekä työntekijälle annetaan opetusta ja ohjausta työn haittojen ja vaarojen estämiseksi ja välttämiseksi. </a:t>
            </a:r>
            <a:r>
              <a:rPr lang="fi-FI" sz="1100" dirty="0">
                <a:latin typeface="+mn-lt"/>
                <a:sym typeface="Wingdings" panose="05000000000000000000" pitchFamily="2" charset="2"/>
              </a:rPr>
              <a:t> Muistuta, että mikäli työntekijä kokee osaamisessaan puutetta, hänellä on oikeus opastukseen ja ohjaukseen.</a:t>
            </a: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60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600"/>
              </a:spcAft>
            </a:pPr>
            <a:r>
              <a:rPr lang="fi-FI" sz="1100" dirty="0">
                <a:effectLst/>
                <a:latin typeface="+mn-lt"/>
                <a:ea typeface="Calibri" panose="020F0502020204030204" pitchFamily="34" charset="0"/>
                <a:cs typeface="Times New Roman" panose="02020603050405020304" pitchFamily="18" charset="0"/>
              </a:rPr>
              <a:t>Työturvallisuuslaki:</a:t>
            </a:r>
          </a:p>
          <a:p>
            <a:pPr>
              <a:lnSpc>
                <a:spcPct val="100000"/>
              </a:lnSpc>
            </a:pPr>
            <a:r>
              <a:rPr lang="fi-FI" sz="1100" dirty="0">
                <a:latin typeface="+mn-lt"/>
              </a:rPr>
              <a:t>Työnantaja on velvollinen huolehtimaan työntekijöiden turvallisuudesta ja terveydestä työssä. Työnantajan on otettava huomioon työhön, työolosuhteisiin ja muuhun ympäristöön sekä työntekijän henkilökohtaisiin edellytyksiin liittyvät asiat. Työnantajan on selvitettävä ja tunnistettava työstä, työajoista, työtilasta, muusta työympäristöstä ja työolosuhteista aiheutuvat haitta- ja vaaratekijät. Jos niitä ei voida poistaa, on niiden merkitys arvioitava työntekijöiden turvallisuudelle ja terveydelle. Työnantaja ei kuitenkaan voi vaarojen arvioinnissa mennä asiakkaan kotiin ilman asiakkaan suostumusta, minkä takia työnantaja on usein riippuvainen työntekijöiden kyvystä tunnistaa vaara- ja haittatekijöitä voidakseen huolehtia työsuojeluvastuistaan.</a:t>
            </a:r>
          </a:p>
          <a:p>
            <a:pPr>
              <a:lnSpc>
                <a:spcPct val="100000"/>
              </a:lnSpc>
            </a:pPr>
            <a:endParaRPr lang="fi-FI" sz="1100" dirty="0">
              <a:latin typeface="+mn-lt"/>
            </a:endParaRPr>
          </a:p>
          <a:p>
            <a:pPr>
              <a:lnSpc>
                <a:spcPct val="100000"/>
              </a:lnSpc>
            </a:pPr>
            <a:r>
              <a:rPr lang="fi-FI" sz="1100" dirty="0">
                <a:latin typeface="+mn-lt"/>
              </a:rPr>
              <a:t>Työympäristön rakenteita, työtiloja, työ- tai tuotantomenetelmiä taikka työssä käytettävien koneiden, työvälineiden ja muiden laitteiden sekä terveydelle vaarallisten aineiden käyttöä suunnitellessaan työnantajan on huolehdittava siitä, että suunnittelussa otetaan huomioon niiden vaikutukset työntekijöiden turvallisuuteen ja terveyteen ja että ne ovat aiottuun tarkoitukseen soveltuvia. </a:t>
            </a:r>
          </a:p>
          <a:p>
            <a:pPr>
              <a:lnSpc>
                <a:spcPct val="100000"/>
              </a:lnSpc>
            </a:pPr>
            <a:endParaRPr lang="fi-FI" sz="1100" dirty="0">
              <a:latin typeface="+mn-lt"/>
            </a:endParaRPr>
          </a:p>
          <a:p>
            <a:pPr>
              <a:lnSpc>
                <a:spcPct val="100000"/>
              </a:lnSpc>
            </a:pPr>
            <a:r>
              <a:rPr lang="fi-FI" sz="1100" dirty="0">
                <a:latin typeface="+mn-lt"/>
              </a:rPr>
              <a:t>Työn suunnittelussa ja mitoituksessa on otettava huomioon työntekijöiden fyysiset ja henkiset edellytykset, jotta työn kuormitustekijöistä työntekijän turvallisuudelle tai terveydelle aiheutuvaa haittaa tai vaaraa voidaan välttää tai vähentää.</a:t>
            </a:r>
          </a:p>
          <a:p>
            <a:pPr>
              <a:lnSpc>
                <a:spcPct val="100000"/>
              </a:lnSpc>
            </a:pPr>
            <a:endParaRPr lang="fi-FI" sz="1100" dirty="0">
              <a:latin typeface="+mn-lt"/>
            </a:endParaRPr>
          </a:p>
          <a:p>
            <a:pPr>
              <a:lnSpc>
                <a:spcPct val="100000"/>
              </a:lnSpc>
            </a:pPr>
            <a:r>
              <a:rPr lang="fi-FI" sz="1100" dirty="0">
                <a:latin typeface="+mn-lt"/>
              </a:rPr>
              <a:t>Työnantajan on annettava työntekijälle riittävät tiedot työpaikan haitta- ja vaaratekijöistä sekä huolehdittava, että työntekijä perehdytetään työhön, työpaikan olosuhteisiin, työvälineisiin sekä työntekijälle annetaan opetusta ja ohjausta työn haittojen ja vaarojen estämiseksi ja välttämiseksi.</a:t>
            </a:r>
          </a:p>
          <a:p>
            <a:pPr>
              <a:lnSpc>
                <a:spcPct val="100000"/>
              </a:lnSpc>
            </a:pPr>
            <a:endParaRPr lang="fi-FI" sz="1100" dirty="0">
              <a:latin typeface="+mn-lt"/>
            </a:endParaRPr>
          </a:p>
          <a:p>
            <a:pPr>
              <a:lnSpc>
                <a:spcPct val="100000"/>
              </a:lnSpc>
            </a:pPr>
            <a:r>
              <a:rPr lang="fi-FI" sz="1100" dirty="0">
                <a:latin typeface="+mn-lt"/>
              </a:rPr>
              <a:t>Työnantajan on hankittava ja annettava työntekijän käyttöön vaatimukset täyttävät ja tarkoituksenmukaiset henkilönsuojaimet, jollei tapaturman tai sairastumisen vaaraa voida välttää tai riittävästi rajoittaa työhön tai työolosuhteisiin kohdistuvilla toimenpiteillä.</a:t>
            </a:r>
          </a:p>
          <a:p>
            <a:pPr>
              <a:lnSpc>
                <a:spcPct val="100000"/>
              </a:lnSpc>
            </a:pPr>
            <a:endParaRPr lang="fi-FI" sz="1100" dirty="0">
              <a:latin typeface="+mn-lt"/>
            </a:endParaRPr>
          </a:p>
          <a:p>
            <a:pPr>
              <a:lnSpc>
                <a:spcPct val="100000"/>
              </a:lnSpc>
            </a:pPr>
            <a:r>
              <a:rPr lang="fi-FI" sz="1100" dirty="0">
                <a:latin typeface="+mn-lt"/>
              </a:rPr>
              <a:t>Työnantajan on hankittava ja annettava työntekijän käyttöön apuväline tai muu varuste, silloin kun työn luonne, työolosuhteet tai työn suorittaminen sitä edellyttävät ja se on välttämätöntä tapaturman tai sairastumisen vaaran välttämiseksi.</a:t>
            </a:r>
          </a:p>
          <a:p>
            <a:pPr>
              <a:lnSpc>
                <a:spcPct val="100000"/>
              </a:lnSpc>
            </a:pPr>
            <a:endParaRPr lang="fi-FI" sz="1100" dirty="0">
              <a:latin typeface="+mn-lt"/>
            </a:endParaRPr>
          </a:p>
          <a:p>
            <a:pPr>
              <a:lnSpc>
                <a:spcPct val="100000"/>
              </a:lnSpc>
            </a:pPr>
            <a:r>
              <a:rPr lang="fi-FI" sz="1100" dirty="0">
                <a:latin typeface="+mn-lt"/>
              </a:rPr>
              <a:t>Työnantajalla on oltava turvallisuuden ja terveellisyyden edistämiseksi ja työntekijöiden työkyvyn ylläpitämiseksi työsuojelun toimintaohjelma. Ohjelma kattaa työpaikan työolojen kehittämistarpeet ja työympäristöön liittyvien tekijöiden vaikutukset. </a:t>
            </a:r>
          </a:p>
          <a:p>
            <a:pPr>
              <a:lnSpc>
                <a:spcPct val="100000"/>
              </a:lnSpc>
            </a:pPr>
            <a:endParaRPr lang="fi-FI" sz="1100" dirty="0">
              <a:latin typeface="+mn-lt"/>
            </a:endParaRPr>
          </a:p>
          <a:p>
            <a:pPr>
              <a:lnSpc>
                <a:spcPct val="100000"/>
              </a:lnSpc>
            </a:pPr>
            <a:r>
              <a:rPr lang="fi-FI" sz="1100" dirty="0">
                <a:latin typeface="+mn-lt"/>
              </a:rPr>
              <a:t>Työnantajan ja työntekijöiden on yhteistoiminnassa ylläpidettävä ja parannettava työturvallisuutta työpaikalla.</a:t>
            </a:r>
          </a:p>
          <a:p>
            <a:pPr>
              <a:lnSpc>
                <a:spcPct val="100000"/>
              </a:lnSpc>
            </a:pPr>
            <a:endParaRPr lang="fi-FI" sz="1100" dirty="0">
              <a:latin typeface="+mn-lt"/>
            </a:endParaRPr>
          </a:p>
          <a:p>
            <a:pPr>
              <a:lnSpc>
                <a:spcPct val="100000"/>
              </a:lnSpc>
            </a:pPr>
            <a:r>
              <a:rPr lang="fi-FI" sz="1100" dirty="0">
                <a:latin typeface="+mn-lt"/>
              </a:rPr>
              <a:t>Työnantajan tulee antaa työntekijöille riittävän ajoissa tarpeelliset tiedot työpaikan turvallisuuteen, terveellisyyteen ja muihin työolosuhteisiin vaikuttavista asioista sekä niitä koskevista arvioinneista ja muista selvityksistä ja suunnitelmista. Työnantajan on myös huolehdittava siitä, että näitä asioita asianmukaisesti ja riittävän ajoissa käsitellään työnantajan ja työntekijöiden tai heidän edustajansa kesken.</a:t>
            </a:r>
          </a:p>
          <a:p>
            <a:endParaRPr lang="en-US" sz="1200" dirty="0">
              <a:latin typeface="+mn-lt"/>
            </a:endParaRPr>
          </a:p>
        </p:txBody>
      </p:sp>
      <p:sp>
        <p:nvSpPr>
          <p:cNvPr id="4" name="Slide Number Placeholder 3"/>
          <p:cNvSpPr>
            <a:spLocks noGrp="1"/>
          </p:cNvSpPr>
          <p:nvPr>
            <p:ph type="sldNum" sz="quarter" idx="5"/>
          </p:nvPr>
        </p:nvSpPr>
        <p:spPr/>
        <p:txBody>
          <a:bodyPr/>
          <a:lstStyle/>
          <a:p>
            <a:fld id="{9FF402AD-F490-E845-8CA1-5083FBA1F547}" type="slidenum">
              <a:rPr lang="en-US" smtClean="0"/>
              <a:t>27</a:t>
            </a:fld>
            <a:endParaRPr lang="en-US" dirty="0"/>
          </a:p>
        </p:txBody>
      </p:sp>
    </p:spTree>
    <p:extLst>
      <p:ext uri="{BB962C8B-B14F-4D97-AF65-F5344CB8AC3E}">
        <p14:creationId xmlns:p14="http://schemas.microsoft.com/office/powerpoint/2010/main" val="15120945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Käykää läpi työntekijän vastuut, velvollisuudet ja oikeudet tiivistetysti. Keskustelkaa siitä, mitä vastuut, velvollisuudet ja oikeudet tarkoittavat teidän tapauksessanne. Mitä määräyksiä ja ohjeita on noudatettava? Miten työntekijät voivat huolehtia omasta ja muiden työntekijöiden turvallisuudesta ja terveydestä jne.?</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Työturvallisuuslaki:</a:t>
            </a: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Työntekijän on noudatettava työnantajan antamia määräyksiä ja ohjeita. Työntekijän on noudatettava työnsä ja työolosuhteiden edellyttämää turvallisuuden ja terveellisyyden ylläpitämiseksi tarvittavaa järjestystä ja siisteyttä sekä huolellisuutta ja varovaisuutta.</a:t>
            </a:r>
          </a:p>
          <a:p>
            <a:pPr algn="just">
              <a:lnSpc>
                <a:spcPct val="100000"/>
              </a:lnSpc>
              <a:spcAft>
                <a:spcPts val="0"/>
              </a:spcAft>
            </a:pPr>
            <a:endParaRPr lang="en-US"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Työntekijän on työssään huolehdittava niin omasta kuin muiden työntekijöiden turvallisuudesta ja terveydestä kokemuksensa, työnantajalta saamansa opetuksen ja ohjauksen sekä ammattitaitonsa mukaisesti. </a:t>
            </a:r>
            <a:endParaRPr lang="en-US"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Työpaikalla on vältettävä muihin työntekijöihin kohdistuvaa häirintää ja muuta epäasiallista kohtelua.</a:t>
            </a:r>
            <a:endParaRPr lang="en-US"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Työntekijän on viipymättä ilmoitettava työnantajalle ja työsuojeluvaltuutetulle työolosuhteissa havaitsemistaan vioista ja puutteellisuuksista. Työnantajan tulee puolestaan kertoa ilmoituksen tehneelle työntekijälle ja työsuojeluvaltuutetulle, mihin toimenpiteisiin esille tulleessa asiassa on ryhdytty tai aiotaan ryhtyä.</a:t>
            </a:r>
            <a:endParaRPr lang="en-US"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Työntekijän on käytettävä ja hoidettava ohjeiden mukaisesti työnantajan hänelle antamia henkilösuojaimia ja muita varusteita. Työntekijän on työssään käytettävä sellaista asianmukaista vaatetusta, josta ei aiheudu tapaturman vaaraa.</a:t>
            </a:r>
            <a:endParaRPr lang="en-US"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Työntekijän tulee käyttää ohjeiden, ammattitaitonsa ja kokemuksensa mukaisesti oikein koneita, työvälineitä ja muita laitteita sekä niissä olevia turvallisuus- ja suojalaitteita. Työntekijän on noudatettava vaarallisten aineiden käytössä ja käsittelyssä turvallisuusohjeita. Turvallisuus- tai suojalaitetta ei saa ilman erityistä syytä poistaa tai kytkeä pois päältä. </a:t>
            </a:r>
            <a:endParaRPr lang="en-US"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Työntekijällä on oikeus pidättäytyä tällaisen työn tekemisestä, josta aiheutuu vakavaa vaaraa työntekijän omalle tai muiden työntekijöiden hengelle tai terveydelle. Työstä pidättäytyminen ei saa rajoittaa työntekoa laajemmalti kuin työn turvallisuuden ja terveellisyyden kannalta on välttämätöntä. </a:t>
            </a:r>
            <a:endParaRPr lang="en-US" sz="1100" dirty="0">
              <a:effectLst/>
              <a:latin typeface="+mn-lt"/>
              <a:ea typeface="Calibri" panose="020F0502020204030204" pitchFamily="34" charset="0"/>
              <a:cs typeface="Times New Roman" panose="02020603050405020304" pitchFamily="18" charset="0"/>
            </a:endParaRPr>
          </a:p>
          <a:p>
            <a:pPr>
              <a:spcAft>
                <a:spcPts val="0"/>
              </a:spcAft>
            </a:pPr>
            <a:endParaRPr lang="en-US" sz="1200" dirty="0">
              <a:latin typeface="+mn-lt"/>
            </a:endParaRPr>
          </a:p>
        </p:txBody>
      </p:sp>
      <p:sp>
        <p:nvSpPr>
          <p:cNvPr id="4" name="Slide Number Placeholder 3"/>
          <p:cNvSpPr>
            <a:spLocks noGrp="1"/>
          </p:cNvSpPr>
          <p:nvPr>
            <p:ph type="sldNum" sz="quarter" idx="5"/>
          </p:nvPr>
        </p:nvSpPr>
        <p:spPr/>
        <p:txBody>
          <a:bodyPr/>
          <a:lstStyle/>
          <a:p>
            <a:fld id="{9FF402AD-F490-E845-8CA1-5083FBA1F547}" type="slidenum">
              <a:rPr lang="en-US" smtClean="0"/>
              <a:t>28</a:t>
            </a:fld>
            <a:endParaRPr lang="en-US" dirty="0"/>
          </a:p>
        </p:txBody>
      </p:sp>
    </p:spTree>
    <p:extLst>
      <p:ext uri="{BB962C8B-B14F-4D97-AF65-F5344CB8AC3E}">
        <p14:creationId xmlns:p14="http://schemas.microsoft.com/office/powerpoint/2010/main" val="261108515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effectLst/>
                <a:latin typeface="+mn-lt"/>
                <a:ea typeface="Calibri" panose="020F0502020204030204" pitchFamily="34" charset="0"/>
                <a:cs typeface="Times New Roman" panose="02020603050405020304" pitchFamily="18" charset="0"/>
              </a:rPr>
              <a:t>Keskustelkaa yhdessä siitä, miten taukojen pitäminen varmistetaan ja miten ne aikataulutetaan työpäivään. Miten tauot voidaan pitää ilman keskeytyksiä?</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100" dirty="0">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effectLst/>
                <a:latin typeface="+mn-lt"/>
                <a:ea typeface="Calibri" panose="020F0502020204030204" pitchFamily="34" charset="0"/>
                <a:cs typeface="Times New Roman" panose="02020603050405020304" pitchFamily="18" charset="0"/>
              </a:rPr>
              <a:t>Tauot voi tehdä näkyväksi kalenteriin esimerkiksi merkkaamalla ne omana tehtävänään työpäivään.</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100" dirty="0">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effectLst/>
                <a:latin typeface="+mn-lt"/>
                <a:ea typeface="Calibri" panose="020F0502020204030204" pitchFamily="34" charset="0"/>
                <a:cs typeface="Times New Roman" panose="02020603050405020304" pitchFamily="18" charset="0"/>
              </a:rPr>
              <a:t>Työntekijä voi olla osin vastuussa oman työnsä ja työpäivänsä suunnittelusta. Työntekijöillä voi kuitenkin olla vain vähän aikaa tutustua asiakkaisiin ja heidän tarpeisiinsa. Lisäksi viime hetkellä ilmoitetut aikataulumuutokset ja liian vähäinen työnsuunnitteluaika asiakasta kohti aiheuttavat kuormitusta. Muun muassa edellä mainittujen takia työntekijöillä voi olla vaikeuksia aikatauluttaa taukonsa työpäivän aikana. </a:t>
            </a:r>
            <a:endParaRPr lang="en-US" sz="1100" dirty="0">
              <a:effectLst/>
              <a:latin typeface="+mn-lt"/>
              <a:ea typeface="Calibri" panose="020F0502020204030204" pitchFamily="34" charset="0"/>
              <a:cs typeface="Times New Roman" panose="02020603050405020304" pitchFamily="18" charset="0"/>
            </a:endParaRPr>
          </a:p>
          <a:p>
            <a:pPr>
              <a:lnSpc>
                <a:spcPct val="100000"/>
              </a:lnSpc>
            </a:pPr>
            <a:endParaRPr lang="en-US" sz="1100" dirty="0">
              <a:latin typeface="+mn-lt"/>
            </a:endParaRPr>
          </a:p>
          <a:p>
            <a:pPr>
              <a:lnSpc>
                <a:spcPct val="100000"/>
              </a:lnSpc>
            </a:pPr>
            <a:endParaRPr lang="en-US" sz="1100" dirty="0">
              <a:latin typeface="+mn-lt"/>
            </a:endParaRPr>
          </a:p>
          <a:p>
            <a:pPr>
              <a:lnSpc>
                <a:spcPct val="100000"/>
              </a:lnSpc>
            </a:pPr>
            <a:r>
              <a:rPr lang="en-US" sz="1100" dirty="0" err="1">
                <a:latin typeface="+mn-lt"/>
              </a:rPr>
              <a:t>Lisätietoa</a:t>
            </a:r>
            <a:r>
              <a:rPr lang="en-US" sz="1100" dirty="0">
                <a:latin typeface="+mn-lt"/>
              </a:rPr>
              <a:t>:</a:t>
            </a:r>
          </a:p>
          <a:p>
            <a:pPr>
              <a:lnSpc>
                <a:spcPct val="100000"/>
              </a:lnSpc>
            </a:pPr>
            <a:r>
              <a:rPr lang="en-US" sz="1100" dirty="0">
                <a:latin typeface="+mn-lt"/>
              </a:rPr>
              <a:t>https://tyosuojelu.fi/tyosuhde/tyoaika/lepoaika-ja-tauot</a:t>
            </a:r>
          </a:p>
          <a:p>
            <a:pPr>
              <a:lnSpc>
                <a:spcPct val="100000"/>
              </a:lnSpc>
            </a:pPr>
            <a:r>
              <a:rPr lang="en-US" sz="1100" dirty="0">
                <a:latin typeface="+mn-lt"/>
              </a:rPr>
              <a:t>https://www.pam.fi/tyoelamaopas/tyoelamassa/tyoelamatietoa/tyoaika/tauot/</a:t>
            </a:r>
          </a:p>
          <a:p>
            <a:pPr>
              <a:lnSpc>
                <a:spcPct val="100000"/>
              </a:lnSpc>
            </a:pPr>
            <a:r>
              <a:rPr lang="en-US" sz="1100" dirty="0">
                <a:latin typeface="+mn-lt"/>
              </a:rPr>
              <a:t>https://www.superliitto.fi/tyoelamassa/tyosuhde/tyoajat/lepoajat/</a:t>
            </a:r>
          </a:p>
        </p:txBody>
      </p:sp>
      <p:sp>
        <p:nvSpPr>
          <p:cNvPr id="4" name="Slide Number Placeholder 3"/>
          <p:cNvSpPr>
            <a:spLocks noGrp="1"/>
          </p:cNvSpPr>
          <p:nvPr>
            <p:ph type="sldNum" sz="quarter" idx="5"/>
          </p:nvPr>
        </p:nvSpPr>
        <p:spPr/>
        <p:txBody>
          <a:bodyPr/>
          <a:lstStyle/>
          <a:p>
            <a:fld id="{9FF402AD-F490-E845-8CA1-5083FBA1F547}" type="slidenum">
              <a:rPr lang="en-US" smtClean="0"/>
              <a:t>29</a:t>
            </a:fld>
            <a:endParaRPr lang="en-US" dirty="0"/>
          </a:p>
        </p:txBody>
      </p:sp>
    </p:spTree>
    <p:extLst>
      <p:ext uri="{BB962C8B-B14F-4D97-AF65-F5344CB8AC3E}">
        <p14:creationId xmlns:p14="http://schemas.microsoft.com/office/powerpoint/2010/main" val="3252413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a:t>Lyhyt ohjevideo löytyy täältä:</a:t>
            </a:r>
          </a:p>
          <a:p>
            <a:r>
              <a:rPr lang="fi-FI" dirty="0"/>
              <a:t>https://tuni.cloud.panopto.eu/Panopto/Pages/Viewer.aspx?id=2d4d6211-6c38-44c9-be71-b10800ab4101&amp;start=0 </a:t>
            </a:r>
          </a:p>
        </p:txBody>
      </p:sp>
      <p:sp>
        <p:nvSpPr>
          <p:cNvPr id="4" name="Slide Number Placeholder 3"/>
          <p:cNvSpPr>
            <a:spLocks noGrp="1"/>
          </p:cNvSpPr>
          <p:nvPr>
            <p:ph type="sldNum" sz="quarter" idx="5"/>
          </p:nvPr>
        </p:nvSpPr>
        <p:spPr/>
        <p:txBody>
          <a:bodyPr/>
          <a:lstStyle/>
          <a:p>
            <a:fld id="{9FF402AD-F490-E845-8CA1-5083FBA1F547}" type="slidenum">
              <a:rPr lang="fi-FI" smtClean="0"/>
              <a:t>3</a:t>
            </a:fld>
            <a:endParaRPr lang="fi-FI" dirty="0"/>
          </a:p>
        </p:txBody>
      </p:sp>
    </p:spTree>
    <p:extLst>
      <p:ext uri="{BB962C8B-B14F-4D97-AF65-F5344CB8AC3E}">
        <p14:creationId xmlns:p14="http://schemas.microsoft.com/office/powerpoint/2010/main" val="21509374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sz="1100" dirty="0">
                <a:effectLst/>
                <a:latin typeface="+mn-lt"/>
                <a:ea typeface="Calibri" panose="020F0502020204030204" pitchFamily="34" charset="0"/>
                <a:cs typeface="Times New Roman" panose="02020603050405020304" pitchFamily="18" charset="0"/>
              </a:rPr>
              <a:t>Keskustelkaa työntekijöiden kanssa siitä, millaiset tapaturmat ovat todennäköisimpiä heidän töissään. </a:t>
            </a:r>
          </a:p>
          <a:p>
            <a:endParaRPr lang="fi-FI" sz="1100" dirty="0">
              <a:effectLst/>
              <a:latin typeface="+mn-lt"/>
              <a:ea typeface="Calibri" panose="020F0502020204030204" pitchFamily="34" charset="0"/>
              <a:cs typeface="Times New Roman" panose="02020603050405020304" pitchFamily="18" charset="0"/>
            </a:endParaRPr>
          </a:p>
          <a:p>
            <a:r>
              <a:rPr lang="fi-FI" sz="1100" dirty="0">
                <a:effectLst/>
                <a:latin typeface="+mn-lt"/>
                <a:ea typeface="Calibri" panose="020F0502020204030204" pitchFamily="34" charset="0"/>
                <a:cs typeface="Times New Roman" panose="02020603050405020304" pitchFamily="18" charset="0"/>
              </a:rPr>
              <a:t>Muistuta työntekijöitä siitä, että jokaisesta työtapaturmasta tulee ilmoittaa työnantajalle. Kerratkaa organisaation ilmoituskäytännöt.</a:t>
            </a:r>
          </a:p>
          <a:p>
            <a:endParaRPr lang="fi-FI" sz="1100" dirty="0">
              <a:effectLst/>
              <a:latin typeface="+mn-lt"/>
              <a:ea typeface="Calibri" panose="020F0502020204030204" pitchFamily="34" charset="0"/>
              <a:cs typeface="Times New Roman" panose="02020603050405020304" pitchFamily="18" charset="0"/>
            </a:endParaRPr>
          </a:p>
          <a:p>
            <a:r>
              <a:rPr lang="fi-FI" sz="1100" dirty="0">
                <a:effectLst/>
                <a:latin typeface="+mn-lt"/>
                <a:ea typeface="Calibri" panose="020F0502020204030204" pitchFamily="34" charset="0"/>
                <a:cs typeface="Times New Roman" panose="02020603050405020304" pitchFamily="18" charset="0"/>
              </a:rPr>
              <a:t>TVK:n julkaisusta (https://www.tvk.fi/document/154131/08E6627A0B707A956DB8CE46E4F7C64A938807FF58AB7B9C267D9AF886C570C5) löytyy sotealan ammattiryhmien työpaikkatapaturmien jakauma, josta voi katsoa oman tiimin koostumuksen mukaan esimerkiksi kodinhoitajien tai sosiaalialan ohjaajien ja neuvojien työtapaturmien jakauman.</a:t>
            </a:r>
          </a:p>
          <a:p>
            <a:endParaRPr lang="fi-FI" sz="1100" dirty="0">
              <a:effectLst/>
              <a:latin typeface="+mn-lt"/>
              <a:ea typeface="Calibri" panose="020F0502020204030204" pitchFamily="34" charset="0"/>
              <a:cs typeface="Times New Roman" panose="02020603050405020304" pitchFamily="18" charset="0"/>
            </a:endParaRPr>
          </a:p>
          <a:p>
            <a:r>
              <a:rPr lang="fi-FI" sz="1100" dirty="0">
                <a:effectLst/>
                <a:latin typeface="+mn-lt"/>
                <a:ea typeface="Calibri" panose="020F0502020204030204" pitchFamily="34" charset="0"/>
                <a:cs typeface="Times New Roman" panose="02020603050405020304" pitchFamily="18" charset="0"/>
              </a:rPr>
              <a:t>Yleisimpiä loukkaantumistapoja ovat fyysinen ylirasitus ja toistuva liike, kaatuminen, ja kontakti esineisiin tai laitteisiin. Loukkaantumiset kohdistuvat useimmiten selkään, olkapäähän, sormiin tai polviin. Vammojen on todettu olevan yhteydessä asiakkaiden siirtoihin, erilaisiin onnettomuuksiin (kuten ruuanlaiton yhteydessä) ja lemmikkien aiheuttamiin vammoihin. Märät lattiat, matot, yleinen epäjärjestys ja portaat voivat johtaa kaatumiseen. Jää on yleisin syy kaatumiselle tai liukastumiselle liikkuessa piha-alueella esimerkiksi roskia viedessä. </a:t>
            </a:r>
          </a:p>
          <a:p>
            <a:endParaRPr lang="fi-FI" sz="1100" dirty="0">
              <a:effectLst/>
              <a:latin typeface="+mn-lt"/>
              <a:cs typeface="Times New Roman" panose="02020603050405020304" pitchFamily="18" charset="0"/>
            </a:endParaRPr>
          </a:p>
          <a:p>
            <a:r>
              <a:rPr lang="fi-FI" sz="1100" dirty="0">
                <a:effectLst/>
                <a:latin typeface="+mn-lt"/>
                <a:ea typeface="Calibri" panose="020F0502020204030204" pitchFamily="34" charset="0"/>
                <a:cs typeface="Times New Roman" panose="02020603050405020304" pitchFamily="18" charset="0"/>
              </a:rPr>
              <a:t>Asiakaskäynniltä toiselle siirryttäessä esiintyy liukastumisia, kompastumisia ja kaatumisia sekä auto-onnettomuuksia. </a:t>
            </a:r>
          </a:p>
          <a:p>
            <a:endParaRPr lang="fi-FI" sz="1100" dirty="0">
              <a:effectLst/>
              <a:latin typeface="+mn-lt"/>
              <a:cs typeface="Times New Roman" panose="02020603050405020304" pitchFamily="18" charset="0"/>
            </a:endParaRPr>
          </a:p>
          <a:p>
            <a:endParaRPr lang="fi-FI" sz="1100" dirty="0">
              <a:effectLst/>
              <a:latin typeface="+mn-lt"/>
              <a:cs typeface="Times New Roman" panose="02020603050405020304" pitchFamily="18" charset="0"/>
            </a:endParaRPr>
          </a:p>
          <a:p>
            <a:r>
              <a:rPr lang="fi-FI" sz="1100" dirty="0">
                <a:effectLst/>
                <a:latin typeface="+mn-lt"/>
                <a:cs typeface="Times New Roman" panose="02020603050405020304" pitchFamily="18" charset="0"/>
              </a:rPr>
              <a:t>Lisätietoa:</a:t>
            </a:r>
          </a:p>
          <a:p>
            <a:r>
              <a:rPr lang="fi-FI" sz="1100" dirty="0">
                <a:effectLst/>
                <a:latin typeface="+mn-lt"/>
                <a:cs typeface="Times New Roman" panose="02020603050405020304" pitchFamily="18" charset="0"/>
              </a:rPr>
              <a:t>https://www.tvk.fi/document/154131/08E6627A0B707A956DB8CE46E4F7C64A938807FF58AB7B9C267D9AF886C570C5   (Sosiaali- ja terveysalan ammattilaisille sattuu vuosittain noin 13 000 työpaikkatapaturmaa)</a:t>
            </a:r>
          </a:p>
          <a:p>
            <a:r>
              <a:rPr lang="en-US" sz="1100" dirty="0">
                <a:latin typeface="+mn-lt"/>
              </a:rPr>
              <a:t>https://www.fennia.fi/sisaltostudio/sosiaali-ja-terveysalan-tyopaikkatapaturmia-sattuu-jatkuvasti-enemman</a:t>
            </a:r>
          </a:p>
          <a:p>
            <a:r>
              <a:rPr lang="en-US" sz="1100" dirty="0">
                <a:latin typeface="+mn-lt"/>
              </a:rPr>
              <a:t>https://www.tvk.fi/korvaaminen/tyotapaturma/</a:t>
            </a:r>
          </a:p>
          <a:p>
            <a:r>
              <a:rPr lang="en-US" sz="1100" dirty="0">
                <a:latin typeface="+mn-lt"/>
              </a:rPr>
              <a:t>https://tyosuojelu.fi/tyoterveys-ja-tapaturmat/tyotapaturmat</a:t>
            </a:r>
          </a:p>
          <a:p>
            <a:r>
              <a:rPr lang="en-US" sz="1100" dirty="0">
                <a:latin typeface="+mn-lt"/>
              </a:rPr>
              <a:t>https://ttk.fi/tyoturvallisuus/tyoympariston-turvallisuus/tyotapaturmat-ja-ammattitaudit/</a:t>
            </a:r>
          </a:p>
        </p:txBody>
      </p:sp>
      <p:sp>
        <p:nvSpPr>
          <p:cNvPr id="4" name="Slide Number Placeholder 3"/>
          <p:cNvSpPr>
            <a:spLocks noGrp="1"/>
          </p:cNvSpPr>
          <p:nvPr>
            <p:ph type="sldNum" sz="quarter" idx="5"/>
          </p:nvPr>
        </p:nvSpPr>
        <p:spPr/>
        <p:txBody>
          <a:bodyPr/>
          <a:lstStyle/>
          <a:p>
            <a:fld id="{9FF402AD-F490-E845-8CA1-5083FBA1F547}" type="slidenum">
              <a:rPr lang="en-US" smtClean="0"/>
              <a:t>30</a:t>
            </a:fld>
            <a:endParaRPr lang="en-US" dirty="0"/>
          </a:p>
        </p:txBody>
      </p:sp>
    </p:spTree>
    <p:extLst>
      <p:ext uri="{BB962C8B-B14F-4D97-AF65-F5344CB8AC3E}">
        <p14:creationId xmlns:p14="http://schemas.microsoft.com/office/powerpoint/2010/main" val="33109920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pPr>
            <a:r>
              <a:rPr lang="fi-FI" sz="1100" dirty="0">
                <a:effectLst/>
                <a:latin typeface="+mn-lt"/>
                <a:ea typeface="Calibri" panose="020F0502020204030204" pitchFamily="34" charset="0"/>
                <a:cs typeface="Times New Roman" panose="02020603050405020304" pitchFamily="18" charset="0"/>
              </a:rPr>
              <a:t>Tärkeä viestiä työntekijöille, että </a:t>
            </a:r>
            <a:r>
              <a:rPr lang="fi-FI" sz="1100" b="1" dirty="0">
                <a:effectLst/>
                <a:latin typeface="+mn-lt"/>
                <a:ea typeface="Calibri" panose="020F0502020204030204" pitchFamily="34" charset="0"/>
                <a:cs typeface="Times New Roman" panose="02020603050405020304" pitchFamily="18" charset="0"/>
              </a:rPr>
              <a:t>väkivaltaista käytöstä ei tule koskaan hyväksyä, vaikka käytökseen olisi selittävä tekijä esim. sairaus.</a:t>
            </a:r>
          </a:p>
          <a:p>
            <a:pPr>
              <a:lnSpc>
                <a:spcPct val="100000"/>
              </a:lnSpc>
            </a:pPr>
            <a:endParaRPr lang="fi-FI" sz="1100" b="1" dirty="0">
              <a:effectLst/>
              <a:latin typeface="+mn-lt"/>
              <a:ea typeface="Calibri" panose="020F0502020204030204" pitchFamily="34" charset="0"/>
              <a:cs typeface="Times New Roman" panose="02020603050405020304" pitchFamily="18" charset="0"/>
            </a:endParaRPr>
          </a:p>
          <a:p>
            <a:pPr>
              <a:lnSpc>
                <a:spcPct val="100000"/>
              </a:lnSpc>
            </a:pPr>
            <a:r>
              <a:rPr lang="fi-FI" sz="1100" b="1" dirty="0">
                <a:effectLst/>
                <a:latin typeface="+mn-lt"/>
                <a:ea typeface="Calibri" panose="020F0502020204030204" pitchFamily="34" charset="0"/>
                <a:cs typeface="Times New Roman" panose="02020603050405020304" pitchFamily="18" charset="0"/>
              </a:rPr>
              <a:t>Kaikista väkivalta tai uhkatilanteista tulee tehdä ilmoitus!</a:t>
            </a:r>
          </a:p>
          <a:p>
            <a:pPr>
              <a:lnSpc>
                <a:spcPct val="100000"/>
              </a:lnSpc>
            </a:pPr>
            <a:endParaRPr lang="fi-FI" sz="1100" b="1" dirty="0">
              <a:effectLst/>
              <a:latin typeface="+mn-lt"/>
              <a:ea typeface="Calibri" panose="020F0502020204030204" pitchFamily="34" charset="0"/>
              <a:cs typeface="Times New Roman" panose="02020603050405020304" pitchFamily="18" charset="0"/>
            </a:endParaRPr>
          </a:p>
          <a:p>
            <a:pPr>
              <a:lnSpc>
                <a:spcPct val="100000"/>
              </a:lnSpc>
            </a:pPr>
            <a:r>
              <a:rPr lang="fi-FI" sz="1100" b="0" dirty="0">
                <a:effectLst/>
                <a:latin typeface="+mn-lt"/>
                <a:ea typeface="Calibri" panose="020F0502020204030204" pitchFamily="34" charset="0"/>
                <a:cs typeface="Times New Roman" panose="02020603050405020304" pitchFamily="18" charset="0"/>
              </a:rPr>
              <a:t>Keskustelkaa yhdessä siitä, minkä työntekijät ymmärtävän olevan väkivaltatilanne ja millaisista tilanteista tulee tehdä ilmoitus. </a:t>
            </a:r>
          </a:p>
          <a:p>
            <a:pPr>
              <a:lnSpc>
                <a:spcPct val="100000"/>
              </a:lnSpc>
            </a:pPr>
            <a:endParaRPr lang="fi-FI" sz="1100" dirty="0">
              <a:effectLst/>
              <a:latin typeface="+mn-lt"/>
              <a:ea typeface="Calibri" panose="020F0502020204030204" pitchFamily="34" charset="0"/>
              <a:cs typeface="Times New Roman" panose="02020603050405020304" pitchFamily="18" charset="0"/>
            </a:endParaRPr>
          </a:p>
          <a:p>
            <a:pPr>
              <a:lnSpc>
                <a:spcPct val="100000"/>
              </a:lnSpc>
            </a:pPr>
            <a:r>
              <a:rPr lang="fi-FI" sz="1100" dirty="0">
                <a:effectLst/>
                <a:latin typeface="+mn-lt"/>
                <a:ea typeface="Calibri" panose="020F0502020204030204" pitchFamily="34" charset="0"/>
                <a:cs typeface="Times New Roman" panose="02020603050405020304" pitchFamily="18" charset="0"/>
              </a:rPr>
              <a:t>Käykää keskustellen läpi organisaation ohjeet ja toimintatavat. Keskeisimpiä ohjeita tulee käydä säännöllisin väliajoin läpi, jotta työntekijät muistavat ne ja osaavat toimia niiden mukaan tilanteissa. </a:t>
            </a:r>
          </a:p>
          <a:p>
            <a:pPr>
              <a:lnSpc>
                <a:spcPct val="100000"/>
              </a:lnSpc>
            </a:pPr>
            <a:endParaRPr lang="fi-FI" sz="1100" dirty="0">
              <a:effectLst/>
              <a:latin typeface="+mn-lt"/>
              <a:ea typeface="Calibri" panose="020F0502020204030204" pitchFamily="34" charset="0"/>
              <a:cs typeface="Times New Roman" panose="02020603050405020304" pitchFamily="18" charset="0"/>
            </a:endParaRPr>
          </a:p>
          <a:p>
            <a:pPr>
              <a:lnSpc>
                <a:spcPct val="100000"/>
              </a:lnSpc>
            </a:pPr>
            <a:r>
              <a:rPr lang="fi-FI" sz="1100" dirty="0">
                <a:effectLst/>
                <a:latin typeface="+mn-lt"/>
                <a:ea typeface="Calibri" panose="020F0502020204030204" pitchFamily="34" charset="0"/>
                <a:cs typeface="Times New Roman" panose="02020603050405020304" pitchFamily="18" charset="0"/>
              </a:rPr>
              <a:t>Keskustelkaa, miten toimitaan, jos työntekijä kokee turvallisuutensa uhatuksi ja milloin käynnin voi jättää tekemättä. </a:t>
            </a:r>
          </a:p>
          <a:p>
            <a:pPr>
              <a:lnSpc>
                <a:spcPct val="100000"/>
              </a:lnSpc>
            </a:pPr>
            <a:endParaRPr lang="fi-FI" sz="1100" dirty="0">
              <a:effectLst/>
              <a:latin typeface="+mn-lt"/>
              <a:ea typeface="Calibri" panose="020F0502020204030204" pitchFamily="34" charset="0"/>
              <a:cs typeface="Times New Roman" panose="02020603050405020304" pitchFamily="18" charset="0"/>
            </a:endParaRPr>
          </a:p>
          <a:p>
            <a:pPr>
              <a:lnSpc>
                <a:spcPct val="100000"/>
              </a:lnSpc>
            </a:pPr>
            <a:r>
              <a:rPr lang="fi-FI" sz="1100" dirty="0">
                <a:effectLst/>
                <a:latin typeface="+mn-lt"/>
                <a:ea typeface="Calibri" panose="020F0502020204030204" pitchFamily="34" charset="0"/>
                <a:cs typeface="Times New Roman" panose="02020603050405020304" pitchFamily="18" charset="0"/>
              </a:rPr>
              <a:t>Kerro keihin otetaan tarvittaessa yhteyttä.</a:t>
            </a:r>
          </a:p>
          <a:p>
            <a:pPr>
              <a:lnSpc>
                <a:spcPct val="100000"/>
              </a:lnSpc>
            </a:pPr>
            <a:endParaRPr lang="fi-FI" sz="1100" dirty="0">
              <a:effectLst/>
              <a:latin typeface="+mn-lt"/>
              <a:ea typeface="Calibri" panose="020F0502020204030204" pitchFamily="34" charset="0"/>
              <a:cs typeface="Times New Roman" panose="02020603050405020304" pitchFamily="18" charset="0"/>
            </a:endParaRPr>
          </a:p>
          <a:p>
            <a:pPr>
              <a:lnSpc>
                <a:spcPct val="100000"/>
              </a:lnSpc>
            </a:pPr>
            <a:r>
              <a:rPr lang="fi-FI" sz="1100" dirty="0">
                <a:effectLst/>
                <a:latin typeface="+mn-lt"/>
                <a:ea typeface="Calibri" panose="020F0502020204030204" pitchFamily="34" charset="0"/>
                <a:cs typeface="Times New Roman" panose="02020603050405020304" pitchFamily="18" charset="0"/>
              </a:rPr>
              <a:t>Käy läpi työtekijöiden kanssa esimerkiksi </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Mitä keinoja varautumiseen ja ennakointiin organisaatiolla on olemassa</a:t>
            </a:r>
          </a:p>
          <a:p>
            <a:pPr marL="1257300" marR="0" lvl="2"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Missä tilanteissa saa työparin ja miten se tapahtuu</a:t>
            </a:r>
          </a:p>
          <a:p>
            <a:pPr marL="1257300" marR="0" lvl="2"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Vartijapalvelut, poliisi</a:t>
            </a:r>
          </a:p>
          <a:p>
            <a:pPr marL="1257300" marR="0" lvl="2"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Suojautumiskeinot</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Miten toimitaan, jos asunnossa on häiritseviä ulkopuolisia ihmisiä</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Miten hälytetään apua</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Miten varmistetaan työntekijöiden turvallinen pois pääsy asiakkaiden luota (esim. seurataanko, missä työntekijät kulkevat)</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Miten jälkikäsittely toteutetaan</a:t>
            </a:r>
          </a:p>
          <a:p>
            <a:pPr marL="8001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Oman toiminnan ja käyttäytymisen vaikutus</a:t>
            </a:r>
          </a:p>
          <a:p>
            <a:pPr marL="1257300" marR="0" lvl="2"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asiakkaaseen (esim. ammatillinen käytös, ei provosoiduta)</a:t>
            </a:r>
          </a:p>
          <a:p>
            <a:pPr marL="1257300" marR="0" lvl="2"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kern="1200" dirty="0">
                <a:solidFill>
                  <a:schemeClr val="tx1"/>
                </a:solidFill>
                <a:effectLst/>
                <a:latin typeface="+mn-lt"/>
                <a:ea typeface="+mn-ea"/>
                <a:cs typeface="Times New Roman" panose="02020603050405020304" pitchFamily="18" charset="0"/>
              </a:rPr>
              <a:t>varautumiseen (esim. auton pysäköinti poistumissuuntaan, auton avainten pitäminen helposti saatavilla, 112-sovelluksen käyttö)</a:t>
            </a:r>
          </a:p>
          <a:p>
            <a:pPr marL="0" algn="l" defTabSz="914400" rtl="0" eaLnBrk="1" latinLnBrk="0" hangingPunct="1">
              <a:lnSpc>
                <a:spcPct val="100000"/>
              </a:lnSpc>
            </a:pPr>
            <a:endParaRPr lang="fi-FI" sz="1100" kern="1200" dirty="0">
              <a:solidFill>
                <a:schemeClr val="tx1"/>
              </a:solidFill>
              <a:latin typeface="+mn-lt"/>
              <a:ea typeface="+mn-ea"/>
              <a:cs typeface="+mn-cs"/>
            </a:endParaRPr>
          </a:p>
          <a:p>
            <a:pPr marL="0" algn="l" defTabSz="914400" rtl="0" eaLnBrk="1" latinLnBrk="0" hangingPunct="1">
              <a:lnSpc>
                <a:spcPct val="100000"/>
              </a:lnSpc>
              <a:spcAft>
                <a:spcPts val="0"/>
              </a:spcAft>
            </a:pPr>
            <a:r>
              <a:rPr lang="fi-FI" sz="1100" kern="1200" dirty="0">
                <a:solidFill>
                  <a:schemeClr val="tx1"/>
                </a:solidFill>
                <a:latin typeface="+mn-lt"/>
                <a:ea typeface="+mn-ea"/>
                <a:cs typeface="+mn-cs"/>
              </a:rPr>
              <a:t>Väkivaltaista käytöstä ei tule koskaan hyväksyä, vaikka käytökseen olisi selittävä tekijä. Lievätkin väkivalta- ja uhkatilanteet voivat johtaa työntekijöiden psyykkisiin vammoihin ja sairaspoissaoloihin. Väkivallan uhka aiheuttaa pelkoa ja stressiä työntekijöille. Uhkaavaa käytöstä voi tulla myös puhelimen välityksellä. Työntekijällä on oikeus turvalliseen työpäivään. Asiakkaiden sairaudet, kuten dementia tai mielenterveysongelmat, tai päihteiden käyttö voivat olla syynä sanalliseen tai fyysiseen väkivaltaan. Asiakkaan aiheuttaman väkivallan uhan lisäksi myös omaiset ja muut asunnossa oleskelevat henkilöt voivat olla uhka työntekijöille. Asiakkaat saattavat kokea vieraan ihmisen tulemisen heidän kotiinsa loukkaavan heidän yksityisyyttään. Tämän takia ensimmäinen kotihoitokäynti on usein vaikein. Ennalta mietityillä toimintatavoilla voidaan aggressiivista toimintaa pyrkiä vähentämään ja vaikutuksia pienentämään. Väkivaltaa ja sen seurauksia on mahdollista vähentää henkilöstön koulutuksella, erilaisilla menettely- ja toimintatavoilla, vaarojen tunnistamisella ja riskien arvioinnilla sekä raportointijärjestelmillä tilanteiden varalle. Työntekijöillä tulee olla riittävät valmiudet ja osaaminen kohdata uhkaavasti käyttäytyvä henkilö. </a:t>
            </a:r>
          </a:p>
          <a:p>
            <a:pPr marL="0" algn="l" defTabSz="914400" rtl="0" eaLnBrk="1" latinLnBrk="0" hangingPunct="1">
              <a:lnSpc>
                <a:spcPct val="100000"/>
              </a:lnSpc>
              <a:spcAft>
                <a:spcPts val="0"/>
              </a:spcAft>
            </a:pPr>
            <a:endParaRPr lang="en-US" sz="1100" kern="1200" dirty="0">
              <a:solidFill>
                <a:schemeClr val="tx1"/>
              </a:solidFill>
              <a:latin typeface="+mn-lt"/>
              <a:ea typeface="+mn-ea"/>
              <a:cs typeface="+mn-cs"/>
            </a:endParaRPr>
          </a:p>
          <a:p>
            <a:pPr marL="0" algn="l" defTabSz="914400" rtl="0" eaLnBrk="1" latinLnBrk="0" hangingPunct="1">
              <a:lnSpc>
                <a:spcPct val="100000"/>
              </a:lnSpc>
              <a:spcAft>
                <a:spcPts val="600"/>
              </a:spcAft>
            </a:pPr>
            <a:r>
              <a:rPr lang="fi-FI" sz="1100" kern="1200" dirty="0">
                <a:solidFill>
                  <a:schemeClr val="tx1"/>
                </a:solidFill>
                <a:latin typeface="+mn-lt"/>
                <a:ea typeface="+mn-ea"/>
                <a:cs typeface="+mn-cs"/>
              </a:rPr>
              <a:t>Työntekijät saattavat kokea velvollisuudekseen mennä asiakaskäynnille siitä huolimatta, että väkivallan uhka on ilmeinen. Voidaan kokea, että asiakaskäynnin jättäminen suorittamatta, hoidon ja esimerkiksi lääkkeidenannon väliin jääminen vain tekevät seuraavasta käynnistä vielä vaikeampaa joko itselle tai työkaverille. Tämä ei kuitenkaan saa olla yksittäisen työntekijän vastuulla, vaan organisaatiossa tulee olla selkeät toimintatavat tilanteen ratkaisemiseksi. Jotkin asiakaskohteista voivat vaatia esimerkiksi poliisin tai vartijan läsnäoloa.</a:t>
            </a:r>
            <a:endParaRPr lang="en-US" sz="1100" kern="1200" dirty="0">
              <a:solidFill>
                <a:schemeClr val="tx1"/>
              </a:solidFill>
              <a:latin typeface="+mn-lt"/>
              <a:ea typeface="+mn-ea"/>
              <a:cs typeface="+mn-cs"/>
            </a:endParaRPr>
          </a:p>
          <a:p>
            <a:pPr>
              <a:lnSpc>
                <a:spcPct val="100000"/>
              </a:lnSpc>
            </a:pPr>
            <a:endParaRPr lang="fi-FI" sz="1100" dirty="0">
              <a:effectLst/>
              <a:latin typeface="+mn-lt"/>
              <a:ea typeface="Calibri" panose="020F0502020204030204" pitchFamily="34" charset="0"/>
              <a:cs typeface="Times New Roman" panose="02020603050405020304" pitchFamily="18" charset="0"/>
            </a:endParaRPr>
          </a:p>
          <a:p>
            <a:pPr>
              <a:lnSpc>
                <a:spcPct val="100000"/>
              </a:lnSpc>
            </a:pPr>
            <a:endParaRPr lang="fi-FI" sz="1100" dirty="0">
              <a:latin typeface="+mn-lt"/>
            </a:endParaRPr>
          </a:p>
          <a:p>
            <a:pPr>
              <a:lnSpc>
                <a:spcPct val="100000"/>
              </a:lnSpc>
            </a:pPr>
            <a:r>
              <a:rPr lang="fi-FI" sz="1100" dirty="0">
                <a:latin typeface="+mn-lt"/>
              </a:rPr>
              <a:t>Lisätietoa:</a:t>
            </a:r>
          </a:p>
          <a:p>
            <a:pPr>
              <a:lnSpc>
                <a:spcPct val="100000"/>
              </a:lnSpc>
            </a:pPr>
            <a:r>
              <a:rPr lang="fi-FI" sz="1100" dirty="0">
                <a:latin typeface="+mn-lt"/>
              </a:rPr>
              <a:t>https://tyosuojelu.fi/tyoolot/vakivallan-uhka</a:t>
            </a:r>
          </a:p>
          <a:p>
            <a:pPr>
              <a:lnSpc>
                <a:spcPct val="100000"/>
              </a:lnSpc>
            </a:pPr>
            <a:r>
              <a:rPr lang="fi-FI" sz="1100" dirty="0">
                <a:latin typeface="+mn-lt"/>
              </a:rPr>
              <a:t>https://ttk.fi/tyoturvallisuus/tyopaikkavakivallan-hallinta/</a:t>
            </a:r>
          </a:p>
        </p:txBody>
      </p:sp>
      <p:sp>
        <p:nvSpPr>
          <p:cNvPr id="4" name="Slide Number Placeholder 3"/>
          <p:cNvSpPr>
            <a:spLocks noGrp="1"/>
          </p:cNvSpPr>
          <p:nvPr>
            <p:ph type="sldNum" sz="quarter" idx="5"/>
          </p:nvPr>
        </p:nvSpPr>
        <p:spPr/>
        <p:txBody>
          <a:bodyPr/>
          <a:lstStyle/>
          <a:p>
            <a:fld id="{9FF402AD-F490-E845-8CA1-5083FBA1F547}" type="slidenum">
              <a:rPr lang="fi-FI" smtClean="0"/>
              <a:t>31</a:t>
            </a:fld>
            <a:endParaRPr lang="fi-FI" dirty="0"/>
          </a:p>
        </p:txBody>
      </p:sp>
    </p:spTree>
    <p:extLst>
      <p:ext uri="{BB962C8B-B14F-4D97-AF65-F5344CB8AC3E}">
        <p14:creationId xmlns:p14="http://schemas.microsoft.com/office/powerpoint/2010/main" val="400030451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latin typeface="+mn-lt"/>
              </a:rPr>
              <a:t>Keskustelkaa työntekijöiden kanssa siitä, millaisia ylimääräisiä pyyntöjä he ovat kohdanneet. Käykää läpi, miten työnkuvan ulkopuolisiin pyyntöihin reagoidaan ja miten niistä tarvittaessa </a:t>
            </a:r>
            <a:r>
              <a:rPr lang="fi-FI" sz="1100">
                <a:latin typeface="+mn-lt"/>
              </a:rPr>
              <a:t>kieltäydytään. Muistuta </a:t>
            </a:r>
            <a:r>
              <a:rPr lang="fi-FI" sz="1100" dirty="0">
                <a:latin typeface="+mn-lt"/>
              </a:rPr>
              <a:t>työntekijöitä siitä, että yhteisten toimintatapojen noudattaminen edesauttaa sekä oman että työkavereiden työturvallisuuden ylläpitämistä. </a:t>
            </a:r>
          </a:p>
          <a:p>
            <a:pPr>
              <a:lnSpc>
                <a:spcPct val="100000"/>
              </a:lnSpc>
            </a:pPr>
            <a:endParaRPr lang="fi-FI" sz="1100" dirty="0">
              <a:latin typeface="+mn-lt"/>
            </a:endParaRPr>
          </a:p>
          <a:p>
            <a:pPr indent="0"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Työntekijät voivat kohdata, mitä erilaisimpia pyyntöjä asiakkaalta tai omaiselta. On tärkeää, että työntekijä tietää etukäteen, mitä hänen kuuluu tehdä ja mitä ei. Työntekijän kanssa tulee käydä läpi, miten työnkuvan ulkopuolisiin pyyntöihin reagoidaan ja miten niistä tarvittaessa kieltäydytään. Yhtenäisten pelisääntöjen ja ohjeiden noudattaminen lisää työntekijöiden turvallisuutta ja tuo selkeyttä myös asiakkaiden suuntaan, kun kaikki työntekijät toimivat samoin.</a:t>
            </a:r>
          </a:p>
          <a:p>
            <a:pPr indent="180340"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indent="0"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Läheisyys asiakkaan kanssa voi johtaa varsinaisten työtehtävien ylittämiseen, mikä saattaa johtaa epätoivottuihin tuloksiin, kuten fyysisiin vammoihin ja psykososiaaliseen rasitukseen. Kun asiakas ja työntekijä lähentyvät, työtehtävien rajat hämärtyvät. Asiakkaat pyytävät esimerkiksi suorittamaan tehtäviä, jotka eivät varsinaisesti kuulu työnkuvaan. Tavallisimmin pyydettyjä lisätehtäviä ovat pyykinpesu jollekin muulle kuin asiakkaalle, erikoissiivous, ostosten tekeminen toiselle, korjaus- ja kunnossapitotyöt, vapaa-ajan ostokset ja lemmikkien hoito. Ylimääräisten tehtävien suorittamispyynnöt ovat jossain määrin yhteydessä myös sanalliseen ja fyysiseen pahoinpitelyyn sekä työstä aiheutuviin vammoihin ja kipuun. Ylimääräisistä tehtävistä kieltäytyminen voi aiheuttaa syyllisyyden tunteita, johtaa vihamieliseen palautteeseen tai käytökseen asiakkaan puolelta.  </a:t>
            </a:r>
            <a:endParaRPr lang="en-US" sz="1100" dirty="0">
              <a:effectLst/>
              <a:latin typeface="+mn-lt"/>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9FF402AD-F490-E845-8CA1-5083FBA1F547}" type="slidenum">
              <a:rPr lang="en-US" smtClean="0"/>
              <a:t>32</a:t>
            </a:fld>
            <a:endParaRPr lang="en-US" dirty="0"/>
          </a:p>
        </p:txBody>
      </p:sp>
    </p:spTree>
    <p:extLst>
      <p:ext uri="{BB962C8B-B14F-4D97-AF65-F5344CB8AC3E}">
        <p14:creationId xmlns:p14="http://schemas.microsoft.com/office/powerpoint/2010/main" val="395688647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sz="1100" dirty="0"/>
          </a:p>
        </p:txBody>
      </p:sp>
      <p:sp>
        <p:nvSpPr>
          <p:cNvPr id="4" name="Slide Number Placeholder 3"/>
          <p:cNvSpPr>
            <a:spLocks noGrp="1"/>
          </p:cNvSpPr>
          <p:nvPr>
            <p:ph type="sldNum" sz="quarter" idx="5"/>
          </p:nvPr>
        </p:nvSpPr>
        <p:spPr/>
        <p:txBody>
          <a:bodyPr/>
          <a:lstStyle/>
          <a:p>
            <a:fld id="{9FF402AD-F490-E845-8CA1-5083FBA1F547}" type="slidenum">
              <a:rPr lang="fi-FI" smtClean="0"/>
              <a:t>33</a:t>
            </a:fld>
            <a:endParaRPr lang="fi-FI" dirty="0"/>
          </a:p>
        </p:txBody>
      </p:sp>
    </p:spTree>
    <p:extLst>
      <p:ext uri="{BB962C8B-B14F-4D97-AF65-F5344CB8AC3E}">
        <p14:creationId xmlns:p14="http://schemas.microsoft.com/office/powerpoint/2010/main" val="19520634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sz="1100" dirty="0"/>
          </a:p>
        </p:txBody>
      </p:sp>
      <p:sp>
        <p:nvSpPr>
          <p:cNvPr id="4" name="Slide Number Placeholder 3"/>
          <p:cNvSpPr>
            <a:spLocks noGrp="1"/>
          </p:cNvSpPr>
          <p:nvPr>
            <p:ph type="sldNum" sz="quarter" idx="5"/>
          </p:nvPr>
        </p:nvSpPr>
        <p:spPr/>
        <p:txBody>
          <a:bodyPr/>
          <a:lstStyle/>
          <a:p>
            <a:fld id="{9FF402AD-F490-E845-8CA1-5083FBA1F547}" type="slidenum">
              <a:rPr lang="fi-FI" smtClean="0"/>
              <a:t>34</a:t>
            </a:fld>
            <a:endParaRPr lang="fi-FI" dirty="0"/>
          </a:p>
        </p:txBody>
      </p:sp>
    </p:spTree>
    <p:extLst>
      <p:ext uri="{BB962C8B-B14F-4D97-AF65-F5344CB8AC3E}">
        <p14:creationId xmlns:p14="http://schemas.microsoft.com/office/powerpoint/2010/main" val="258247523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sz="1100" dirty="0"/>
          </a:p>
        </p:txBody>
      </p:sp>
      <p:sp>
        <p:nvSpPr>
          <p:cNvPr id="4" name="Slide Number Placeholder 3"/>
          <p:cNvSpPr>
            <a:spLocks noGrp="1"/>
          </p:cNvSpPr>
          <p:nvPr>
            <p:ph type="sldNum" sz="quarter" idx="5"/>
          </p:nvPr>
        </p:nvSpPr>
        <p:spPr/>
        <p:txBody>
          <a:bodyPr/>
          <a:lstStyle/>
          <a:p>
            <a:fld id="{9FF402AD-F490-E845-8CA1-5083FBA1F547}" type="slidenum">
              <a:rPr lang="fi-FI" smtClean="0"/>
              <a:t>35</a:t>
            </a:fld>
            <a:endParaRPr lang="fi-FI" dirty="0"/>
          </a:p>
        </p:txBody>
      </p:sp>
    </p:spTree>
    <p:extLst>
      <p:ext uri="{BB962C8B-B14F-4D97-AF65-F5344CB8AC3E}">
        <p14:creationId xmlns:p14="http://schemas.microsoft.com/office/powerpoint/2010/main" val="421980803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sz="1100" dirty="0"/>
          </a:p>
        </p:txBody>
      </p:sp>
      <p:sp>
        <p:nvSpPr>
          <p:cNvPr id="4" name="Slide Number Placeholder 3"/>
          <p:cNvSpPr>
            <a:spLocks noGrp="1"/>
          </p:cNvSpPr>
          <p:nvPr>
            <p:ph type="sldNum" sz="quarter" idx="5"/>
          </p:nvPr>
        </p:nvSpPr>
        <p:spPr/>
        <p:txBody>
          <a:bodyPr/>
          <a:lstStyle/>
          <a:p>
            <a:fld id="{9FF402AD-F490-E845-8CA1-5083FBA1F547}" type="slidenum">
              <a:rPr lang="fi-FI" smtClean="0"/>
              <a:t>36</a:t>
            </a:fld>
            <a:endParaRPr lang="fi-FI" dirty="0"/>
          </a:p>
        </p:txBody>
      </p:sp>
    </p:spTree>
    <p:extLst>
      <p:ext uri="{BB962C8B-B14F-4D97-AF65-F5344CB8AC3E}">
        <p14:creationId xmlns:p14="http://schemas.microsoft.com/office/powerpoint/2010/main" val="292005608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sz="1100" dirty="0"/>
          </a:p>
        </p:txBody>
      </p:sp>
      <p:sp>
        <p:nvSpPr>
          <p:cNvPr id="4" name="Slide Number Placeholder 3"/>
          <p:cNvSpPr>
            <a:spLocks noGrp="1"/>
          </p:cNvSpPr>
          <p:nvPr>
            <p:ph type="sldNum" sz="quarter" idx="5"/>
          </p:nvPr>
        </p:nvSpPr>
        <p:spPr/>
        <p:txBody>
          <a:bodyPr/>
          <a:lstStyle/>
          <a:p>
            <a:fld id="{9FF402AD-F490-E845-8CA1-5083FBA1F547}" type="slidenum">
              <a:rPr lang="fi-FI" smtClean="0"/>
              <a:t>37</a:t>
            </a:fld>
            <a:endParaRPr lang="fi-FI" dirty="0"/>
          </a:p>
        </p:txBody>
      </p:sp>
    </p:spTree>
    <p:extLst>
      <p:ext uri="{BB962C8B-B14F-4D97-AF65-F5344CB8AC3E}">
        <p14:creationId xmlns:p14="http://schemas.microsoft.com/office/powerpoint/2010/main" val="34367010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9FF402AD-F490-E845-8CA1-5083FBA1F547}" type="slidenum">
              <a:rPr lang="en-US" smtClean="0"/>
              <a:t>38</a:t>
            </a:fld>
            <a:endParaRPr lang="en-US" dirty="0"/>
          </a:p>
        </p:txBody>
      </p:sp>
    </p:spTree>
    <p:extLst>
      <p:ext uri="{BB962C8B-B14F-4D97-AF65-F5344CB8AC3E}">
        <p14:creationId xmlns:p14="http://schemas.microsoft.com/office/powerpoint/2010/main" val="24227652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9FF402AD-F490-E845-8CA1-5083FBA1F547}" type="slidenum">
              <a:rPr lang="en-US" smtClean="0"/>
              <a:t>39</a:t>
            </a:fld>
            <a:endParaRPr lang="en-US" dirty="0"/>
          </a:p>
        </p:txBody>
      </p:sp>
    </p:spTree>
    <p:extLst>
      <p:ext uri="{BB962C8B-B14F-4D97-AF65-F5344CB8AC3E}">
        <p14:creationId xmlns:p14="http://schemas.microsoft.com/office/powerpoint/2010/main" val="4003358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a:t>Hyviä yleismateriaaleja löytyy SafeKoti-hankkeen tulosmateriaalien lisäksi:</a:t>
            </a:r>
          </a:p>
          <a:p>
            <a:endParaRPr lang="fi-FI" dirty="0"/>
          </a:p>
          <a:p>
            <a:r>
              <a:rPr lang="en-US" dirty="0"/>
              <a:t>https://ttk.fi/wp-content/uploads/2024/01/Toisen-kotona-tehtavan-tyo%CC%88n-turvallisuus-ja-tyohyvinvointi.pdf</a:t>
            </a:r>
          </a:p>
          <a:p>
            <a:r>
              <a:rPr lang="en-US" dirty="0"/>
              <a:t>https://www.ttl.fi/</a:t>
            </a:r>
          </a:p>
          <a:p>
            <a:r>
              <a:rPr lang="en-US" dirty="0"/>
              <a:t>https://tyosuojelu.fi/etusivu</a:t>
            </a:r>
          </a:p>
          <a:p>
            <a:r>
              <a:rPr lang="en-US" dirty="0"/>
              <a:t>https://ttk.fi/</a:t>
            </a:r>
          </a:p>
        </p:txBody>
      </p:sp>
      <p:sp>
        <p:nvSpPr>
          <p:cNvPr id="4" name="Slide Number Placeholder 3"/>
          <p:cNvSpPr>
            <a:spLocks noGrp="1"/>
          </p:cNvSpPr>
          <p:nvPr>
            <p:ph type="sldNum" sz="quarter" idx="5"/>
          </p:nvPr>
        </p:nvSpPr>
        <p:spPr/>
        <p:txBody>
          <a:bodyPr/>
          <a:lstStyle/>
          <a:p>
            <a:fld id="{9FF402AD-F490-E845-8CA1-5083FBA1F547}" type="slidenum">
              <a:rPr lang="en-US" smtClean="0"/>
              <a:t>4</a:t>
            </a:fld>
            <a:endParaRPr lang="en-US" dirty="0"/>
          </a:p>
        </p:txBody>
      </p:sp>
    </p:spTree>
    <p:extLst>
      <p:ext uri="{BB962C8B-B14F-4D97-AF65-F5344CB8AC3E}">
        <p14:creationId xmlns:p14="http://schemas.microsoft.com/office/powerpoint/2010/main" val="194879978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9FF402AD-F490-E845-8CA1-5083FBA1F547}" type="slidenum">
              <a:rPr lang="en-US" smtClean="0"/>
              <a:t>40</a:t>
            </a:fld>
            <a:endParaRPr lang="en-US" dirty="0"/>
          </a:p>
        </p:txBody>
      </p:sp>
    </p:spTree>
    <p:extLst>
      <p:ext uri="{BB962C8B-B14F-4D97-AF65-F5344CB8AC3E}">
        <p14:creationId xmlns:p14="http://schemas.microsoft.com/office/powerpoint/2010/main" val="82191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lnSpc>
                <a:spcPct val="100000"/>
              </a:lnSpc>
              <a:spcAft>
                <a:spcPts val="0"/>
              </a:spcAft>
              <a:buFont typeface="Calibri" panose="020F0502020204030204" pitchFamily="34" charset="0"/>
              <a:buNone/>
            </a:pPr>
            <a:r>
              <a:rPr lang="fi-FI" sz="1100" dirty="0">
                <a:effectLst/>
                <a:latin typeface="+mn-lt"/>
                <a:ea typeface="Calibri" panose="020F0502020204030204" pitchFamily="34" charset="0"/>
                <a:cs typeface="Times New Roman" panose="02020603050405020304" pitchFamily="18" charset="0"/>
              </a:rPr>
              <a:t>Keskustele millaisia apuvälineitä työntekijöillä on käytössä tällä hetkellä ja millaisille apuvälineille olisi tarvetta.</a:t>
            </a:r>
          </a:p>
          <a:p>
            <a:pPr marL="0" lvl="0" indent="0" algn="just">
              <a:lnSpc>
                <a:spcPct val="100000"/>
              </a:lnSpc>
              <a:spcAft>
                <a:spcPts val="0"/>
              </a:spcAft>
              <a:buFont typeface="Calibri" panose="020F0502020204030204" pitchFamily="34" charset="0"/>
              <a:buNone/>
            </a:pPr>
            <a:endParaRPr lang="fi-FI" sz="1100" dirty="0">
              <a:effectLst/>
              <a:latin typeface="+mn-lt"/>
              <a:ea typeface="Calibri" panose="020F0502020204030204" pitchFamily="34" charset="0"/>
              <a:cs typeface="Times New Roman" panose="02020603050405020304" pitchFamily="18" charset="0"/>
            </a:endParaRPr>
          </a:p>
          <a:p>
            <a:pPr marL="0" lvl="0" indent="0" algn="just">
              <a:lnSpc>
                <a:spcPct val="100000"/>
              </a:lnSpc>
              <a:spcAft>
                <a:spcPts val="0"/>
              </a:spcAft>
              <a:buFont typeface="Arial" panose="020B0604020202020204" pitchFamily="34" charset="0"/>
              <a:buNone/>
            </a:pPr>
            <a:r>
              <a:rPr lang="fi-FI" sz="1100" dirty="0">
                <a:effectLst/>
                <a:latin typeface="+mn-lt"/>
                <a:ea typeface="Calibri" panose="020F0502020204030204" pitchFamily="34" charset="0"/>
                <a:cs typeface="Times New Roman" panose="02020603050405020304" pitchFamily="18" charset="0"/>
              </a:rPr>
              <a:t>Käykää läpi työtekijöiden kanssa keskustellen</a:t>
            </a:r>
          </a:p>
          <a:p>
            <a:pPr marL="742950" lvl="1" indent="-28575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Miten apuvälineitä käytetään turvallisesti (tässä yhteydessä voi hyödyntää esimerkiksi työterveyshuollon fysioterapeuttia)</a:t>
            </a:r>
          </a:p>
          <a:p>
            <a:pPr marL="742950" lvl="1" indent="-28575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Mistä löytyy ohjeet apuvälineiden käyttöön (organisaation ohjeet, apuvälineiden omat käyttöohjeet)</a:t>
            </a:r>
          </a:p>
          <a:p>
            <a:pPr marL="742950" marR="0" lvl="1"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dirty="0">
                <a:effectLst/>
                <a:latin typeface="+mn-lt"/>
                <a:ea typeface="Calibri" panose="020F0502020204030204" pitchFamily="34" charset="0"/>
                <a:cs typeface="Times New Roman" panose="02020603050405020304" pitchFamily="18" charset="0"/>
              </a:rPr>
              <a:t>Miten apuvälineet huolletaan, säilytetään ja puhdistetaan (organisaation ohjeet, apuvälineiden omat käyttöohjeet)</a:t>
            </a:r>
          </a:p>
          <a:p>
            <a:pPr marL="742950" lvl="1" indent="-28575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Mitkä ovat apuvälineiden saantiin kriteerit</a:t>
            </a:r>
          </a:p>
          <a:p>
            <a:pPr marL="457200" lvl="1" indent="0" algn="just">
              <a:lnSpc>
                <a:spcPct val="100000"/>
              </a:lnSpc>
              <a:spcAft>
                <a:spcPts val="0"/>
              </a:spcAft>
              <a:buFont typeface="Courier New" panose="02070309020205020404" pitchFamily="49" charset="0"/>
              <a:buNone/>
            </a:pPr>
            <a:endParaRPr lang="fi-FI" sz="1100" dirty="0">
              <a:effectLst/>
              <a:latin typeface="+mn-lt"/>
              <a:ea typeface="Calibri" panose="020F0502020204030204" pitchFamily="34" charset="0"/>
              <a:cs typeface="Times New Roman" panose="02020603050405020304" pitchFamily="18" charset="0"/>
            </a:endParaRPr>
          </a:p>
          <a:p>
            <a:pPr marL="0" lvl="0" indent="0" algn="l">
              <a:lnSpc>
                <a:spcPct val="100000"/>
              </a:lnSpc>
              <a:spcAft>
                <a:spcPts val="0"/>
              </a:spcAft>
              <a:buFont typeface="Courier New" panose="02070309020205020404" pitchFamily="49" charset="0"/>
              <a:buNone/>
            </a:pPr>
            <a:r>
              <a:rPr lang="fi-FI" sz="1100" dirty="0">
                <a:effectLst/>
                <a:latin typeface="+mn-lt"/>
                <a:ea typeface="Calibri" panose="020F0502020204030204" pitchFamily="34" charset="0"/>
                <a:cs typeface="Times New Roman" panose="02020603050405020304" pitchFamily="18" charset="0"/>
              </a:rPr>
              <a:t>Esittele myös apuvälineiden hankintaprosessi työntekijöille.</a:t>
            </a:r>
          </a:p>
          <a:p>
            <a:pPr marL="457200" lvl="1" indent="0" algn="l">
              <a:lnSpc>
                <a:spcPct val="100000"/>
              </a:lnSpc>
              <a:spcAft>
                <a:spcPts val="0"/>
              </a:spcAft>
              <a:buFont typeface="Courier New" panose="02070309020205020404" pitchFamily="49" charset="0"/>
              <a:buNone/>
            </a:pPr>
            <a:endParaRPr lang="fi-FI" sz="1100" dirty="0">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r>
              <a:rPr lang="fi-FI" sz="1100" dirty="0">
                <a:effectLst/>
                <a:latin typeface="+mn-lt"/>
                <a:ea typeface="Calibri" panose="020F0502020204030204" pitchFamily="34" charset="0"/>
                <a:cs typeface="Times New Roman" panose="02020603050405020304" pitchFamily="18" charset="0"/>
              </a:rPr>
              <a:t>Apuvälineitä tulee käyttää, mikäli työtä ei muuten pystytä suorittamaan turvallisesti. Apu-välineistä ei kuitenkaan ole hyötyä, mikäli niitä ei osaa käyttää oikein. Mikäli apuvälineitä ei syystä tai toisesta ole käytössä eikä työntekijä pysty suorittamaan asiakaskäyntiä yksin fyysisen kuormituksen takia, on käynti toteutettava parikäyntinä. </a:t>
            </a:r>
          </a:p>
          <a:p>
            <a:pPr marL="457200" lvl="1" indent="0" algn="just">
              <a:lnSpc>
                <a:spcPct val="150000"/>
              </a:lnSpc>
              <a:spcAft>
                <a:spcPts val="0"/>
              </a:spcAft>
              <a:buFont typeface="Courier New" panose="02070309020205020404" pitchFamily="49" charset="0"/>
              <a:buNone/>
            </a:pPr>
            <a:endParaRPr lang="fi-FI" sz="1100" dirty="0">
              <a:effectLst/>
              <a:latin typeface="+mn-lt"/>
              <a:ea typeface="Calibri" panose="020F0502020204030204" pitchFamily="34" charset="0"/>
              <a:cs typeface="Times New Roman" panose="02020603050405020304" pitchFamily="18" charset="0"/>
            </a:endParaRPr>
          </a:p>
          <a:p>
            <a:pPr>
              <a:spcAft>
                <a:spcPts val="0"/>
              </a:spcAft>
            </a:pPr>
            <a:endParaRPr lang="fi-FI" sz="1400" dirty="0">
              <a:latin typeface="+mn-lt"/>
            </a:endParaRPr>
          </a:p>
        </p:txBody>
      </p:sp>
      <p:sp>
        <p:nvSpPr>
          <p:cNvPr id="4" name="Slide Number Placeholder 3"/>
          <p:cNvSpPr>
            <a:spLocks noGrp="1"/>
          </p:cNvSpPr>
          <p:nvPr>
            <p:ph type="sldNum" sz="quarter" idx="5"/>
          </p:nvPr>
        </p:nvSpPr>
        <p:spPr/>
        <p:txBody>
          <a:bodyPr/>
          <a:lstStyle/>
          <a:p>
            <a:fld id="{9FF402AD-F490-E845-8CA1-5083FBA1F547}" type="slidenum">
              <a:rPr lang="fi-FI" smtClean="0"/>
              <a:t>5</a:t>
            </a:fld>
            <a:endParaRPr lang="fi-FI" dirty="0"/>
          </a:p>
        </p:txBody>
      </p:sp>
    </p:spTree>
    <p:extLst>
      <p:ext uri="{BB962C8B-B14F-4D97-AF65-F5344CB8AC3E}">
        <p14:creationId xmlns:p14="http://schemas.microsoft.com/office/powerpoint/2010/main" val="31934806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pPr>
            <a:r>
              <a:rPr lang="fi-FI" sz="1100" dirty="0"/>
              <a:t>Muistuta työntekijöitä siitä, että asiakkaan itsemääräämisoikeuden kunnioittaminen ei tarkoita työntekijän turvallisuuden ja terveyden riskeeraamista.</a:t>
            </a:r>
          </a:p>
          <a:p>
            <a:pPr>
              <a:lnSpc>
                <a:spcPct val="100000"/>
              </a:lnSpc>
            </a:pPr>
            <a:endParaRPr lang="fi-FI"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t>Pohtikaa yhdessä, miten kohdataan asiakas, joka ei halua esimerkiksi tiettyä apuvälinettä kotiinsa, mutta joka olisi tarpeellinen työntekijän kannalta.</a:t>
            </a:r>
          </a:p>
          <a:p>
            <a:pPr>
              <a:lnSpc>
                <a:spcPct val="100000"/>
              </a:lnSpc>
            </a:pPr>
            <a:endParaRPr lang="fi-FI" sz="1100" dirty="0"/>
          </a:p>
          <a:p>
            <a:pPr>
              <a:lnSpc>
                <a:spcPct val="100000"/>
              </a:lnSpc>
            </a:pPr>
            <a:r>
              <a:rPr lang="fi-FI" sz="1100" dirty="0"/>
              <a:t>Pyydä työntekijöitä kertomaan havaitsemistaan työturvallisuuspuutteista heti</a:t>
            </a:r>
          </a:p>
          <a:p>
            <a:pPr marL="628650" lvl="1" indent="-171450">
              <a:lnSpc>
                <a:spcPct val="100000"/>
              </a:lnSpc>
              <a:buFont typeface="Arial" panose="020B0604020202020204" pitchFamily="34" charset="0"/>
              <a:buChar char="•"/>
            </a:pPr>
            <a:r>
              <a:rPr lang="fi-FI" sz="1100" dirty="0"/>
              <a:t>Asian ratkaiseminen voi vaatia keskusteluja asiakkaiden ja omaisten kanssa tai moniammatillisen työryhmän hyödyntämistä</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100" b="0" dirty="0">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b="0" dirty="0">
                <a:sym typeface="Wingdings" panose="05000000000000000000" pitchFamily="2" charset="2"/>
              </a:rPr>
              <a:t>Asiakkaan toiveet ja mielipiteet on otettava huomioon. Hänellä on oltava mahdollisuus osallistua ja vaikuttaa palvelujensa suunnittelussa ja toteuttamisessa. Jos asiakas ei kykene itse osallistumaan palvelujensa suunnitteluun ja toteuttamiseen ja tuomaan tahtoaan esille, on hänen tahtoaan selvitettävä yhteistyössä hänen laillisen edustajansa, omaisensa tai muun läheisen henkilön kanssa.</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100" b="0" dirty="0">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b="1" dirty="0">
                <a:sym typeface="Wingdings" panose="05000000000000000000" pitchFamily="2" charset="2"/>
              </a:rPr>
              <a:t>A</a:t>
            </a:r>
            <a:r>
              <a:rPr lang="fi-FI" sz="1100" b="1" dirty="0"/>
              <a:t>siakkaan käytös tai toiminta ei saa uhata työntekijän turvallisuutta ja terveyttä</a:t>
            </a:r>
          </a:p>
          <a:p>
            <a:pPr>
              <a:lnSpc>
                <a:spcPct val="100000"/>
              </a:lnSpc>
            </a:pPr>
            <a:r>
              <a:rPr lang="fi-FI" sz="1100" dirty="0"/>
              <a:t>Työntekijän oikeus terveelliseen ja turvalliseen työhön ei ole alisteinen asiakkaan itsemääräämisoikeudelle. Työnantajan tulee huolehtia siitä, että palvelut tuotetaan potilasturvallisuutta, itsemääräämisoikeuksia sekä työturvallisuuslakia noudattaen. </a:t>
            </a:r>
            <a:endParaRPr lang="en-US" sz="1100" dirty="0"/>
          </a:p>
          <a:p>
            <a:pPr>
              <a:lnSpc>
                <a:spcPct val="100000"/>
              </a:lnSpc>
            </a:pPr>
            <a:endParaRPr lang="fi-FI" sz="1100" dirty="0"/>
          </a:p>
          <a:p>
            <a:pPr>
              <a:lnSpc>
                <a:spcPct val="100000"/>
              </a:lnSpc>
            </a:pPr>
            <a:endParaRPr lang="fi-FI" sz="1100" dirty="0"/>
          </a:p>
          <a:p>
            <a:pPr>
              <a:lnSpc>
                <a:spcPct val="100000"/>
              </a:lnSpc>
            </a:pPr>
            <a:r>
              <a:rPr lang="fi-FI" sz="1100" dirty="0"/>
              <a:t>Lisätietoa:</a:t>
            </a:r>
          </a:p>
          <a:p>
            <a:pPr>
              <a:lnSpc>
                <a:spcPct val="100000"/>
              </a:lnSpc>
            </a:pPr>
            <a:r>
              <a:rPr lang="fi-FI" sz="1100" dirty="0"/>
              <a:t>https://www.finlex.fi/fi/laki/ajantasa/1992/19920785</a:t>
            </a:r>
          </a:p>
          <a:p>
            <a:pPr>
              <a:lnSpc>
                <a:spcPct val="100000"/>
              </a:lnSpc>
            </a:pPr>
            <a:r>
              <a:rPr lang="fi-FI" sz="1100" dirty="0"/>
              <a:t>https://www.finlex.fi/fi/laki/ajantasa/2000/20000812</a:t>
            </a:r>
          </a:p>
          <a:p>
            <a:pPr>
              <a:lnSpc>
                <a:spcPct val="100000"/>
              </a:lnSpc>
            </a:pPr>
            <a:r>
              <a:rPr lang="fi-FI" sz="1100" dirty="0"/>
              <a:t>https://valvira.fi/sosiaali-ja-terveydenhuolto/itsemaaraamisoikeus</a:t>
            </a:r>
          </a:p>
          <a:p>
            <a:pPr>
              <a:lnSpc>
                <a:spcPct val="100000"/>
              </a:lnSpc>
            </a:pPr>
            <a:r>
              <a:rPr lang="fi-FI" sz="1100" dirty="0"/>
              <a:t>https://thl.fi/fi/web/vammaispalvelujen-kasikirja/tuki-ja-palvelut/itsemaaraamisoikeuden-tukeminen</a:t>
            </a:r>
          </a:p>
          <a:p>
            <a:pPr>
              <a:lnSpc>
                <a:spcPct val="100000"/>
              </a:lnSpc>
            </a:pPr>
            <a:r>
              <a:rPr lang="fi-FI" sz="1100" dirty="0"/>
              <a:t>https://www.ihmisoikeuskeskus.fi/vanhusten-oikeudet/ikaantyneiden-itsemaaraamisoikeus/</a:t>
            </a:r>
          </a:p>
          <a:p>
            <a:endParaRPr lang="en-US" sz="1200" dirty="0"/>
          </a:p>
        </p:txBody>
      </p:sp>
      <p:sp>
        <p:nvSpPr>
          <p:cNvPr id="4" name="Slide Number Placeholder 3"/>
          <p:cNvSpPr>
            <a:spLocks noGrp="1"/>
          </p:cNvSpPr>
          <p:nvPr>
            <p:ph type="sldNum" sz="quarter" idx="5"/>
          </p:nvPr>
        </p:nvSpPr>
        <p:spPr/>
        <p:txBody>
          <a:bodyPr/>
          <a:lstStyle/>
          <a:p>
            <a:fld id="{9FF402AD-F490-E845-8CA1-5083FBA1F547}" type="slidenum">
              <a:rPr lang="en-US" smtClean="0"/>
              <a:t>6</a:t>
            </a:fld>
            <a:endParaRPr lang="en-US" dirty="0"/>
          </a:p>
        </p:txBody>
      </p:sp>
    </p:spTree>
    <p:extLst>
      <p:ext uri="{BB962C8B-B14F-4D97-AF65-F5344CB8AC3E}">
        <p14:creationId xmlns:p14="http://schemas.microsoft.com/office/powerpoint/2010/main" val="404431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sz="1100" dirty="0"/>
              <a:t>Käykää läpi oman organisaationne toimintamallit avun hälyttämiselle eri tilanteissa.</a:t>
            </a:r>
          </a:p>
          <a:p>
            <a:r>
              <a:rPr lang="fi-FI" sz="1100" dirty="0"/>
              <a:t>Keskustelkaa yhdessä siitä, miten seurataan, että työntekijät ovat päässeet turvallisesti asiakaskäynneiltä pois ja millaisia keinoja organisaatiossa on avun hälyttämiseen.</a:t>
            </a:r>
          </a:p>
          <a:p>
            <a:endParaRPr lang="fi-FI" sz="1100" dirty="0"/>
          </a:p>
          <a:p>
            <a:r>
              <a:rPr lang="fi-FI" sz="1100" dirty="0"/>
              <a:t>Varmista, että työntekijöillä on tarvittavat yhteystiedot avun hälyttämiseen eri tilanteissa.</a:t>
            </a:r>
          </a:p>
          <a:p>
            <a:r>
              <a:rPr lang="fi-FI" sz="1100" dirty="0"/>
              <a:t>Tärkeitä kontakteja, joiden yhteystiedot työntekijällä tulee olla, ovat</a:t>
            </a:r>
          </a:p>
          <a:p>
            <a:pPr marL="628650" lvl="1" indent="-171450">
              <a:buFont typeface="Arial" panose="020B0604020202020204" pitchFamily="34" charset="0"/>
              <a:buChar char="•"/>
            </a:pPr>
            <a:r>
              <a:rPr lang="fi-FI" sz="1100" dirty="0"/>
              <a:t>esihenkilö</a:t>
            </a:r>
          </a:p>
          <a:p>
            <a:pPr marL="628650" lvl="1" indent="-171450">
              <a:buFont typeface="Arial" panose="020B0604020202020204" pitchFamily="34" charset="0"/>
              <a:buChar char="•"/>
            </a:pPr>
            <a:r>
              <a:rPr lang="fi-FI" sz="1100" dirty="0"/>
              <a:t>työterveys</a:t>
            </a:r>
          </a:p>
          <a:p>
            <a:pPr marL="628650" lvl="1" indent="-171450">
              <a:buFont typeface="Arial" panose="020B0604020202020204" pitchFamily="34" charset="0"/>
              <a:buChar char="•"/>
            </a:pPr>
            <a:r>
              <a:rPr lang="fi-FI" sz="1100" dirty="0"/>
              <a:t>vartija</a:t>
            </a:r>
          </a:p>
          <a:p>
            <a:pPr marL="628650" lvl="1" indent="-171450">
              <a:buFont typeface="Arial" panose="020B0604020202020204" pitchFamily="34" charset="0"/>
              <a:buChar char="•"/>
            </a:pPr>
            <a:r>
              <a:rPr lang="fi-FI" sz="1100" dirty="0"/>
              <a:t>työsuojeluvaltuutettu</a:t>
            </a:r>
          </a:p>
          <a:p>
            <a:pPr marL="628650" lvl="1" indent="-171450">
              <a:buFont typeface="Arial" panose="020B0604020202020204" pitchFamily="34" charset="0"/>
              <a:buChar char="•"/>
            </a:pPr>
            <a:r>
              <a:rPr lang="fi-FI" sz="1100" dirty="0"/>
              <a:t>työsuojelupäällikkö</a:t>
            </a:r>
          </a:p>
          <a:p>
            <a:pPr marL="628650" lvl="1" indent="-171450">
              <a:buFont typeface="Arial" panose="020B0604020202020204" pitchFamily="34" charset="0"/>
              <a:buChar char="•"/>
            </a:pPr>
            <a:r>
              <a:rPr lang="fi-FI" sz="1100" dirty="0"/>
              <a:t>turvallisuuspäällikkö</a:t>
            </a:r>
          </a:p>
          <a:p>
            <a:endParaRPr lang="en-US" sz="1100" dirty="0"/>
          </a:p>
          <a:p>
            <a:r>
              <a:rPr lang="fi-FI" sz="1100" noProof="0" dirty="0"/>
              <a:t>Esimerkiksi esihenkilö tai tehtävään erikseen nimetty työntekijä voi seurata työntekijöiden etenemistä turvallisesti asiakaskäynniltä toiselle ja varmistaa, että kaikki pääsevät vuoron päätteeksi toimistolle/kotiin. Mikäli työntekijät kirjaavat itsensä käynnille sisään ja käynniltä ulos, pystyy kirjauksista näkemään, missä kohtaa työntekijän eteneminen on pysähtynyt. Lisäksi on olemassa erilaisia hälytinpainikkeita ja sovelluksia, joiden kautta voi hälyttää apua. Esimerkiksi 112-sovellus on hyvä olla kännykässä nopeasti avattavissa.  </a:t>
            </a:r>
          </a:p>
        </p:txBody>
      </p:sp>
      <p:sp>
        <p:nvSpPr>
          <p:cNvPr id="4" name="Slide Number Placeholder 3"/>
          <p:cNvSpPr>
            <a:spLocks noGrp="1"/>
          </p:cNvSpPr>
          <p:nvPr>
            <p:ph type="sldNum" sz="quarter" idx="5"/>
          </p:nvPr>
        </p:nvSpPr>
        <p:spPr/>
        <p:txBody>
          <a:bodyPr/>
          <a:lstStyle/>
          <a:p>
            <a:fld id="{9FF402AD-F490-E845-8CA1-5083FBA1F547}" type="slidenum">
              <a:rPr lang="en-US" smtClean="0"/>
              <a:t>7</a:t>
            </a:fld>
            <a:endParaRPr lang="en-US" dirty="0"/>
          </a:p>
        </p:txBody>
      </p:sp>
    </p:spTree>
    <p:extLst>
      <p:ext uri="{BB962C8B-B14F-4D97-AF65-F5344CB8AC3E}">
        <p14:creationId xmlns:p14="http://schemas.microsoft.com/office/powerpoint/2010/main" val="35719591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Pohtikaa yhdessä, onko työntekijöillä tullut vastaan tilanteita, joissa he eivät ole olleet varmoja oikeasta toimintatavasta? Kokevatko he joutuvansa toimimaan arvojensa vastaisesti? Millaiset tilanteet voivat aiheuttaa eettistä kuormitusta teidän töissänne?</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Pyydä työntekijöitä ilmoittamaan, mikäli he kokevat omassa osaamisessaan puutteita millä tahansa osa-alueella.</a:t>
            </a: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Voitte käydä lisäksi läpi esimerkiksi:</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Aiheeseen liittyvät organisaation ohjeet ja toimintatavat</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Kehen ottaa tarvittaessa yhteyttä</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Mitä keinoja eettisen kuormituksen hallintaan organisaatiolla on olemassa</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Työyhteisön tarjoamat tukimuodot</a:t>
            </a:r>
            <a:endParaRPr lang="en-US" sz="1100" dirty="0">
              <a:effectLst/>
              <a:latin typeface="+mn-lt"/>
              <a:ea typeface="Calibri" panose="020F0502020204030204" pitchFamily="34" charset="0"/>
              <a:cs typeface="Times New Roman" panose="02020603050405020304" pitchFamily="18" charset="0"/>
            </a:endParaRP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Vertaistuen mahdollisuudet</a:t>
            </a:r>
            <a:endParaRPr lang="en-US"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Eettistä kuormitusta aiheuttavat esimerkiksi tilanteet, joissa ei tiedä oikeaa toimintatapaa, tai joissa joutuu toimimaan omien arvojensa vastaisesti. Myös osaamisen puute aiheuttaa kuormitusta. Esimerkiksi mielenterveysongelmista kärsivien asiakkaiden määrä on lisääntynyt, mutta työntekijä ei välttämättä koe osaavansa toimia heidän kanssaan.</a:t>
            </a:r>
          </a:p>
          <a:p>
            <a:pPr marL="0" algn="just" defTabSz="914400" rtl="0" eaLnBrk="1" latinLnBrk="0" hangingPunct="1">
              <a:lnSpc>
                <a:spcPct val="100000"/>
              </a:lnSpc>
              <a:spcAft>
                <a:spcPts val="0"/>
              </a:spcAft>
            </a:pPr>
            <a:endParaRPr lang="en-US" sz="110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r>
              <a:rPr lang="fi-FI" sz="1100" kern="1200" dirty="0">
                <a:solidFill>
                  <a:schemeClr val="tx1"/>
                </a:solidFill>
                <a:effectLst/>
                <a:latin typeface="+mn-lt"/>
                <a:ea typeface="Calibri" panose="020F0502020204030204" pitchFamily="34" charset="0"/>
                <a:cs typeface="Times New Roman" panose="02020603050405020304" pitchFamily="18" charset="0"/>
              </a:rPr>
              <a:t>Työntekijät ovat suuren osan työpäivästä yksin asiakaskäyntejä suorittaessaan. Työntekijät joutuvatkin tekemään työpäivän aikana useita päätöksiä yksin. Ilman säännöllistä, kasvokkain tapahtuvaa yhteydenpitoa esihenkilöön sekä ilman säännöllisiä tiimipalavereita, työntekijät eivät välttämättä saa kaikkea tarvitsemaansa tietoa tai tukea. Mikäli työntekijöillä ei ole tarvetta käydä toimistolla eikä tiimipalavereita järjestetä, jää mahdollisuudet vertaistukeen vähäisiksi. </a:t>
            </a:r>
          </a:p>
          <a:p>
            <a:pPr marL="0" algn="just" defTabSz="914400" rtl="0" eaLnBrk="1" latinLnBrk="0" hangingPunct="1">
              <a:lnSpc>
                <a:spcPct val="100000"/>
              </a:lnSpc>
              <a:spcAft>
                <a:spcPts val="0"/>
              </a:spcAft>
            </a:pPr>
            <a:endParaRPr lang="en-US" sz="110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r>
              <a:rPr lang="fi-FI" sz="1100" kern="1200" dirty="0">
                <a:solidFill>
                  <a:schemeClr val="tx1"/>
                </a:solidFill>
                <a:effectLst/>
                <a:latin typeface="+mn-lt"/>
                <a:ea typeface="Calibri" panose="020F0502020204030204" pitchFamily="34" charset="0"/>
                <a:cs typeface="Times New Roman" panose="02020603050405020304" pitchFamily="18" charset="0"/>
              </a:rPr>
              <a:t>Työntekijä voi olla osin vastuussa oman työnsä ja työpäivänsä suunnittelusta. Työntekijöillä voi kuitenkin olla vain vähän aikaa tutustua asiakkaisiin ja heidän tarpeisiinsa. Lisäksi viime hetkellä ilmoitetut aikataulumuutokset ja liian vähäinen työnsuunnitteluaika asiakasta kohti aiheuttavat kuormitusta. Työntekijöillä voi olla vaikeuksia aikatauluttaa taukonsa työpäivän aikana. </a:t>
            </a:r>
          </a:p>
          <a:p>
            <a:pPr marL="0" algn="just" defTabSz="914400" rtl="0" eaLnBrk="1" latinLnBrk="0" hangingPunct="1">
              <a:lnSpc>
                <a:spcPct val="100000"/>
              </a:lnSpc>
              <a:spcAft>
                <a:spcPts val="0"/>
              </a:spcAft>
            </a:pPr>
            <a:endParaRPr lang="en-US" sz="110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r>
              <a:rPr lang="fi-FI" sz="1100" kern="1200" dirty="0">
                <a:solidFill>
                  <a:schemeClr val="tx1"/>
                </a:solidFill>
                <a:effectLst/>
                <a:latin typeface="+mn-lt"/>
                <a:ea typeface="Calibri" panose="020F0502020204030204" pitchFamily="34" charset="0"/>
                <a:cs typeface="Times New Roman" panose="02020603050405020304" pitchFamily="18" charset="0"/>
              </a:rPr>
              <a:t>Henkilöstövajeen ja esimerkiksi sairaspoissaolojen vuoksi asiakaskäyntien määrä voi tuntua liian suurelta. Mikäli työntekijä saa vuoronsa alussa asiakaslistan, joka ei vaikuta aikataulujen kannalta käytännössä mahdolliselta toteuttaa, on työntekijä heti työpäivänsä alusta lähtien stressaantunut ja kuormittunut. Lisäksi tehtäviä saatetaan joutua priorisoimaan, jolloin työntekijälle voi tulla tunne siitä, että hän ei tee asiakkaan hyväksi tarpeeksi, mikä puolestaan voi johtaa eettiseen kuormittumiseen. Työntekijä voi jäädä murehtimaan, kuinka asiakas tulee pärjäämään. </a:t>
            </a:r>
          </a:p>
          <a:p>
            <a:pPr marL="0" algn="just" defTabSz="914400" rtl="0" eaLnBrk="1" latinLnBrk="0" hangingPunct="1">
              <a:lnSpc>
                <a:spcPct val="100000"/>
              </a:lnSpc>
              <a:spcAft>
                <a:spcPts val="0"/>
              </a:spcAft>
            </a:pPr>
            <a:endParaRPr lang="en-US" sz="110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r>
              <a:rPr lang="fi-FI" sz="1100" kern="1200" dirty="0">
                <a:solidFill>
                  <a:schemeClr val="tx1"/>
                </a:solidFill>
                <a:effectLst/>
                <a:latin typeface="+mn-lt"/>
                <a:ea typeface="Calibri" panose="020F0502020204030204" pitchFamily="34" charset="0"/>
                <a:cs typeface="Times New Roman" panose="02020603050405020304" pitchFamily="18" charset="0"/>
              </a:rPr>
              <a:t>Jatkuvat työpäivän keskeytykset häiritsevät asiakaskäynneillä esimerkiksi hoidollisten tehtävien suorittamista ja aiheuttavat kuormitusta. Keskeytykset voivat johtua esimerkiksi työkavereiden ja toimistolta tulevista yhteydenotoista, asiakkaiden tai asiakkaiden omaisten puheluista, tai päivystyspuhelimesta vastuussa olosta. </a:t>
            </a:r>
          </a:p>
          <a:p>
            <a:pPr marL="0" algn="just" defTabSz="914400" rtl="0" eaLnBrk="1" latinLnBrk="0" hangingPunct="1">
              <a:lnSpc>
                <a:spcPct val="100000"/>
              </a:lnSpc>
              <a:spcAft>
                <a:spcPts val="0"/>
              </a:spcAft>
            </a:pPr>
            <a:endParaRPr lang="en-US" sz="110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r>
              <a:rPr lang="fi-FI" sz="1100" kern="1200" dirty="0">
                <a:solidFill>
                  <a:schemeClr val="tx1"/>
                </a:solidFill>
                <a:effectLst/>
                <a:latin typeface="+mn-lt"/>
                <a:ea typeface="Calibri" panose="020F0502020204030204" pitchFamily="34" charset="0"/>
                <a:cs typeface="Times New Roman" panose="02020603050405020304" pitchFamily="18" charset="0"/>
              </a:rPr>
              <a:t>Riittämättömät tiedot asiakkaasta/ennakkotietojen puute aiheuttavat stressiä. Puutteellisiin asiakastietoihin kuuluvat esimerkiksi asiakkailla olevat tarttuvat taudit tai mielenterveysongelmat, joista ei ole ilmoitettu työntekijöille, vaikka ne vaikuttavat työn suorittamiseen. </a:t>
            </a:r>
            <a:endParaRPr lang="en-US" sz="110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endParaRPr lang="fi-FI" sz="110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endParaRPr lang="fi-FI" sz="1100" kern="1200" dirty="0">
              <a:solidFill>
                <a:schemeClr val="tx1"/>
              </a:solidFill>
              <a:effectLst/>
              <a:latin typeface="+mn-lt"/>
              <a:ea typeface="Calibri" panose="020F0502020204030204" pitchFamily="34" charset="0"/>
              <a:cs typeface="Times New Roman" panose="02020603050405020304" pitchFamily="18" charset="0"/>
            </a:endParaRPr>
          </a:p>
          <a:p>
            <a:pPr marL="0" algn="just" defTabSz="914400" rtl="0" eaLnBrk="1" latinLnBrk="0" hangingPunct="1">
              <a:lnSpc>
                <a:spcPct val="100000"/>
              </a:lnSpc>
              <a:spcAft>
                <a:spcPts val="0"/>
              </a:spcAft>
            </a:pPr>
            <a:r>
              <a:rPr lang="fi-FI" sz="1100" kern="1200" dirty="0">
                <a:solidFill>
                  <a:schemeClr val="tx1"/>
                </a:solidFill>
                <a:effectLst/>
                <a:latin typeface="+mn-lt"/>
                <a:ea typeface="Calibri" panose="020F0502020204030204" pitchFamily="34" charset="0"/>
                <a:cs typeface="Times New Roman" panose="02020603050405020304" pitchFamily="18" charset="0"/>
              </a:rPr>
              <a:t>Lisätietoa:</a:t>
            </a:r>
          </a:p>
          <a:p>
            <a:pPr algn="just">
              <a:lnSpc>
                <a:spcPct val="100000"/>
              </a:lnSpc>
              <a:spcAft>
                <a:spcPts val="0"/>
              </a:spcAft>
            </a:pPr>
            <a:r>
              <a:rPr lang="en-US" sz="1100" b="0" dirty="0">
                <a:effectLst/>
                <a:latin typeface="+mn-lt"/>
                <a:ea typeface="Calibri" panose="020F0502020204030204" pitchFamily="34" charset="0"/>
                <a:cs typeface="Times New Roman" panose="02020603050405020304" pitchFamily="18" charset="0"/>
              </a:rPr>
              <a:t>https://ttk.fi/tyoturvallisuus/tyoympariston-turvallisuus/tyokuormituksen-hallinta/eettinen-ja-emotionaalinen-kuormitus/</a:t>
            </a:r>
          </a:p>
          <a:p>
            <a:pPr algn="just">
              <a:lnSpc>
                <a:spcPct val="100000"/>
              </a:lnSpc>
              <a:spcAft>
                <a:spcPts val="0"/>
              </a:spcAft>
            </a:pPr>
            <a:r>
              <a:rPr lang="en-US" sz="1100" b="0" dirty="0">
                <a:effectLst/>
                <a:latin typeface="+mn-lt"/>
                <a:ea typeface="Calibri" panose="020F0502020204030204" pitchFamily="34" charset="0"/>
                <a:cs typeface="Times New Roman" panose="02020603050405020304" pitchFamily="18" charset="0"/>
              </a:rPr>
              <a:t>https://www.ttl.fi/oppimateriaalit/eettinen-kuormitus-ja-sen-hallinta</a:t>
            </a:r>
          </a:p>
          <a:p>
            <a:pPr algn="just">
              <a:lnSpc>
                <a:spcPct val="100000"/>
              </a:lnSpc>
              <a:spcAft>
                <a:spcPts val="0"/>
              </a:spcAft>
            </a:pPr>
            <a:r>
              <a:rPr lang="en-US" sz="1100" b="0" dirty="0">
                <a:effectLst/>
                <a:latin typeface="+mn-lt"/>
                <a:ea typeface="Calibri" panose="020F0502020204030204" pitchFamily="34" charset="0"/>
                <a:cs typeface="Times New Roman" panose="02020603050405020304" pitchFamily="18" charset="0"/>
              </a:rPr>
              <a:t>https://eettinenkuormitus.fi/</a:t>
            </a:r>
          </a:p>
          <a:p>
            <a:pPr algn="just">
              <a:lnSpc>
                <a:spcPct val="100000"/>
              </a:lnSpc>
              <a:spcAft>
                <a:spcPts val="0"/>
              </a:spcAft>
            </a:pPr>
            <a:r>
              <a:rPr lang="en-US" sz="1100" b="0" dirty="0">
                <a:effectLst/>
                <a:latin typeface="+mn-lt"/>
                <a:ea typeface="Calibri" panose="020F0502020204030204" pitchFamily="34" charset="0"/>
                <a:cs typeface="Times New Roman" panose="02020603050405020304" pitchFamily="18" charset="0"/>
              </a:rPr>
              <a:t>https://sites.tuni.fi/tamk-julkaisut/terveys/eettisella-kuormituksella-on-vaikutuksia-sairaanhoitajan-aivoterveyteen-merja-flink-aino-forsgren-mirja-kaarlela-mirva-kolonen-ja-minna-talvitie/</a:t>
            </a:r>
          </a:p>
          <a:p>
            <a:pPr algn="just">
              <a:lnSpc>
                <a:spcPct val="150000"/>
              </a:lnSpc>
              <a:spcAft>
                <a:spcPts val="0"/>
              </a:spcAft>
            </a:pPr>
            <a:endParaRPr lang="en-US" sz="1200" b="0" dirty="0">
              <a:effectLst/>
              <a:latin typeface="+mn-lt"/>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9FF402AD-F490-E845-8CA1-5083FBA1F547}" type="slidenum">
              <a:rPr lang="en-US" smtClean="0"/>
              <a:t>8</a:t>
            </a:fld>
            <a:endParaRPr lang="en-US" dirty="0"/>
          </a:p>
        </p:txBody>
      </p:sp>
    </p:spTree>
    <p:extLst>
      <p:ext uri="{BB962C8B-B14F-4D97-AF65-F5344CB8AC3E}">
        <p14:creationId xmlns:p14="http://schemas.microsoft.com/office/powerpoint/2010/main" val="2271980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0000"/>
              </a:lnSpc>
              <a:spcAft>
                <a:spcPts val="0"/>
              </a:spcAft>
            </a:pPr>
            <a:r>
              <a:rPr lang="fi-FI" sz="1100" dirty="0">
                <a:latin typeface="+mn-lt"/>
              </a:rPr>
              <a:t>Keskustelkaa työntekijöiden kanssa millainen käytös asiakkaalta tai hänen omaiseltaan on epäasiallista sekä siitä, milloin ja miten on lupa ilmoittaa asiakkaalle tai omaiselle, että heidän käytöksensä on huonoa. </a:t>
            </a:r>
          </a:p>
          <a:p>
            <a:pPr algn="just">
              <a:lnSpc>
                <a:spcPct val="100000"/>
              </a:lnSpc>
              <a:spcAft>
                <a:spcPts val="0"/>
              </a:spcAft>
            </a:pPr>
            <a:endParaRPr lang="fi-FI" sz="1100" dirty="0">
              <a:latin typeface="+mn-lt"/>
            </a:endParaRPr>
          </a:p>
          <a:p>
            <a:pPr algn="just">
              <a:lnSpc>
                <a:spcPct val="100000"/>
              </a:lnSpc>
              <a:spcAft>
                <a:spcPts val="0"/>
              </a:spcAft>
            </a:pPr>
            <a:r>
              <a:rPr lang="fi-FI" sz="1100" dirty="0">
                <a:latin typeface="+mn-lt"/>
              </a:rPr>
              <a:t>Käykää läpi myös se, miten tilanteista tulee ilmoittaa, miten ilmoittaminen tapahtuu sekä miten tilanteiden jälkiselvittely toteutetaan. Kerro työntekijöille, mistä he saavat tarvittaessa apua.</a:t>
            </a: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endParaRPr lang="fi-FI" sz="1100" dirty="0">
              <a:effectLst/>
              <a:latin typeface="+mn-lt"/>
              <a:ea typeface="Calibri" panose="020F0502020204030204" pitchFamily="34" charset="0"/>
              <a:cs typeface="Times New Roman" panose="02020603050405020304" pitchFamily="18" charset="0"/>
            </a:endParaRPr>
          </a:p>
          <a:p>
            <a:pPr algn="just">
              <a:lnSpc>
                <a:spcPct val="100000"/>
              </a:lnSpc>
              <a:spcAft>
                <a:spcPts val="0"/>
              </a:spcAft>
            </a:pPr>
            <a:r>
              <a:rPr lang="fi-FI" sz="1100" dirty="0">
                <a:effectLst/>
                <a:latin typeface="+mn-lt"/>
                <a:ea typeface="Calibri" panose="020F0502020204030204" pitchFamily="34" charset="0"/>
                <a:cs typeface="Times New Roman" panose="02020603050405020304" pitchFamily="18" charset="0"/>
              </a:rPr>
              <a:t>Käydään läpi lisäksi esimerkiksi:</a:t>
            </a: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Aiheeseen liittyvät organisaation ohjeet</a:t>
            </a: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Kehen ottaa tarvittaessa yhteyttä</a:t>
            </a: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Mitä keinoja varautumiseen ja ennakointiin organisaatiolla on olemassa</a:t>
            </a:r>
          </a:p>
          <a:p>
            <a:pPr marL="1200150" lvl="2" indent="-28575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Missä tilanteissa saa työparin ja miten se tapahtuu</a:t>
            </a:r>
          </a:p>
          <a:p>
            <a:pPr marL="1200150" lvl="2" indent="-28575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Vartijapalvelut</a:t>
            </a:r>
          </a:p>
          <a:p>
            <a:pPr marL="800100" lvl="1" indent="-342900" algn="just">
              <a:lnSpc>
                <a:spcPct val="100000"/>
              </a:lnSpc>
              <a:spcAft>
                <a:spcPts val="0"/>
              </a:spcAft>
              <a:buFont typeface="Arial" panose="020B0604020202020204" pitchFamily="34" charset="0"/>
              <a:buChar char="•"/>
            </a:pPr>
            <a:r>
              <a:rPr lang="fi-FI" sz="1100" dirty="0">
                <a:effectLst/>
                <a:latin typeface="+mn-lt"/>
                <a:ea typeface="Calibri" panose="020F0502020204030204" pitchFamily="34" charset="0"/>
                <a:cs typeface="Times New Roman" panose="02020603050405020304" pitchFamily="18" charset="0"/>
              </a:rPr>
              <a:t>Oman toiminnan ja käyttäytymisen vaikutus</a:t>
            </a:r>
          </a:p>
          <a:p>
            <a:pPr marL="0" lvl="0" indent="0" algn="just">
              <a:lnSpc>
                <a:spcPct val="100000"/>
              </a:lnSpc>
              <a:spcAft>
                <a:spcPts val="0"/>
              </a:spcAft>
              <a:buFontTx/>
              <a:buNone/>
            </a:pPr>
            <a:endParaRPr lang="fi-FI" sz="1100" dirty="0">
              <a:effectLst/>
              <a:latin typeface="+mn-lt"/>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fi-FI" sz="1100" kern="1200" dirty="0">
                <a:solidFill>
                  <a:schemeClr val="tx1"/>
                </a:solidFill>
                <a:latin typeface="+mn-lt"/>
                <a:ea typeface="+mn-ea"/>
                <a:cs typeface="+mn-cs"/>
              </a:rPr>
              <a:t>Toisen kotona työskennellessä työntekijät voivat kohdata epäasiallista käytöstä niin asiakkaan kuin hänen omaistensa, muun asunnossa tai pihapiirissä olevan taholta. Työntekijät joutuvat kohtaamaan asiakkaita, jotka ovat erittäin vaativia, epämiellyttäviä tai tylyjä. Jotkut asiakkaat voivat olla myös hyvin omistushaluisia. Vuorovaikutus asiakkaiden ja heidän läheistensä kanssa voi aiheuttaa työntekijälle psykososiaalista tai henkistä kuormitusta.</a:t>
            </a:r>
            <a:endParaRPr lang="en-US" sz="1100" kern="1200" dirty="0">
              <a:solidFill>
                <a:schemeClr val="tx1"/>
              </a:solidFill>
              <a:latin typeface="+mn-lt"/>
              <a:ea typeface="+mn-ea"/>
              <a:cs typeface="+mn-cs"/>
            </a:endParaRPr>
          </a:p>
          <a:p>
            <a:pPr marL="0" lvl="0" indent="0" algn="just">
              <a:lnSpc>
                <a:spcPct val="100000"/>
              </a:lnSpc>
              <a:spcAft>
                <a:spcPts val="0"/>
              </a:spcAft>
              <a:buFontTx/>
              <a:buNone/>
            </a:pPr>
            <a:endParaRPr lang="fi-FI" sz="1100" dirty="0">
              <a:effectLst/>
              <a:latin typeface="+mn-lt"/>
              <a:ea typeface="Calibri" panose="020F0502020204030204" pitchFamily="34" charset="0"/>
              <a:cs typeface="Times New Roman" panose="02020603050405020304" pitchFamily="18" charset="0"/>
            </a:endParaRPr>
          </a:p>
          <a:p>
            <a:pPr marL="0" lvl="0" indent="0" algn="just">
              <a:lnSpc>
                <a:spcPct val="100000"/>
              </a:lnSpc>
              <a:spcAft>
                <a:spcPts val="0"/>
              </a:spcAft>
              <a:buFont typeface="Calibri" panose="020F0502020204030204" pitchFamily="34" charset="0"/>
              <a:buNone/>
            </a:pPr>
            <a:r>
              <a:rPr lang="fi-FI" sz="1100" dirty="0">
                <a:effectLst/>
                <a:latin typeface="+mn-lt"/>
                <a:ea typeface="Calibri" panose="020F0502020204030204" pitchFamily="34" charset="0"/>
                <a:cs typeface="Times New Roman" panose="02020603050405020304" pitchFamily="18" charset="0"/>
              </a:rPr>
              <a:t>Epäasiallista kohtelua ja häirintää voi olla esimerkiksi</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toistuva uhkailu</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pelottelu</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ilkeät ja vihjailevat viestit</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väheksyvät ja pilkkaavat puheet</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työnteon jatkuva perusteeton arvostelu ja vaikeuttaminen</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maineen tai aseman kyseenalaistaminen</a:t>
            </a:r>
          </a:p>
          <a:p>
            <a:pPr marL="800100" lvl="1" indent="-342900" algn="just" defTabSz="914400" rtl="0" eaLnBrk="1" latinLnBrk="0" hangingPunct="1">
              <a:lnSpc>
                <a:spcPct val="100000"/>
              </a:lnSpc>
              <a:spcAft>
                <a:spcPts val="0"/>
              </a:spcAft>
              <a:buFont typeface="Arial" panose="020B0604020202020204" pitchFamily="34" charset="0"/>
              <a:buChar char="•"/>
            </a:pPr>
            <a:r>
              <a:rPr lang="fi-FI" sz="1100" kern="1200" dirty="0">
                <a:solidFill>
                  <a:schemeClr val="tx1"/>
                </a:solidFill>
                <a:effectLst/>
                <a:latin typeface="+mn-lt"/>
                <a:cs typeface="Times New Roman" panose="02020603050405020304" pitchFamily="18" charset="0"/>
              </a:rPr>
              <a:t>seksuaalinen häirintä. (https://tyosuojelu.fi/tyoolot/epaasiallinen-kohtelu)</a:t>
            </a:r>
          </a:p>
          <a:p>
            <a:pPr marL="0" lvl="0" indent="0" algn="just">
              <a:lnSpc>
                <a:spcPct val="100000"/>
              </a:lnSpc>
              <a:spcAft>
                <a:spcPts val="0"/>
              </a:spcAft>
              <a:buFontTx/>
              <a:buNone/>
            </a:pPr>
            <a:endParaRPr lang="fi-FI" sz="1100" dirty="0">
              <a:effectLst/>
              <a:latin typeface="+mn-lt"/>
              <a:ea typeface="Calibri" panose="020F0502020204030204" pitchFamily="34" charset="0"/>
              <a:cs typeface="Times New Roman" panose="02020603050405020304" pitchFamily="18" charset="0"/>
            </a:endParaRPr>
          </a:p>
          <a:p>
            <a:pPr marL="0" lvl="0" indent="0" algn="just">
              <a:lnSpc>
                <a:spcPct val="100000"/>
              </a:lnSpc>
              <a:spcAft>
                <a:spcPts val="0"/>
              </a:spcAft>
              <a:buFontTx/>
              <a:buNone/>
            </a:pPr>
            <a:endParaRPr lang="fi-FI" sz="1100" dirty="0">
              <a:effectLst/>
              <a:latin typeface="+mn-lt"/>
              <a:ea typeface="Calibri" panose="020F0502020204030204" pitchFamily="34" charset="0"/>
              <a:cs typeface="Times New Roman" panose="02020603050405020304" pitchFamily="18" charset="0"/>
            </a:endParaRPr>
          </a:p>
          <a:p>
            <a:pPr marL="0" lvl="0" indent="0" algn="just">
              <a:lnSpc>
                <a:spcPct val="100000"/>
              </a:lnSpc>
              <a:spcAft>
                <a:spcPts val="0"/>
              </a:spcAft>
              <a:buFontTx/>
              <a:buNone/>
            </a:pPr>
            <a:r>
              <a:rPr lang="fi-FI" sz="1100" dirty="0">
                <a:effectLst/>
                <a:latin typeface="+mn-lt"/>
                <a:ea typeface="Calibri" panose="020F0502020204030204" pitchFamily="34" charset="0"/>
                <a:cs typeface="Times New Roman" panose="02020603050405020304" pitchFamily="18" charset="0"/>
              </a:rPr>
              <a:t>Lisätietoa:</a:t>
            </a:r>
          </a:p>
          <a:p>
            <a:pPr marL="0" lvl="0" indent="0" algn="just">
              <a:lnSpc>
                <a:spcPct val="100000"/>
              </a:lnSpc>
              <a:spcAft>
                <a:spcPts val="0"/>
              </a:spcAft>
              <a:buFontTx/>
              <a:buNone/>
            </a:pPr>
            <a:r>
              <a:rPr lang="fi-FI" sz="1100" dirty="0">
                <a:effectLst/>
                <a:latin typeface="+mn-lt"/>
                <a:ea typeface="Calibri" panose="020F0502020204030204" pitchFamily="34" charset="0"/>
                <a:cs typeface="Times New Roman" panose="02020603050405020304" pitchFamily="18" charset="0"/>
              </a:rPr>
              <a:t>https://tyosuojelu.fi/tyoolot/epaasiallinen-kohtelu</a:t>
            </a:r>
          </a:p>
        </p:txBody>
      </p:sp>
      <p:sp>
        <p:nvSpPr>
          <p:cNvPr id="4" name="Slide Number Placeholder 3"/>
          <p:cNvSpPr>
            <a:spLocks noGrp="1"/>
          </p:cNvSpPr>
          <p:nvPr>
            <p:ph type="sldNum" sz="quarter" idx="5"/>
          </p:nvPr>
        </p:nvSpPr>
        <p:spPr/>
        <p:txBody>
          <a:bodyPr/>
          <a:lstStyle/>
          <a:p>
            <a:fld id="{9FF402AD-F490-E845-8CA1-5083FBA1F547}" type="slidenum">
              <a:rPr lang="fi-FI" smtClean="0"/>
              <a:t>9</a:t>
            </a:fld>
            <a:endParaRPr lang="fi-FI" dirty="0"/>
          </a:p>
        </p:txBody>
      </p:sp>
    </p:spTree>
    <p:extLst>
      <p:ext uri="{BB962C8B-B14F-4D97-AF65-F5344CB8AC3E}">
        <p14:creationId xmlns:p14="http://schemas.microsoft.com/office/powerpoint/2010/main" val="4209658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D071B-8AD8-E463-E94F-DE446A2584FB}"/>
              </a:ext>
            </a:extLst>
          </p:cNvPr>
          <p:cNvSpPr>
            <a:spLocks noGrp="1"/>
          </p:cNvSpPr>
          <p:nvPr>
            <p:ph type="ctrTitle"/>
          </p:nvPr>
        </p:nvSpPr>
        <p:spPr>
          <a:xfrm>
            <a:off x="1524000" y="1122363"/>
            <a:ext cx="9144000" cy="2387600"/>
          </a:xfrm>
        </p:spPr>
        <p:txBody>
          <a:bodyPr anchor="b"/>
          <a:lstStyle>
            <a:lvl1pPr algn="ctr">
              <a:defRPr sz="6000"/>
            </a:lvl1pPr>
          </a:lstStyle>
          <a:p>
            <a:r>
              <a:rPr lang="fi-FI" noProof="0"/>
              <a:t>Click to edit Master title style</a:t>
            </a:r>
          </a:p>
        </p:txBody>
      </p:sp>
      <p:sp>
        <p:nvSpPr>
          <p:cNvPr id="3" name="Subtitle 2">
            <a:extLst>
              <a:ext uri="{FF2B5EF4-FFF2-40B4-BE49-F238E27FC236}">
                <a16:creationId xmlns:a16="http://schemas.microsoft.com/office/drawing/2014/main" id="{7EE56DC2-2F81-1112-1FEB-70983E5096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noProof="0"/>
              <a:t>Click to edit Master subtitle style</a:t>
            </a:r>
          </a:p>
        </p:txBody>
      </p:sp>
      <p:sp>
        <p:nvSpPr>
          <p:cNvPr id="4" name="Date Placeholder 3">
            <a:extLst>
              <a:ext uri="{FF2B5EF4-FFF2-40B4-BE49-F238E27FC236}">
                <a16:creationId xmlns:a16="http://schemas.microsoft.com/office/drawing/2014/main" id="{E03EE94D-381B-1CBD-FC9B-11DE451E34EB}"/>
              </a:ext>
            </a:extLst>
          </p:cNvPr>
          <p:cNvSpPr>
            <a:spLocks noGrp="1"/>
          </p:cNvSpPr>
          <p:nvPr>
            <p:ph type="dt" sz="half" idx="10"/>
          </p:nvPr>
        </p:nvSpPr>
        <p:spPr/>
        <p:txBody>
          <a:bodyPr/>
          <a:lstStyle/>
          <a:p>
            <a:fld id="{9060D3FD-E01F-F84A-9C95-3A223E679301}" type="datetimeFigureOut">
              <a:rPr lang="fi-FI" noProof="0"/>
              <a:t>16.2.2024</a:t>
            </a:fld>
            <a:endParaRPr lang="fi-FI" noProof="0"/>
          </a:p>
        </p:txBody>
      </p:sp>
      <p:sp>
        <p:nvSpPr>
          <p:cNvPr id="5" name="Footer Placeholder 4">
            <a:extLst>
              <a:ext uri="{FF2B5EF4-FFF2-40B4-BE49-F238E27FC236}">
                <a16:creationId xmlns:a16="http://schemas.microsoft.com/office/drawing/2014/main" id="{2B58C0A6-5FF8-2AE5-7D96-6F2B9DB7D375}"/>
              </a:ext>
            </a:extLst>
          </p:cNvPr>
          <p:cNvSpPr>
            <a:spLocks noGrp="1"/>
          </p:cNvSpPr>
          <p:nvPr>
            <p:ph type="ftr" sz="quarter" idx="11"/>
          </p:nvPr>
        </p:nvSpPr>
        <p:spPr/>
        <p:txBody>
          <a:bodyPr/>
          <a:lstStyle/>
          <a:p>
            <a:endParaRPr lang="fi-FI" noProof="0"/>
          </a:p>
        </p:txBody>
      </p:sp>
      <p:sp>
        <p:nvSpPr>
          <p:cNvPr id="6" name="Slide Number Placeholder 5">
            <a:extLst>
              <a:ext uri="{FF2B5EF4-FFF2-40B4-BE49-F238E27FC236}">
                <a16:creationId xmlns:a16="http://schemas.microsoft.com/office/drawing/2014/main" id="{B758055C-E415-9A63-F975-173CBF3B19F6}"/>
              </a:ext>
            </a:extLst>
          </p:cNvPr>
          <p:cNvSpPr>
            <a:spLocks noGrp="1"/>
          </p:cNvSpPr>
          <p:nvPr>
            <p:ph type="sldNum" sz="quarter" idx="12"/>
          </p:nvPr>
        </p:nvSpPr>
        <p:spPr/>
        <p:txBody>
          <a:bodyPr/>
          <a:lstStyle/>
          <a:p>
            <a:fld id="{E78C01DE-164D-0E4F-9861-285FBA8BF7A8}" type="slidenum">
              <a:rPr lang="fi-FI" noProof="0"/>
              <a:t>‹#›</a:t>
            </a:fld>
            <a:endParaRPr lang="fi-FI" noProof="0"/>
          </a:p>
        </p:txBody>
      </p:sp>
    </p:spTree>
    <p:extLst>
      <p:ext uri="{BB962C8B-B14F-4D97-AF65-F5344CB8AC3E}">
        <p14:creationId xmlns:p14="http://schemas.microsoft.com/office/powerpoint/2010/main" val="3258838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117EF-B479-EEBD-2D78-E7C6D723ADAE}"/>
              </a:ext>
            </a:extLst>
          </p:cNvPr>
          <p:cNvSpPr>
            <a:spLocks noGrp="1"/>
          </p:cNvSpPr>
          <p:nvPr>
            <p:ph type="title"/>
          </p:nvPr>
        </p:nvSpPr>
        <p:spPr/>
        <p:txBody>
          <a:bodyPr/>
          <a:lstStyle/>
          <a:p>
            <a:r>
              <a:rPr lang="fi-FI" noProof="0"/>
              <a:t>Click to edit Master title style</a:t>
            </a:r>
          </a:p>
        </p:txBody>
      </p:sp>
      <p:sp>
        <p:nvSpPr>
          <p:cNvPr id="3" name="Vertical Text Placeholder 2">
            <a:extLst>
              <a:ext uri="{FF2B5EF4-FFF2-40B4-BE49-F238E27FC236}">
                <a16:creationId xmlns:a16="http://schemas.microsoft.com/office/drawing/2014/main" id="{EBBD6FF4-3900-0155-3150-CAEF1D2493CE}"/>
              </a:ext>
            </a:extLst>
          </p:cNvPr>
          <p:cNvSpPr>
            <a:spLocks noGrp="1"/>
          </p:cNvSpPr>
          <p:nvPr>
            <p:ph type="body" orient="vert" idx="1"/>
          </p:nvPr>
        </p:nvSpPr>
        <p:spPr/>
        <p:txBody>
          <a:bodyPr vert="eaVert"/>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4" name="Date Placeholder 3">
            <a:extLst>
              <a:ext uri="{FF2B5EF4-FFF2-40B4-BE49-F238E27FC236}">
                <a16:creationId xmlns:a16="http://schemas.microsoft.com/office/drawing/2014/main" id="{61454206-FA43-2213-2C34-C831BCC26F94}"/>
              </a:ext>
            </a:extLst>
          </p:cNvPr>
          <p:cNvSpPr>
            <a:spLocks noGrp="1"/>
          </p:cNvSpPr>
          <p:nvPr>
            <p:ph type="dt" sz="half" idx="10"/>
          </p:nvPr>
        </p:nvSpPr>
        <p:spPr/>
        <p:txBody>
          <a:bodyPr/>
          <a:lstStyle/>
          <a:p>
            <a:fld id="{9060D3FD-E01F-F84A-9C95-3A223E679301}" type="datetimeFigureOut">
              <a:rPr lang="fi-FI" noProof="0"/>
              <a:t>16.2.2024</a:t>
            </a:fld>
            <a:endParaRPr lang="fi-FI" noProof="0"/>
          </a:p>
        </p:txBody>
      </p:sp>
      <p:sp>
        <p:nvSpPr>
          <p:cNvPr id="5" name="Footer Placeholder 4">
            <a:extLst>
              <a:ext uri="{FF2B5EF4-FFF2-40B4-BE49-F238E27FC236}">
                <a16:creationId xmlns:a16="http://schemas.microsoft.com/office/drawing/2014/main" id="{B13B41F0-A631-6C6C-DFE4-D2A6D8F5A5B3}"/>
              </a:ext>
            </a:extLst>
          </p:cNvPr>
          <p:cNvSpPr>
            <a:spLocks noGrp="1"/>
          </p:cNvSpPr>
          <p:nvPr>
            <p:ph type="ftr" sz="quarter" idx="11"/>
          </p:nvPr>
        </p:nvSpPr>
        <p:spPr/>
        <p:txBody>
          <a:bodyPr/>
          <a:lstStyle/>
          <a:p>
            <a:endParaRPr lang="fi-FI" noProof="0"/>
          </a:p>
        </p:txBody>
      </p:sp>
      <p:sp>
        <p:nvSpPr>
          <p:cNvPr id="6" name="Slide Number Placeholder 5">
            <a:extLst>
              <a:ext uri="{FF2B5EF4-FFF2-40B4-BE49-F238E27FC236}">
                <a16:creationId xmlns:a16="http://schemas.microsoft.com/office/drawing/2014/main" id="{990C5831-7B58-66F7-B550-1CD77F5E4BEA}"/>
              </a:ext>
            </a:extLst>
          </p:cNvPr>
          <p:cNvSpPr>
            <a:spLocks noGrp="1"/>
          </p:cNvSpPr>
          <p:nvPr>
            <p:ph type="sldNum" sz="quarter" idx="12"/>
          </p:nvPr>
        </p:nvSpPr>
        <p:spPr/>
        <p:txBody>
          <a:bodyPr/>
          <a:lstStyle/>
          <a:p>
            <a:fld id="{E78C01DE-164D-0E4F-9861-285FBA8BF7A8}" type="slidenum">
              <a:rPr lang="fi-FI" noProof="0"/>
              <a:t>‹#›</a:t>
            </a:fld>
            <a:endParaRPr lang="fi-FI" noProof="0"/>
          </a:p>
        </p:txBody>
      </p:sp>
    </p:spTree>
    <p:extLst>
      <p:ext uri="{BB962C8B-B14F-4D97-AF65-F5344CB8AC3E}">
        <p14:creationId xmlns:p14="http://schemas.microsoft.com/office/powerpoint/2010/main" val="1663611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88E23B0-94BC-11F0-920F-2332F09A451B}"/>
              </a:ext>
            </a:extLst>
          </p:cNvPr>
          <p:cNvSpPr>
            <a:spLocks noGrp="1"/>
          </p:cNvSpPr>
          <p:nvPr>
            <p:ph type="title" orient="vert"/>
          </p:nvPr>
        </p:nvSpPr>
        <p:spPr>
          <a:xfrm>
            <a:off x="8724900" y="365125"/>
            <a:ext cx="2628900" cy="5811838"/>
          </a:xfrm>
        </p:spPr>
        <p:txBody>
          <a:bodyPr vert="eaVert"/>
          <a:lstStyle/>
          <a:p>
            <a:r>
              <a:rPr lang="fi-FI" noProof="0"/>
              <a:t>Click to edit Master title style</a:t>
            </a:r>
          </a:p>
        </p:txBody>
      </p:sp>
      <p:sp>
        <p:nvSpPr>
          <p:cNvPr id="3" name="Vertical Text Placeholder 2">
            <a:extLst>
              <a:ext uri="{FF2B5EF4-FFF2-40B4-BE49-F238E27FC236}">
                <a16:creationId xmlns:a16="http://schemas.microsoft.com/office/drawing/2014/main" id="{E59B68D3-91C6-6483-F429-D635F25D1324}"/>
              </a:ext>
            </a:extLst>
          </p:cNvPr>
          <p:cNvSpPr>
            <a:spLocks noGrp="1"/>
          </p:cNvSpPr>
          <p:nvPr>
            <p:ph type="body" orient="vert" idx="1"/>
          </p:nvPr>
        </p:nvSpPr>
        <p:spPr>
          <a:xfrm>
            <a:off x="838200" y="365125"/>
            <a:ext cx="7734300" cy="5811838"/>
          </a:xfrm>
        </p:spPr>
        <p:txBody>
          <a:bodyPr vert="eaVert"/>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4" name="Date Placeholder 3">
            <a:extLst>
              <a:ext uri="{FF2B5EF4-FFF2-40B4-BE49-F238E27FC236}">
                <a16:creationId xmlns:a16="http://schemas.microsoft.com/office/drawing/2014/main" id="{FA3F3DEC-DA59-67F5-2715-1D04F84E7B20}"/>
              </a:ext>
            </a:extLst>
          </p:cNvPr>
          <p:cNvSpPr>
            <a:spLocks noGrp="1"/>
          </p:cNvSpPr>
          <p:nvPr>
            <p:ph type="dt" sz="half" idx="10"/>
          </p:nvPr>
        </p:nvSpPr>
        <p:spPr/>
        <p:txBody>
          <a:bodyPr/>
          <a:lstStyle/>
          <a:p>
            <a:fld id="{9060D3FD-E01F-F84A-9C95-3A223E679301}" type="datetimeFigureOut">
              <a:rPr lang="fi-FI" noProof="0"/>
              <a:t>16.2.2024</a:t>
            </a:fld>
            <a:endParaRPr lang="fi-FI" noProof="0"/>
          </a:p>
        </p:txBody>
      </p:sp>
      <p:sp>
        <p:nvSpPr>
          <p:cNvPr id="5" name="Footer Placeholder 4">
            <a:extLst>
              <a:ext uri="{FF2B5EF4-FFF2-40B4-BE49-F238E27FC236}">
                <a16:creationId xmlns:a16="http://schemas.microsoft.com/office/drawing/2014/main" id="{C5467507-1828-935C-7F0F-0C2A89D59573}"/>
              </a:ext>
            </a:extLst>
          </p:cNvPr>
          <p:cNvSpPr>
            <a:spLocks noGrp="1"/>
          </p:cNvSpPr>
          <p:nvPr>
            <p:ph type="ftr" sz="quarter" idx="11"/>
          </p:nvPr>
        </p:nvSpPr>
        <p:spPr/>
        <p:txBody>
          <a:bodyPr/>
          <a:lstStyle/>
          <a:p>
            <a:endParaRPr lang="fi-FI" noProof="0"/>
          </a:p>
        </p:txBody>
      </p:sp>
      <p:sp>
        <p:nvSpPr>
          <p:cNvPr id="6" name="Slide Number Placeholder 5">
            <a:extLst>
              <a:ext uri="{FF2B5EF4-FFF2-40B4-BE49-F238E27FC236}">
                <a16:creationId xmlns:a16="http://schemas.microsoft.com/office/drawing/2014/main" id="{64B67A54-735C-B1E2-A2C8-EEECC773BA95}"/>
              </a:ext>
            </a:extLst>
          </p:cNvPr>
          <p:cNvSpPr>
            <a:spLocks noGrp="1"/>
          </p:cNvSpPr>
          <p:nvPr>
            <p:ph type="sldNum" sz="quarter" idx="12"/>
          </p:nvPr>
        </p:nvSpPr>
        <p:spPr/>
        <p:txBody>
          <a:bodyPr/>
          <a:lstStyle/>
          <a:p>
            <a:fld id="{E78C01DE-164D-0E4F-9861-285FBA8BF7A8}" type="slidenum">
              <a:rPr lang="fi-FI" noProof="0"/>
              <a:t>‹#›</a:t>
            </a:fld>
            <a:endParaRPr lang="fi-FI" noProof="0"/>
          </a:p>
        </p:txBody>
      </p:sp>
    </p:spTree>
    <p:extLst>
      <p:ext uri="{BB962C8B-B14F-4D97-AF65-F5344CB8AC3E}">
        <p14:creationId xmlns:p14="http://schemas.microsoft.com/office/powerpoint/2010/main" val="21459981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ver - purple">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40D9D56B-380E-41B8-9315-ED5CBC9E42C4}"/>
              </a:ext>
              <a:ext uri="{C183D7F6-B498-43B3-948B-1728B52AA6E4}">
                <adec:decorative xmlns:adec="http://schemas.microsoft.com/office/drawing/2017/decorative" val="1"/>
              </a:ext>
            </a:extLst>
          </p:cNvPr>
          <p:cNvSpPr/>
          <p:nvPr userDrawn="1"/>
        </p:nvSpPr>
        <p:spPr>
          <a:xfrm>
            <a:off x="2" y="0"/>
            <a:ext cx="12191998" cy="6858000"/>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solidFill>
                <a:schemeClr val="tx1">
                  <a:lumMod val="60000"/>
                  <a:lumOff val="40000"/>
                </a:schemeClr>
              </a:solidFill>
            </a:endParaRPr>
          </a:p>
        </p:txBody>
      </p:sp>
      <p:sp>
        <p:nvSpPr>
          <p:cNvPr id="2" name="Title 1"/>
          <p:cNvSpPr>
            <a:spLocks noGrp="1"/>
          </p:cNvSpPr>
          <p:nvPr>
            <p:ph type="ctrTitle"/>
          </p:nvPr>
        </p:nvSpPr>
        <p:spPr>
          <a:xfrm>
            <a:off x="1107638" y="2553066"/>
            <a:ext cx="6212793" cy="3381828"/>
          </a:xfrm>
          <a:prstGeom prst="rect">
            <a:avLst/>
          </a:prstGeom>
        </p:spPr>
        <p:txBody>
          <a:bodyPr anchor="t" anchorCtr="0">
            <a:noAutofit/>
          </a:bodyPr>
          <a:lstStyle>
            <a:lvl1pPr algn="l">
              <a:defRPr sz="5400">
                <a:solidFill>
                  <a:schemeClr val="bg1"/>
                </a:solidFill>
              </a:defRPr>
            </a:lvl1pPr>
          </a:lstStyle>
          <a:p>
            <a:r>
              <a:rPr lang="en-US"/>
              <a:t>Click to edit Master title style</a:t>
            </a:r>
            <a:endParaRPr lang="en-US" dirty="0"/>
          </a:p>
        </p:txBody>
      </p:sp>
      <p:pic>
        <p:nvPicPr>
          <p:cNvPr id="4" name="Kuva 3" descr="Tampereen yliopisto.">
            <a:extLst>
              <a:ext uri="{FF2B5EF4-FFF2-40B4-BE49-F238E27FC236}">
                <a16:creationId xmlns:a16="http://schemas.microsoft.com/office/drawing/2014/main" id="{DEE665D2-4205-465B-841B-60B864DD06A6}"/>
              </a:ext>
            </a:extLst>
          </p:cNvPr>
          <p:cNvPicPr>
            <a:picLocks noChangeAspect="1"/>
          </p:cNvPicPr>
          <p:nvPr userDrawn="1"/>
        </p:nvPicPr>
        <p:blipFill>
          <a:blip r:embed="rId2"/>
          <a:stretch>
            <a:fillRect/>
          </a:stretch>
        </p:blipFill>
        <p:spPr>
          <a:xfrm>
            <a:off x="900000" y="1080000"/>
            <a:ext cx="3829787" cy="900000"/>
          </a:xfrm>
          <a:prstGeom prst="rect">
            <a:avLst/>
          </a:prstGeom>
        </p:spPr>
      </p:pic>
    </p:spTree>
    <p:extLst>
      <p:ext uri="{BB962C8B-B14F-4D97-AF65-F5344CB8AC3E}">
        <p14:creationId xmlns:p14="http://schemas.microsoft.com/office/powerpoint/2010/main" val="2867103877"/>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 purple">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40D9D56B-380E-41B8-9315-ED5CBC9E42C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ctrTitle"/>
          </p:nvPr>
        </p:nvSpPr>
        <p:spPr>
          <a:xfrm>
            <a:off x="550863" y="2758440"/>
            <a:ext cx="11090275" cy="1440000"/>
          </a:xfrm>
          <a:prstGeom prst="rect">
            <a:avLst/>
          </a:prstGeom>
        </p:spPr>
        <p:txBody>
          <a:bodyPr anchor="b">
            <a:noAutofit/>
          </a:bodyPr>
          <a:lstStyle>
            <a:lvl1pPr algn="ctr">
              <a:defRPr sz="54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557589" y="4435972"/>
            <a:ext cx="11083550" cy="1440000"/>
          </a:xfrm>
        </p:spPr>
        <p:txBody>
          <a:bodyPr>
            <a:noAutofit/>
          </a:bodyPr>
          <a:lstStyle>
            <a:lvl1pPr marL="0" indent="0" algn="ctr">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8" name="Date Placeholder 3">
            <a:extLst>
              <a:ext uri="{FF2B5EF4-FFF2-40B4-BE49-F238E27FC236}">
                <a16:creationId xmlns:a16="http://schemas.microsoft.com/office/drawing/2014/main" id="{7EEF2D1E-9D26-4178-9CD9-82D802C125E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C70A9DE3-873D-49BD-B6EF-AB8697A68E8F}" type="datetime1">
              <a:rPr lang="fi-FI" smtClean="0"/>
              <a:t>16.2.2024</a:t>
            </a:fld>
            <a:endParaRPr lang="fi-FI" dirty="0"/>
          </a:p>
        </p:txBody>
      </p:sp>
      <p:sp>
        <p:nvSpPr>
          <p:cNvPr id="10" name="Slide Number Placeholder 5">
            <a:extLst>
              <a:ext uri="{FF2B5EF4-FFF2-40B4-BE49-F238E27FC236}">
                <a16:creationId xmlns:a16="http://schemas.microsoft.com/office/drawing/2014/main" id="{8AC67BEA-6EFD-4E49-843A-63C8CA4D193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1476250285"/>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 white">
    <p:spTree>
      <p:nvGrpSpPr>
        <p:cNvPr id="1" name=""/>
        <p:cNvGrpSpPr/>
        <p:nvPr/>
      </p:nvGrpSpPr>
      <p:grpSpPr>
        <a:xfrm>
          <a:off x="0" y="0"/>
          <a:ext cx="0" cy="0"/>
          <a:chOff x="0" y="0"/>
          <a:chExt cx="0" cy="0"/>
        </a:xfrm>
      </p:grpSpPr>
      <p:sp>
        <p:nvSpPr>
          <p:cNvPr id="2" name="Title 1"/>
          <p:cNvSpPr>
            <a:spLocks noGrp="1"/>
          </p:cNvSpPr>
          <p:nvPr>
            <p:ph type="ctrTitle"/>
          </p:nvPr>
        </p:nvSpPr>
        <p:spPr>
          <a:xfrm>
            <a:off x="550863" y="2757600"/>
            <a:ext cx="11090275" cy="1440000"/>
          </a:xfrm>
          <a:prstGeom prst="rect">
            <a:avLst/>
          </a:prstGeom>
        </p:spPr>
        <p:txBody>
          <a:bodyPr anchor="b">
            <a:noAutofit/>
          </a:bodyPr>
          <a:lstStyle>
            <a:lvl1pPr algn="ctr">
              <a:defRPr sz="5400">
                <a:solidFill>
                  <a:srgbClr val="4E008E"/>
                </a:solidFill>
              </a:defRPr>
            </a:lvl1pPr>
          </a:lstStyle>
          <a:p>
            <a:r>
              <a:rPr lang="en-US"/>
              <a:t>Click to edit Master title style</a:t>
            </a:r>
            <a:endParaRPr lang="en-US" dirty="0"/>
          </a:p>
        </p:txBody>
      </p:sp>
      <p:sp>
        <p:nvSpPr>
          <p:cNvPr id="3" name="Subtitle 2"/>
          <p:cNvSpPr>
            <a:spLocks noGrp="1"/>
          </p:cNvSpPr>
          <p:nvPr>
            <p:ph type="subTitle" idx="1"/>
          </p:nvPr>
        </p:nvSpPr>
        <p:spPr>
          <a:xfrm>
            <a:off x="557589" y="4435200"/>
            <a:ext cx="11083550" cy="1440000"/>
          </a:xfrm>
        </p:spPr>
        <p:txBody>
          <a:bodyPr>
            <a:noAutofit/>
          </a:bodyPr>
          <a:lstStyle>
            <a:lvl1pPr marL="0" indent="0" algn="ctr">
              <a:buNone/>
              <a:defRPr sz="3200">
                <a:solidFill>
                  <a:srgbClr val="4E008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Footer Placeholder 10">
            <a:extLst>
              <a:ext uri="{FF2B5EF4-FFF2-40B4-BE49-F238E27FC236}">
                <a16:creationId xmlns:a16="http://schemas.microsoft.com/office/drawing/2014/main" id="{B2D621D0-61E7-E946-BBC9-24D91EEA5E2F}"/>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
        <p:nvSpPr>
          <p:cNvPr id="8" name="Date Placeholder 3">
            <a:extLst>
              <a:ext uri="{FF2B5EF4-FFF2-40B4-BE49-F238E27FC236}">
                <a16:creationId xmlns:a16="http://schemas.microsoft.com/office/drawing/2014/main" id="{38BB0235-0F5A-40FA-B663-F054FD106CF2}"/>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F8F96938-6960-4345-B5C9-9C9D4D57C519}" type="datetime1">
              <a:rPr lang="fi-FI" smtClean="0"/>
              <a:t>16.2.2024</a:t>
            </a:fld>
            <a:endParaRPr lang="fi-FI" dirty="0"/>
          </a:p>
        </p:txBody>
      </p:sp>
      <p:sp>
        <p:nvSpPr>
          <p:cNvPr id="9" name="Slide Number Placeholder 5">
            <a:extLst>
              <a:ext uri="{FF2B5EF4-FFF2-40B4-BE49-F238E27FC236}">
                <a16:creationId xmlns:a16="http://schemas.microsoft.com/office/drawing/2014/main" id="{BE0BDB65-6D51-44F4-970C-428F139C630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Tree>
    <p:extLst>
      <p:ext uri="{BB962C8B-B14F-4D97-AF65-F5344CB8AC3E}">
        <p14:creationId xmlns:p14="http://schemas.microsoft.com/office/powerpoint/2010/main" val="1912895309"/>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1723"/>
            <a:ext cx="10515600" cy="645616"/>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410400" y="1707297"/>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10">
            <a:extLst>
              <a:ext uri="{FF2B5EF4-FFF2-40B4-BE49-F238E27FC236}">
                <a16:creationId xmlns:a16="http://schemas.microsoft.com/office/drawing/2014/main" id="{3405FCAB-7A18-034B-9743-CFD67A11D41C}"/>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
        <p:nvSpPr>
          <p:cNvPr id="9" name="Date Placeholder 3">
            <a:extLst>
              <a:ext uri="{FF2B5EF4-FFF2-40B4-BE49-F238E27FC236}">
                <a16:creationId xmlns:a16="http://schemas.microsoft.com/office/drawing/2014/main" id="{9EC2DD84-1BF6-4E3C-BCC3-08913B1A453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18D3770-48DA-44B0-81B7-52E2853B803A}" type="datetime1">
              <a:rPr lang="fi-FI" smtClean="0"/>
              <a:t>16.2.2024</a:t>
            </a:fld>
            <a:endParaRPr lang="fi-FI" dirty="0"/>
          </a:p>
        </p:txBody>
      </p:sp>
      <p:sp>
        <p:nvSpPr>
          <p:cNvPr id="10" name="Slide Number Placeholder 5">
            <a:extLst>
              <a:ext uri="{FF2B5EF4-FFF2-40B4-BE49-F238E27FC236}">
                <a16:creationId xmlns:a16="http://schemas.microsoft.com/office/drawing/2014/main" id="{36B2755C-0223-4E55-9084-FF69412795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Tree>
    <p:extLst>
      <p:ext uri="{BB962C8B-B14F-4D97-AF65-F5344CB8AC3E}">
        <p14:creationId xmlns:p14="http://schemas.microsoft.com/office/powerpoint/2010/main" val="18543884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2E511953-F32B-4B5F-9EC2-2431EB03FD9F}"/>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1723"/>
            <a:ext cx="10515600" cy="645616"/>
          </a:xfrm>
          <a:prstGeom prst="rect">
            <a:avLst/>
          </a:prstGeom>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410400" y="1707297"/>
            <a:ext cx="10515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4E01EC75-0511-4C59-AFDC-B169D9524780}"/>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0" name="Date Placeholder 3">
            <a:extLst>
              <a:ext uri="{FF2B5EF4-FFF2-40B4-BE49-F238E27FC236}">
                <a16:creationId xmlns:a16="http://schemas.microsoft.com/office/drawing/2014/main" id="{A4711C01-20AD-4C7D-A906-DDBC6C93E9A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5E6CF9DB-78FC-4C46-8295-70100E0D3035}" type="datetime1">
              <a:rPr lang="fi-FI" smtClean="0"/>
              <a:t>16.2.2024</a:t>
            </a:fld>
            <a:endParaRPr lang="fi-FI" dirty="0"/>
          </a:p>
        </p:txBody>
      </p:sp>
      <p:sp>
        <p:nvSpPr>
          <p:cNvPr id="11" name="Slide Number Placeholder 5">
            <a:extLst>
              <a:ext uri="{FF2B5EF4-FFF2-40B4-BE49-F238E27FC236}">
                <a16:creationId xmlns:a16="http://schemas.microsoft.com/office/drawing/2014/main" id="{3D49CC18-975B-4218-9BEB-3D804548A46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1410252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1"/>
            <a:ext cx="10655486" cy="649288"/>
          </a:xfrm>
          <a:prstGeom prst="rect">
            <a:avLst/>
          </a:prstGeom>
        </p:spPr>
        <p:txBody>
          <a:bodyPr anchor="t" anchorCtr="0"/>
          <a:lstStyle/>
          <a:p>
            <a:r>
              <a:rPr lang="en-US"/>
              <a:t>Click to edit Master title style</a:t>
            </a:r>
            <a:endParaRPr lang="en-US" dirty="0"/>
          </a:p>
        </p:txBody>
      </p:sp>
      <p:sp>
        <p:nvSpPr>
          <p:cNvPr id="3" name="Content Placeholder 2"/>
          <p:cNvSpPr>
            <a:spLocks noGrp="1"/>
          </p:cNvSpPr>
          <p:nvPr>
            <p:ph sz="half" idx="1"/>
          </p:nvPr>
        </p:nvSpPr>
        <p:spPr>
          <a:xfrm>
            <a:off x="4104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48399" y="1825625"/>
            <a:ext cx="538746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10">
            <a:extLst>
              <a:ext uri="{FF2B5EF4-FFF2-40B4-BE49-F238E27FC236}">
                <a16:creationId xmlns:a16="http://schemas.microsoft.com/office/drawing/2014/main" id="{E5ECB8C9-6F71-8745-9B9D-ED3B992FA1B0}"/>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
        <p:nvSpPr>
          <p:cNvPr id="9" name="Date Placeholder 3">
            <a:extLst>
              <a:ext uri="{FF2B5EF4-FFF2-40B4-BE49-F238E27FC236}">
                <a16:creationId xmlns:a16="http://schemas.microsoft.com/office/drawing/2014/main" id="{7BCE51E9-C67C-4EF8-826E-F1A4EE041BC0}"/>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D75D6430-6C35-4569-BB80-DAF8BDE8D175}" type="datetime1">
              <a:rPr lang="fi-FI" smtClean="0"/>
              <a:t>16.2.2024</a:t>
            </a:fld>
            <a:endParaRPr lang="fi-FI" dirty="0"/>
          </a:p>
        </p:txBody>
      </p:sp>
      <p:sp>
        <p:nvSpPr>
          <p:cNvPr id="12" name="Slide Number Placeholder 5">
            <a:extLst>
              <a:ext uri="{FF2B5EF4-FFF2-40B4-BE49-F238E27FC236}">
                <a16:creationId xmlns:a16="http://schemas.microsoft.com/office/drawing/2014/main" id="{105DAC9A-9264-4E96-A741-2D8DA1F06451}"/>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Tree>
    <p:extLst>
      <p:ext uri="{BB962C8B-B14F-4D97-AF65-F5344CB8AC3E}">
        <p14:creationId xmlns:p14="http://schemas.microsoft.com/office/powerpoint/2010/main" val="13040895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C351703-006A-624D-9F66-D3B3015E7B6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08051"/>
            <a:ext cx="10643348" cy="649288"/>
          </a:xfrm>
          <a:prstGeom prst="rect">
            <a:avLst/>
          </a:prstGeom>
        </p:spPr>
        <p:txBody>
          <a:bodyPr anchor="b" anchorCtr="0"/>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10400" y="1706400"/>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48400" y="1706400"/>
            <a:ext cx="5392738"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Footer Placeholder 4">
            <a:extLst>
              <a:ext uri="{FF2B5EF4-FFF2-40B4-BE49-F238E27FC236}">
                <a16:creationId xmlns:a16="http://schemas.microsoft.com/office/drawing/2014/main" id="{E8398AE9-4026-46A2-BBA1-AAB0971832B5}"/>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5" name="Date Placeholder 3">
            <a:extLst>
              <a:ext uri="{FF2B5EF4-FFF2-40B4-BE49-F238E27FC236}">
                <a16:creationId xmlns:a16="http://schemas.microsoft.com/office/drawing/2014/main" id="{9AE78F3E-1AD5-409A-90E2-A126A9F8418C}"/>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11184008-BFDE-4A42-9EA5-C4F8283B964F}" type="datetime1">
              <a:rPr lang="fi-FI" smtClean="0"/>
              <a:t>16.2.2024</a:t>
            </a:fld>
            <a:endParaRPr lang="fi-FI" dirty="0"/>
          </a:p>
        </p:txBody>
      </p:sp>
      <p:sp>
        <p:nvSpPr>
          <p:cNvPr id="16" name="Slide Number Placeholder 5">
            <a:extLst>
              <a:ext uri="{FF2B5EF4-FFF2-40B4-BE49-F238E27FC236}">
                <a16:creationId xmlns:a16="http://schemas.microsoft.com/office/drawing/2014/main" id="{DEFCCDBD-D833-4FF5-A833-32B63E903242}"/>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29580669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6517"/>
            <a:ext cx="10650635" cy="649288"/>
          </a:xfrm>
          <a:prstGeom prst="rect">
            <a:avLst/>
          </a:prstGeom>
        </p:spPr>
        <p:txBody>
          <a:bodyPr anchor="t" anchorCtr="0"/>
          <a:lstStyle/>
          <a:p>
            <a:r>
              <a:rPr lang="en-US"/>
              <a:t>Click to edit Master title style</a:t>
            </a:r>
            <a:endParaRPr lang="en-US" dirty="0"/>
          </a:p>
        </p:txBody>
      </p:sp>
      <p:sp>
        <p:nvSpPr>
          <p:cNvPr id="3" name="Text Placeholder 2"/>
          <p:cNvSpPr>
            <a:spLocks noGrp="1"/>
          </p:cNvSpPr>
          <p:nvPr>
            <p:ph type="body" idx="1"/>
          </p:nvPr>
        </p:nvSpPr>
        <p:spPr>
          <a:xfrm>
            <a:off x="410400" y="1700214"/>
            <a:ext cx="5157787"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0400" y="2647950"/>
            <a:ext cx="5157787" cy="3541713"/>
          </a:xfrm>
        </p:spPr>
        <p:txBody>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81687" y="1700214"/>
            <a:ext cx="5183188"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81687" y="2647950"/>
            <a:ext cx="5183188" cy="3541714"/>
          </a:xfrm>
        </p:spPr>
        <p:txBody>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Footer Placeholder 10">
            <a:extLst>
              <a:ext uri="{FF2B5EF4-FFF2-40B4-BE49-F238E27FC236}">
                <a16:creationId xmlns:a16="http://schemas.microsoft.com/office/drawing/2014/main" id="{20D11757-AD21-8C44-BA47-2C7CCF6BD25F}"/>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
        <p:nvSpPr>
          <p:cNvPr id="11" name="Date Placeholder 3">
            <a:extLst>
              <a:ext uri="{FF2B5EF4-FFF2-40B4-BE49-F238E27FC236}">
                <a16:creationId xmlns:a16="http://schemas.microsoft.com/office/drawing/2014/main" id="{8267BC55-B784-4D84-8769-21885DB5752F}"/>
              </a:ext>
            </a:extLst>
          </p:cNvPr>
          <p:cNvSpPr>
            <a:spLocks noGrp="1"/>
          </p:cNvSpPr>
          <p:nvPr>
            <p:ph type="dt" sz="half" idx="14"/>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9D1627F0-7069-4F9D-B595-2D7EC112B613}" type="datetime1">
              <a:rPr lang="fi-FI" smtClean="0"/>
              <a:t>16.2.2024</a:t>
            </a:fld>
            <a:endParaRPr lang="fi-FI" dirty="0"/>
          </a:p>
        </p:txBody>
      </p:sp>
      <p:sp>
        <p:nvSpPr>
          <p:cNvPr id="14" name="Slide Number Placeholder 5">
            <a:extLst>
              <a:ext uri="{FF2B5EF4-FFF2-40B4-BE49-F238E27FC236}">
                <a16:creationId xmlns:a16="http://schemas.microsoft.com/office/drawing/2014/main" id="{01527A28-514A-4E4D-B9BB-80131B1DE746}"/>
              </a:ext>
            </a:extLst>
          </p:cNvPr>
          <p:cNvSpPr>
            <a:spLocks noGrp="1"/>
          </p:cNvSpPr>
          <p:nvPr>
            <p:ph type="sldNum" sz="quarter" idx="15"/>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Tree>
    <p:extLst>
      <p:ext uri="{BB962C8B-B14F-4D97-AF65-F5344CB8AC3E}">
        <p14:creationId xmlns:p14="http://schemas.microsoft.com/office/powerpoint/2010/main" val="2678926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508D1-61F2-359F-98DC-7B54D3FC384E}"/>
              </a:ext>
            </a:extLst>
          </p:cNvPr>
          <p:cNvSpPr>
            <a:spLocks noGrp="1"/>
          </p:cNvSpPr>
          <p:nvPr>
            <p:ph type="title"/>
          </p:nvPr>
        </p:nvSpPr>
        <p:spPr>
          <a:xfrm>
            <a:off x="838200" y="365125"/>
            <a:ext cx="8855719" cy="1325563"/>
          </a:xfrm>
        </p:spPr>
        <p:txBody>
          <a:bodyPr anchor="t" anchorCtr="0"/>
          <a:lstStyle/>
          <a:p>
            <a:r>
              <a:rPr lang="fi-FI" noProof="0"/>
              <a:t>Click to edit Master title style</a:t>
            </a:r>
          </a:p>
        </p:txBody>
      </p:sp>
      <p:sp>
        <p:nvSpPr>
          <p:cNvPr id="3" name="Content Placeholder 2">
            <a:extLst>
              <a:ext uri="{FF2B5EF4-FFF2-40B4-BE49-F238E27FC236}">
                <a16:creationId xmlns:a16="http://schemas.microsoft.com/office/drawing/2014/main" id="{890E1DAE-1768-9A5C-259B-E6324044C97A}"/>
              </a:ext>
            </a:extLst>
          </p:cNvPr>
          <p:cNvSpPr>
            <a:spLocks noGrp="1"/>
          </p:cNvSpPr>
          <p:nvPr>
            <p:ph idx="1"/>
          </p:nvPr>
        </p:nvSpPr>
        <p:spPr/>
        <p:txBody>
          <a:bodyPr/>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4" name="Date Placeholder 3">
            <a:extLst>
              <a:ext uri="{FF2B5EF4-FFF2-40B4-BE49-F238E27FC236}">
                <a16:creationId xmlns:a16="http://schemas.microsoft.com/office/drawing/2014/main" id="{5F6E5987-DFD4-F8F7-A797-E0B1A95C1CB2}"/>
              </a:ext>
            </a:extLst>
          </p:cNvPr>
          <p:cNvSpPr>
            <a:spLocks noGrp="1"/>
          </p:cNvSpPr>
          <p:nvPr>
            <p:ph type="dt" sz="half" idx="10"/>
          </p:nvPr>
        </p:nvSpPr>
        <p:spPr/>
        <p:txBody>
          <a:bodyPr/>
          <a:lstStyle/>
          <a:p>
            <a:fld id="{9060D3FD-E01F-F84A-9C95-3A223E679301}" type="datetimeFigureOut">
              <a:rPr lang="fi-FI" noProof="0"/>
              <a:t>16.2.2024</a:t>
            </a:fld>
            <a:endParaRPr lang="fi-FI" noProof="0"/>
          </a:p>
        </p:txBody>
      </p:sp>
      <p:sp>
        <p:nvSpPr>
          <p:cNvPr id="5" name="Footer Placeholder 4">
            <a:extLst>
              <a:ext uri="{FF2B5EF4-FFF2-40B4-BE49-F238E27FC236}">
                <a16:creationId xmlns:a16="http://schemas.microsoft.com/office/drawing/2014/main" id="{8A6BFCBD-0DD5-EC43-5EA3-7AF385D79F09}"/>
              </a:ext>
            </a:extLst>
          </p:cNvPr>
          <p:cNvSpPr>
            <a:spLocks noGrp="1"/>
          </p:cNvSpPr>
          <p:nvPr>
            <p:ph type="ftr" sz="quarter" idx="11"/>
          </p:nvPr>
        </p:nvSpPr>
        <p:spPr/>
        <p:txBody>
          <a:bodyPr/>
          <a:lstStyle/>
          <a:p>
            <a:endParaRPr lang="fi-FI" noProof="0"/>
          </a:p>
        </p:txBody>
      </p:sp>
      <p:sp>
        <p:nvSpPr>
          <p:cNvPr id="6" name="Slide Number Placeholder 5">
            <a:extLst>
              <a:ext uri="{FF2B5EF4-FFF2-40B4-BE49-F238E27FC236}">
                <a16:creationId xmlns:a16="http://schemas.microsoft.com/office/drawing/2014/main" id="{A04919A9-A725-2E61-DD54-2365EF1E4C74}"/>
              </a:ext>
            </a:extLst>
          </p:cNvPr>
          <p:cNvSpPr>
            <a:spLocks noGrp="1"/>
          </p:cNvSpPr>
          <p:nvPr>
            <p:ph type="sldNum" sz="quarter" idx="12"/>
          </p:nvPr>
        </p:nvSpPr>
        <p:spPr/>
        <p:txBody>
          <a:bodyPr/>
          <a:lstStyle/>
          <a:p>
            <a:fld id="{E78C01DE-164D-0E4F-9861-285FBA8BF7A8}" type="slidenum">
              <a:rPr lang="fi-FI" noProof="0"/>
              <a:t>‹#›</a:t>
            </a:fld>
            <a:endParaRPr lang="fi-FI" noProof="0"/>
          </a:p>
        </p:txBody>
      </p:sp>
    </p:spTree>
    <p:extLst>
      <p:ext uri="{BB962C8B-B14F-4D97-AF65-F5344CB8AC3E}">
        <p14:creationId xmlns:p14="http://schemas.microsoft.com/office/powerpoint/2010/main" val="29380399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 purple">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EB8D2C57-C1F3-4D95-825E-2E55BFB96759}"/>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6517"/>
            <a:ext cx="10642163" cy="649288"/>
          </a:xfrm>
          <a:prstGeom prst="rect">
            <a:avLst/>
          </a:prstGeom>
        </p:spPr>
        <p:txBody>
          <a:bodyPr anchor="t" anchorCtr="0">
            <a:noAutofit/>
          </a:bodyPr>
          <a:lstStyle>
            <a:lvl1pPr>
              <a:defRPr>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10400" y="1700214"/>
            <a:ext cx="5157787" cy="804862"/>
          </a:xfrm>
        </p:spPr>
        <p:txBody>
          <a:bodyPr anchor="b">
            <a:noAutofit/>
          </a:bodyPr>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0400" y="2647950"/>
            <a:ext cx="5157787" cy="3541713"/>
          </a:xfrm>
        </p:spPr>
        <p:txBody>
          <a:bodyPr>
            <a:no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73216" y="1700214"/>
            <a:ext cx="5183188" cy="804862"/>
          </a:xfrm>
        </p:spPr>
        <p:txBody>
          <a:bodyPr anchor="b">
            <a:noAutofit/>
          </a:bodyPr>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73216" y="2647950"/>
            <a:ext cx="5183188" cy="3541714"/>
          </a:xfrm>
        </p:spPr>
        <p:txBody>
          <a:bodyPr>
            <a:no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Footer Placeholder 4">
            <a:extLst>
              <a:ext uri="{FF2B5EF4-FFF2-40B4-BE49-F238E27FC236}">
                <a16:creationId xmlns:a16="http://schemas.microsoft.com/office/drawing/2014/main" id="{ECA17208-6DE2-4F5B-B757-D5C3A17631EF}"/>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5" name="Date Placeholder 3">
            <a:extLst>
              <a:ext uri="{FF2B5EF4-FFF2-40B4-BE49-F238E27FC236}">
                <a16:creationId xmlns:a16="http://schemas.microsoft.com/office/drawing/2014/main" id="{283CFA40-FCD9-4A03-A580-D0EEA6494001}"/>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485DCF-77C7-4B06-A4D5-3DAC13D2475A}" type="datetime1">
              <a:rPr lang="fi-FI" smtClean="0"/>
              <a:t>16.2.2024</a:t>
            </a:fld>
            <a:endParaRPr lang="fi-FI" dirty="0"/>
          </a:p>
        </p:txBody>
      </p:sp>
      <p:sp>
        <p:nvSpPr>
          <p:cNvPr id="16" name="Slide Number Placeholder 5">
            <a:extLst>
              <a:ext uri="{FF2B5EF4-FFF2-40B4-BE49-F238E27FC236}">
                <a16:creationId xmlns:a16="http://schemas.microsoft.com/office/drawing/2014/main" id="{8AACA649-1609-4824-AF1D-CF39DED724D4}"/>
              </a:ext>
            </a:extLst>
          </p:cNvPr>
          <p:cNvSpPr>
            <a:spLocks noGrp="1"/>
          </p:cNvSpPr>
          <p:nvPr>
            <p:ph type="sldNum" sz="quarter" idx="13"/>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8457039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4401"/>
            <a:ext cx="10651813" cy="642938"/>
          </a:xfrm>
          <a:prstGeom prst="rect">
            <a:avLst/>
          </a:prstGeom>
        </p:spPr>
        <p:txBody>
          <a:bodyPr anchor="t" anchorCtr="0"/>
          <a:lstStyle/>
          <a:p>
            <a:r>
              <a:rPr lang="en-US"/>
              <a:t>Click to edit Master title style</a:t>
            </a:r>
            <a:endParaRPr lang="en-US" dirty="0"/>
          </a:p>
        </p:txBody>
      </p:sp>
      <p:sp>
        <p:nvSpPr>
          <p:cNvPr id="7" name="Date Placeholder 3">
            <a:extLst>
              <a:ext uri="{FF2B5EF4-FFF2-40B4-BE49-F238E27FC236}">
                <a16:creationId xmlns:a16="http://schemas.microsoft.com/office/drawing/2014/main" id="{17B513FB-A89D-4CD9-816A-A2426574FCB0}"/>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89464FCB-00FA-4F40-8EB5-A95FB45FB6C4}" type="datetime1">
              <a:rPr lang="fi-FI" smtClean="0"/>
              <a:t>16.2.2024</a:t>
            </a:fld>
            <a:endParaRPr lang="fi-FI" dirty="0"/>
          </a:p>
        </p:txBody>
      </p:sp>
      <p:sp>
        <p:nvSpPr>
          <p:cNvPr id="10" name="Slide Number Placeholder 5">
            <a:extLst>
              <a:ext uri="{FF2B5EF4-FFF2-40B4-BE49-F238E27FC236}">
                <a16:creationId xmlns:a16="http://schemas.microsoft.com/office/drawing/2014/main" id="{D7FC877C-D72B-4FA2-A4D8-10EC144C44B6}"/>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6" name="Footer Placeholder 10">
            <a:extLst>
              <a:ext uri="{FF2B5EF4-FFF2-40B4-BE49-F238E27FC236}">
                <a16:creationId xmlns:a16="http://schemas.microsoft.com/office/drawing/2014/main" id="{BA96801F-E137-4B25-94D7-4851FADECBA6}"/>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17309613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 purple">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DF54673-9ACE-45BB-89AE-4DF9D12000EF}"/>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4401"/>
            <a:ext cx="10643351" cy="642938"/>
          </a:xfrm>
          <a:prstGeom prst="rect">
            <a:avLst/>
          </a:prstGeom>
        </p:spPr>
        <p:txBody>
          <a:bodyPr anchor="t" anchorCtr="0"/>
          <a:lstStyle>
            <a:lvl1pPr>
              <a:defRPr>
                <a:solidFill>
                  <a:schemeClr val="bg1"/>
                </a:solidFill>
              </a:defRPr>
            </a:lvl1pPr>
          </a:lstStyle>
          <a:p>
            <a:r>
              <a:rPr lang="en-US"/>
              <a:t>Click to edit Master title style</a:t>
            </a:r>
            <a:endParaRPr lang="en-US" dirty="0"/>
          </a:p>
        </p:txBody>
      </p:sp>
      <p:sp>
        <p:nvSpPr>
          <p:cNvPr id="10" name="Footer Placeholder 4">
            <a:extLst>
              <a:ext uri="{FF2B5EF4-FFF2-40B4-BE49-F238E27FC236}">
                <a16:creationId xmlns:a16="http://schemas.microsoft.com/office/drawing/2014/main" id="{10BA03E9-7771-435A-ACF2-791A64625196}"/>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1" name="Date Placeholder 3">
            <a:extLst>
              <a:ext uri="{FF2B5EF4-FFF2-40B4-BE49-F238E27FC236}">
                <a16:creationId xmlns:a16="http://schemas.microsoft.com/office/drawing/2014/main" id="{DA061E97-8041-4B8C-84EB-4224E0AC85E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DA299A2F-EB9A-4A1C-A167-F3CB51320DE7}" type="datetime1">
              <a:rPr lang="fi-FI" smtClean="0"/>
              <a:t>16.2.2024</a:t>
            </a:fld>
            <a:endParaRPr lang="fi-FI" dirty="0"/>
          </a:p>
        </p:txBody>
      </p:sp>
      <p:sp>
        <p:nvSpPr>
          <p:cNvPr id="12" name="Slide Number Placeholder 5">
            <a:extLst>
              <a:ext uri="{FF2B5EF4-FFF2-40B4-BE49-F238E27FC236}">
                <a16:creationId xmlns:a16="http://schemas.microsoft.com/office/drawing/2014/main" id="{3E88A044-4865-4080-A1DB-4D812EAA9AE7}"/>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11626526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 white">
    <p:spTree>
      <p:nvGrpSpPr>
        <p:cNvPr id="1" name=""/>
        <p:cNvGrpSpPr/>
        <p:nvPr/>
      </p:nvGrpSpPr>
      <p:grpSpPr>
        <a:xfrm>
          <a:off x="0" y="0"/>
          <a:ext cx="0" cy="0"/>
          <a:chOff x="0" y="0"/>
          <a:chExt cx="0" cy="0"/>
        </a:xfrm>
      </p:grpSpPr>
      <p:sp>
        <p:nvSpPr>
          <p:cNvPr id="9" name="Date Placeholder 3">
            <a:extLst>
              <a:ext uri="{FF2B5EF4-FFF2-40B4-BE49-F238E27FC236}">
                <a16:creationId xmlns:a16="http://schemas.microsoft.com/office/drawing/2014/main" id="{91F2527F-684A-4121-9363-8807B0AFD18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43010B37-0A72-4AC9-8209-D417097A09C4}" type="datetime1">
              <a:rPr lang="fi-FI" smtClean="0"/>
              <a:t>16.2.2024</a:t>
            </a:fld>
            <a:endParaRPr lang="fi-FI" dirty="0"/>
          </a:p>
        </p:txBody>
      </p:sp>
      <p:sp>
        <p:nvSpPr>
          <p:cNvPr id="10" name="Slide Number Placeholder 5">
            <a:extLst>
              <a:ext uri="{FF2B5EF4-FFF2-40B4-BE49-F238E27FC236}">
                <a16:creationId xmlns:a16="http://schemas.microsoft.com/office/drawing/2014/main" id="{2306364A-3632-4E1B-8113-A8981F3C5267}"/>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5" name="Footer Placeholder 10">
            <a:extLst>
              <a:ext uri="{FF2B5EF4-FFF2-40B4-BE49-F238E27FC236}">
                <a16:creationId xmlns:a16="http://schemas.microsoft.com/office/drawing/2014/main" id="{DFF5CBD4-0D40-46CB-83FF-1C58DD787062}"/>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36529430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 purple">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6A4069F-7B77-435A-A9D6-CD64E24346C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13" name="Footer Placeholder 4">
            <a:extLst>
              <a:ext uri="{FF2B5EF4-FFF2-40B4-BE49-F238E27FC236}">
                <a16:creationId xmlns:a16="http://schemas.microsoft.com/office/drawing/2014/main" id="{5737735C-1BFC-5948-A4B6-6B9D9DF1DAD9}"/>
              </a:ext>
            </a:extLst>
          </p:cNvPr>
          <p:cNvSpPr txBox="1">
            <a:spLocks/>
          </p:cNvSpPr>
          <p:nvPr userDrawn="1"/>
        </p:nvSpPr>
        <p:spPr>
          <a:xfrm>
            <a:off x="430580" y="6506631"/>
            <a:ext cx="6779559" cy="251947"/>
          </a:xfrm>
          <a:prstGeom prst="rect">
            <a:avLst/>
          </a:prstGeom>
        </p:spPr>
        <p:txBody>
          <a:bodyPr vert="horz" lIns="91440" tIns="45720" rIns="91440" bIns="45720" rtlCol="0" anchor="b" anchorCtr="0"/>
          <a:lstStyle>
            <a:defPPr>
              <a:defRPr lang="fi-FI"/>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sp>
        <p:nvSpPr>
          <p:cNvPr id="15" name="Footer Placeholder 4">
            <a:extLst>
              <a:ext uri="{FF2B5EF4-FFF2-40B4-BE49-F238E27FC236}">
                <a16:creationId xmlns:a16="http://schemas.microsoft.com/office/drawing/2014/main" id="{686E1A08-E0B6-4CF0-9B54-F868C9DFE6B8}"/>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6" name="Date Placeholder 3">
            <a:extLst>
              <a:ext uri="{FF2B5EF4-FFF2-40B4-BE49-F238E27FC236}">
                <a16:creationId xmlns:a16="http://schemas.microsoft.com/office/drawing/2014/main" id="{8C7C9B07-1287-4DA9-8EE6-AAC6DE81665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CC4B6199-C21F-4DEC-B841-56BCBF869732}" type="datetime1">
              <a:rPr lang="fi-FI" smtClean="0"/>
              <a:t>16.2.2024</a:t>
            </a:fld>
            <a:endParaRPr lang="fi-FI" dirty="0"/>
          </a:p>
        </p:txBody>
      </p:sp>
      <p:sp>
        <p:nvSpPr>
          <p:cNvPr id="17" name="Slide Number Placeholder 5">
            <a:extLst>
              <a:ext uri="{FF2B5EF4-FFF2-40B4-BE49-F238E27FC236}">
                <a16:creationId xmlns:a16="http://schemas.microsoft.com/office/drawing/2014/main" id="{8697E018-CB7F-48B9-B44F-8C4B55AF6C5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219643020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 gra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9199A30-D9CF-F04F-AD6E-EFD6A331FF13}"/>
              </a:ext>
              <a:ext uri="{C183D7F6-B498-43B3-948B-1728B52AA6E4}">
                <adec:decorative xmlns:adec="http://schemas.microsoft.com/office/drawing/2017/decorative" val="1"/>
              </a:ext>
            </a:extLst>
          </p:cNvPr>
          <p:cNvSpPr/>
          <p:nvPr userDrawn="1"/>
        </p:nvSpPr>
        <p:spPr>
          <a:xfrm>
            <a:off x="277978" y="636422"/>
            <a:ext cx="11914022" cy="6221578"/>
          </a:xfrm>
          <a:prstGeom prst="rect">
            <a:avLst/>
          </a:prstGeom>
          <a:solidFill>
            <a:srgbClr val="EF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8" name="Date Placeholder 3">
            <a:extLst>
              <a:ext uri="{FF2B5EF4-FFF2-40B4-BE49-F238E27FC236}">
                <a16:creationId xmlns:a16="http://schemas.microsoft.com/office/drawing/2014/main" id="{DA31E617-3DD2-45F9-87A9-28710F458B8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4AB0704A-1DE4-4EB5-92C7-9288CBEFD803}" type="datetime1">
              <a:rPr lang="fi-FI" smtClean="0"/>
              <a:t>16.2.2024</a:t>
            </a:fld>
            <a:endParaRPr lang="fi-FI" dirty="0"/>
          </a:p>
        </p:txBody>
      </p:sp>
      <p:sp>
        <p:nvSpPr>
          <p:cNvPr id="10" name="Slide Number Placeholder 5">
            <a:extLst>
              <a:ext uri="{FF2B5EF4-FFF2-40B4-BE49-F238E27FC236}">
                <a16:creationId xmlns:a16="http://schemas.microsoft.com/office/drawing/2014/main" id="{823AE687-7288-4989-808B-BBFE1801B646}"/>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6" name="Footer Placeholder 10">
            <a:extLst>
              <a:ext uri="{FF2B5EF4-FFF2-40B4-BE49-F238E27FC236}">
                <a16:creationId xmlns:a16="http://schemas.microsoft.com/office/drawing/2014/main" id="{C9304CA3-67E1-4FC8-9377-97D39A86970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305291665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lvl1pPr>
          </a:lstStyle>
          <a:p>
            <a:r>
              <a:rPr lang="en-US"/>
              <a:t>Click to edit Master title style</a:t>
            </a:r>
            <a:endParaRPr lang="en-US" dirty="0"/>
          </a:p>
        </p:txBody>
      </p:sp>
      <p:sp>
        <p:nvSpPr>
          <p:cNvPr id="3" name="Content Placeholder 2"/>
          <p:cNvSpPr>
            <a:spLocks noGrp="1"/>
          </p:cNvSpPr>
          <p:nvPr>
            <p:ph idx="1"/>
          </p:nvPr>
        </p:nvSpPr>
        <p:spPr>
          <a:xfrm>
            <a:off x="4542964" y="908050"/>
            <a:ext cx="7092900" cy="4960938"/>
          </a:xfrm>
        </p:spPr>
        <p:txBody>
          <a:bodyPr>
            <a:noAutofit/>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10400" y="2172614"/>
            <a:ext cx="3932237" cy="3696374"/>
          </a:xfrm>
        </p:spPr>
        <p:txBody>
          <a:bodyPr>
            <a:no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2" name="Date Placeholder 3">
            <a:extLst>
              <a:ext uri="{FF2B5EF4-FFF2-40B4-BE49-F238E27FC236}">
                <a16:creationId xmlns:a16="http://schemas.microsoft.com/office/drawing/2014/main" id="{A9A114AA-0FC1-4BDA-A87A-450D91C74DBE}"/>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95CE7E09-F6A6-4778-807E-D298F077D654}" type="datetime1">
              <a:rPr lang="fi-FI" smtClean="0"/>
              <a:t>16.2.2024</a:t>
            </a:fld>
            <a:endParaRPr lang="fi-FI" dirty="0"/>
          </a:p>
        </p:txBody>
      </p:sp>
      <p:sp>
        <p:nvSpPr>
          <p:cNvPr id="13" name="Slide Number Placeholder 5">
            <a:extLst>
              <a:ext uri="{FF2B5EF4-FFF2-40B4-BE49-F238E27FC236}">
                <a16:creationId xmlns:a16="http://schemas.microsoft.com/office/drawing/2014/main" id="{F8A440A0-2DFA-4694-8E9A-F37821D642C2}"/>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8" name="Footer Placeholder 10">
            <a:extLst>
              <a:ext uri="{FF2B5EF4-FFF2-40B4-BE49-F238E27FC236}">
                <a16:creationId xmlns:a16="http://schemas.microsoft.com/office/drawing/2014/main" id="{B3199E04-FCC9-48F1-9FFB-2F71AFADEA9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16869900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FB501874-212D-43E0-A21F-C912819BDEE9}"/>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410400" y="908050"/>
            <a:ext cx="3932237" cy="1149350"/>
          </a:xfrm>
          <a:prstGeom prst="rect">
            <a:avLst/>
          </a:prstGeom>
        </p:spPr>
        <p:txBody>
          <a:bodyPr anchor="b">
            <a:noAutofit/>
          </a:bodyPr>
          <a:lstStyle>
            <a:lvl1pPr>
              <a:defRPr sz="4000">
                <a:solidFill>
                  <a:schemeClr val="bg1"/>
                </a:solidFill>
              </a:defRPr>
            </a:lvl1pPr>
          </a:lstStyle>
          <a:p>
            <a:r>
              <a:rPr lang="fi-FI" dirty="0"/>
              <a:t>Muokkaa </a:t>
            </a:r>
            <a:r>
              <a:rPr lang="fi-FI" dirty="0" err="1"/>
              <a:t>ots</a:t>
            </a:r>
            <a:r>
              <a:rPr lang="fi-FI" dirty="0"/>
              <a:t>. </a:t>
            </a:r>
            <a:r>
              <a:rPr lang="fi-FI" dirty="0" err="1"/>
              <a:t>peruasdasdasdasdstyyl</a:t>
            </a:r>
            <a:r>
              <a:rPr lang="fi-FI" dirty="0"/>
              <a:t>. </a:t>
            </a:r>
            <a:r>
              <a:rPr lang="fi-FI" dirty="0" err="1"/>
              <a:t>napsautt</a:t>
            </a:r>
            <a:r>
              <a:rPr lang="fi-FI" dirty="0"/>
              <a:t>.</a:t>
            </a:r>
            <a:endParaRPr lang="en-US" dirty="0"/>
          </a:p>
        </p:txBody>
      </p:sp>
      <p:sp>
        <p:nvSpPr>
          <p:cNvPr id="3" name="Content Placeholder 2"/>
          <p:cNvSpPr>
            <a:spLocks noGrp="1"/>
          </p:cNvSpPr>
          <p:nvPr>
            <p:ph idx="1"/>
          </p:nvPr>
        </p:nvSpPr>
        <p:spPr>
          <a:xfrm>
            <a:off x="4551431" y="908050"/>
            <a:ext cx="7084433" cy="4960938"/>
          </a:xfrm>
        </p:spPr>
        <p:txBody>
          <a:bodyPr>
            <a:noAutofit/>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10400" y="2172614"/>
            <a:ext cx="3932237" cy="3696374"/>
          </a:xfrm>
        </p:spPr>
        <p:txBody>
          <a:bodyPr>
            <a:noAutofit/>
          </a:bodyPr>
          <a:lstStyle>
            <a:lvl1pPr marL="0" inden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2" name="Footer Placeholder 4">
            <a:extLst>
              <a:ext uri="{FF2B5EF4-FFF2-40B4-BE49-F238E27FC236}">
                <a16:creationId xmlns:a16="http://schemas.microsoft.com/office/drawing/2014/main" id="{4B0FB749-BBFE-438A-B34D-304382F9D7F3}"/>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3" name="Date Placeholder 3">
            <a:extLst>
              <a:ext uri="{FF2B5EF4-FFF2-40B4-BE49-F238E27FC236}">
                <a16:creationId xmlns:a16="http://schemas.microsoft.com/office/drawing/2014/main" id="{7D16047A-E530-4F76-BE04-5DB0A3040E2D}"/>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5583128B-B855-4029-99EC-EF027A644C8E}" type="datetime1">
              <a:rPr lang="fi-FI" smtClean="0"/>
              <a:t>16.2.2024</a:t>
            </a:fld>
            <a:endParaRPr lang="fi-FI" dirty="0"/>
          </a:p>
        </p:txBody>
      </p:sp>
      <p:sp>
        <p:nvSpPr>
          <p:cNvPr id="14" name="Slide Number Placeholder 5">
            <a:extLst>
              <a:ext uri="{FF2B5EF4-FFF2-40B4-BE49-F238E27FC236}">
                <a16:creationId xmlns:a16="http://schemas.microsoft.com/office/drawing/2014/main" id="{07B2D6AA-88A2-4EE8-91D4-604C9EE5432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27949689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899770"/>
            <a:ext cx="10515600" cy="660103"/>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410400" y="1707297"/>
            <a:ext cx="10515600" cy="43513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Date Placeholder 3">
            <a:extLst>
              <a:ext uri="{FF2B5EF4-FFF2-40B4-BE49-F238E27FC236}">
                <a16:creationId xmlns:a16="http://schemas.microsoft.com/office/drawing/2014/main" id="{9A817179-6464-4F21-9B03-3D32D962BE2F}"/>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176CA4B4-45A0-4858-B941-550F22284237}" type="datetime1">
              <a:rPr lang="fi-FI" smtClean="0"/>
              <a:t>16.2.2024</a:t>
            </a:fld>
            <a:endParaRPr lang="fi-FI" dirty="0"/>
          </a:p>
        </p:txBody>
      </p:sp>
      <p:sp>
        <p:nvSpPr>
          <p:cNvPr id="12" name="Slide Number Placeholder 5">
            <a:extLst>
              <a:ext uri="{FF2B5EF4-FFF2-40B4-BE49-F238E27FC236}">
                <a16:creationId xmlns:a16="http://schemas.microsoft.com/office/drawing/2014/main" id="{C353961E-5198-4EC6-84CF-7D796EA3DAF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7" name="Footer Placeholder 10">
            <a:extLst>
              <a:ext uri="{FF2B5EF4-FFF2-40B4-BE49-F238E27FC236}">
                <a16:creationId xmlns:a16="http://schemas.microsoft.com/office/drawing/2014/main" id="{0F202A3E-9DD7-4C20-B920-B130C51F616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27268542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0A482-DF25-4AC1-93FF-A21A43ED80E6}"/>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899770"/>
            <a:ext cx="10515600" cy="660103"/>
          </a:xfrm>
          <a:prstGeom prst="rect">
            <a:avLst/>
          </a:prstGeom>
        </p:spPr>
        <p:txBody>
          <a:bodyPr/>
          <a:lstStyle>
            <a:lvl1pPr>
              <a:defRPr>
                <a:solidFill>
                  <a:schemeClr val="bg1"/>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10400" y="1707297"/>
            <a:ext cx="10515600" cy="4351338"/>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4">
            <a:extLst>
              <a:ext uri="{FF2B5EF4-FFF2-40B4-BE49-F238E27FC236}">
                <a16:creationId xmlns:a16="http://schemas.microsoft.com/office/drawing/2014/main" id="{008E8C6C-B535-4624-AE36-E7AA2DD350A1}"/>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2" name="Date Placeholder 3">
            <a:extLst>
              <a:ext uri="{FF2B5EF4-FFF2-40B4-BE49-F238E27FC236}">
                <a16:creationId xmlns:a16="http://schemas.microsoft.com/office/drawing/2014/main" id="{7D573219-6138-48B9-B6B4-28078E664940}"/>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AC1B246-C223-41F5-B106-5D34BF9F42E9}" type="datetime1">
              <a:rPr lang="fi-FI" smtClean="0"/>
              <a:t>16.2.2024</a:t>
            </a:fld>
            <a:endParaRPr lang="fi-FI" dirty="0"/>
          </a:p>
        </p:txBody>
      </p:sp>
      <p:sp>
        <p:nvSpPr>
          <p:cNvPr id="13" name="Slide Number Placeholder 5">
            <a:extLst>
              <a:ext uri="{FF2B5EF4-FFF2-40B4-BE49-F238E27FC236}">
                <a16:creationId xmlns:a16="http://schemas.microsoft.com/office/drawing/2014/main" id="{E093FE60-FDE5-4FFB-BA0D-01896B739F4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4015002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2360F-2B9D-75F9-6613-8155CF5CBAAD}"/>
              </a:ext>
            </a:extLst>
          </p:cNvPr>
          <p:cNvSpPr>
            <a:spLocks noGrp="1"/>
          </p:cNvSpPr>
          <p:nvPr>
            <p:ph type="title"/>
          </p:nvPr>
        </p:nvSpPr>
        <p:spPr>
          <a:xfrm>
            <a:off x="831850" y="1709738"/>
            <a:ext cx="10515600" cy="2852737"/>
          </a:xfrm>
        </p:spPr>
        <p:txBody>
          <a:bodyPr anchor="b"/>
          <a:lstStyle>
            <a:lvl1pPr>
              <a:defRPr sz="6000"/>
            </a:lvl1pPr>
          </a:lstStyle>
          <a:p>
            <a:r>
              <a:rPr lang="fi-FI" noProof="0"/>
              <a:t>Click to edit Master title style</a:t>
            </a:r>
          </a:p>
        </p:txBody>
      </p:sp>
      <p:sp>
        <p:nvSpPr>
          <p:cNvPr id="3" name="Text Placeholder 2">
            <a:extLst>
              <a:ext uri="{FF2B5EF4-FFF2-40B4-BE49-F238E27FC236}">
                <a16:creationId xmlns:a16="http://schemas.microsoft.com/office/drawing/2014/main" id="{7D0F476F-99B3-60E6-4254-55FEEB1A6F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noProof="0"/>
              <a:t>Click to edit Master text styles</a:t>
            </a:r>
          </a:p>
        </p:txBody>
      </p:sp>
      <p:sp>
        <p:nvSpPr>
          <p:cNvPr id="4" name="Date Placeholder 3">
            <a:extLst>
              <a:ext uri="{FF2B5EF4-FFF2-40B4-BE49-F238E27FC236}">
                <a16:creationId xmlns:a16="http://schemas.microsoft.com/office/drawing/2014/main" id="{FB39ECDE-4FC7-76A9-C466-2EA193F93D65}"/>
              </a:ext>
            </a:extLst>
          </p:cNvPr>
          <p:cNvSpPr>
            <a:spLocks noGrp="1"/>
          </p:cNvSpPr>
          <p:nvPr>
            <p:ph type="dt" sz="half" idx="10"/>
          </p:nvPr>
        </p:nvSpPr>
        <p:spPr/>
        <p:txBody>
          <a:bodyPr/>
          <a:lstStyle/>
          <a:p>
            <a:fld id="{9060D3FD-E01F-F84A-9C95-3A223E679301}" type="datetimeFigureOut">
              <a:rPr lang="fi-FI" noProof="0"/>
              <a:t>16.2.2024</a:t>
            </a:fld>
            <a:endParaRPr lang="fi-FI" noProof="0"/>
          </a:p>
        </p:txBody>
      </p:sp>
      <p:sp>
        <p:nvSpPr>
          <p:cNvPr id="5" name="Footer Placeholder 4">
            <a:extLst>
              <a:ext uri="{FF2B5EF4-FFF2-40B4-BE49-F238E27FC236}">
                <a16:creationId xmlns:a16="http://schemas.microsoft.com/office/drawing/2014/main" id="{F66CE7D4-ED59-C28C-8720-3C59EFBECF99}"/>
              </a:ext>
            </a:extLst>
          </p:cNvPr>
          <p:cNvSpPr>
            <a:spLocks noGrp="1"/>
          </p:cNvSpPr>
          <p:nvPr>
            <p:ph type="ftr" sz="quarter" idx="11"/>
          </p:nvPr>
        </p:nvSpPr>
        <p:spPr/>
        <p:txBody>
          <a:bodyPr/>
          <a:lstStyle/>
          <a:p>
            <a:endParaRPr lang="fi-FI" noProof="0"/>
          </a:p>
        </p:txBody>
      </p:sp>
      <p:sp>
        <p:nvSpPr>
          <p:cNvPr id="6" name="Slide Number Placeholder 5">
            <a:extLst>
              <a:ext uri="{FF2B5EF4-FFF2-40B4-BE49-F238E27FC236}">
                <a16:creationId xmlns:a16="http://schemas.microsoft.com/office/drawing/2014/main" id="{45DF3350-0351-83C7-E8AA-FEA5AF5309A3}"/>
              </a:ext>
            </a:extLst>
          </p:cNvPr>
          <p:cNvSpPr>
            <a:spLocks noGrp="1"/>
          </p:cNvSpPr>
          <p:nvPr>
            <p:ph type="sldNum" sz="quarter" idx="12"/>
          </p:nvPr>
        </p:nvSpPr>
        <p:spPr/>
        <p:txBody>
          <a:bodyPr/>
          <a:lstStyle/>
          <a:p>
            <a:fld id="{E78C01DE-164D-0E4F-9861-285FBA8BF7A8}" type="slidenum">
              <a:rPr lang="fi-FI" noProof="0"/>
              <a:t>‹#›</a:t>
            </a:fld>
            <a:endParaRPr lang="fi-FI" noProof="0"/>
          </a:p>
        </p:txBody>
      </p:sp>
    </p:spTree>
    <p:extLst>
      <p:ext uri="{BB962C8B-B14F-4D97-AF65-F5344CB8AC3E}">
        <p14:creationId xmlns:p14="http://schemas.microsoft.com/office/powerpoint/2010/main" val="411611986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 whi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908049"/>
            <a:ext cx="2628900" cy="5268914"/>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908049"/>
            <a:ext cx="7734300" cy="52689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Date Placeholder 3">
            <a:extLst>
              <a:ext uri="{FF2B5EF4-FFF2-40B4-BE49-F238E27FC236}">
                <a16:creationId xmlns:a16="http://schemas.microsoft.com/office/drawing/2014/main" id="{FA231356-4E89-42FF-B9D2-5276EA40A6FE}"/>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8C7F806-EEEC-4315-AAD7-1071BA467CA8}" type="datetime1">
              <a:rPr lang="fi-FI" smtClean="0"/>
              <a:t>16.2.2024</a:t>
            </a:fld>
            <a:endParaRPr lang="fi-FI" dirty="0"/>
          </a:p>
        </p:txBody>
      </p:sp>
      <p:sp>
        <p:nvSpPr>
          <p:cNvPr id="12" name="Slide Number Placeholder 5">
            <a:extLst>
              <a:ext uri="{FF2B5EF4-FFF2-40B4-BE49-F238E27FC236}">
                <a16:creationId xmlns:a16="http://schemas.microsoft.com/office/drawing/2014/main" id="{E294DD31-33A4-4715-9A6D-15C4AF304F6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7" name="Footer Placeholder 10">
            <a:extLst>
              <a:ext uri="{FF2B5EF4-FFF2-40B4-BE49-F238E27FC236}">
                <a16:creationId xmlns:a16="http://schemas.microsoft.com/office/drawing/2014/main" id="{FEC80EF1-75D1-469D-8A92-4BE196BAFDBD}"/>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106543661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D6C69A4-9805-44B9-86C2-D0BEF1B39F4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Vertical Title 1"/>
          <p:cNvSpPr>
            <a:spLocks noGrp="1"/>
          </p:cNvSpPr>
          <p:nvPr>
            <p:ph type="title" orient="vert"/>
          </p:nvPr>
        </p:nvSpPr>
        <p:spPr>
          <a:xfrm>
            <a:off x="8724900" y="908049"/>
            <a:ext cx="2628900" cy="5268914"/>
          </a:xfrm>
          <a:prstGeom prst="rect">
            <a:avLst/>
          </a:prstGeom>
        </p:spPr>
        <p:txBody>
          <a:bodyPr vert="eaVert"/>
          <a:lstStyle>
            <a:lvl1pPr>
              <a:defRPr>
                <a:solidFill>
                  <a:schemeClr val="bg1"/>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908049"/>
            <a:ext cx="7734300" cy="5268913"/>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4">
            <a:extLst>
              <a:ext uri="{FF2B5EF4-FFF2-40B4-BE49-F238E27FC236}">
                <a16:creationId xmlns:a16="http://schemas.microsoft.com/office/drawing/2014/main" id="{DD6E3F5C-87B6-4EC2-BBE3-B9D1C41B91F3}"/>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2" name="Date Placeholder 3">
            <a:extLst>
              <a:ext uri="{FF2B5EF4-FFF2-40B4-BE49-F238E27FC236}">
                <a16:creationId xmlns:a16="http://schemas.microsoft.com/office/drawing/2014/main" id="{35EC882A-A2D2-46CB-99A6-60BC54D854C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9C410749-B4C0-4906-8CC9-040FECE828A5}" type="datetime1">
              <a:rPr lang="fi-FI" smtClean="0"/>
              <a:t>16.2.2024</a:t>
            </a:fld>
            <a:endParaRPr lang="fi-FI" dirty="0"/>
          </a:p>
        </p:txBody>
      </p:sp>
      <p:sp>
        <p:nvSpPr>
          <p:cNvPr id="13" name="Slide Number Placeholder 5">
            <a:extLst>
              <a:ext uri="{FF2B5EF4-FFF2-40B4-BE49-F238E27FC236}">
                <a16:creationId xmlns:a16="http://schemas.microsoft.com/office/drawing/2014/main" id="{45571256-36CB-4721-8D5D-45CF8D5DFD8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40617421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622800" y="914275"/>
            <a:ext cx="7018337" cy="4954712"/>
          </a:xfrm>
        </p:spPr>
        <p:txBody>
          <a:bodyPr anchor="t">
            <a:no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10400" y="2223820"/>
            <a:ext cx="3932237" cy="3645167"/>
          </a:xfrm>
        </p:spPr>
        <p:txBody>
          <a:bodyPr>
            <a:no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2" name="Date Placeholder 3">
            <a:extLst>
              <a:ext uri="{FF2B5EF4-FFF2-40B4-BE49-F238E27FC236}">
                <a16:creationId xmlns:a16="http://schemas.microsoft.com/office/drawing/2014/main" id="{403500BF-A2C1-4F36-A443-35E1074B6686}"/>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8908968-CFDE-47B8-8164-7004E6A853BA}" type="datetime1">
              <a:rPr lang="fi-FI" smtClean="0"/>
              <a:t>16.2.2024</a:t>
            </a:fld>
            <a:endParaRPr lang="fi-FI" dirty="0"/>
          </a:p>
        </p:txBody>
      </p:sp>
      <p:sp>
        <p:nvSpPr>
          <p:cNvPr id="13" name="Slide Number Placeholder 5">
            <a:extLst>
              <a:ext uri="{FF2B5EF4-FFF2-40B4-BE49-F238E27FC236}">
                <a16:creationId xmlns:a16="http://schemas.microsoft.com/office/drawing/2014/main" id="{803234A5-5678-4107-B6E4-4D194E2ECF6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8" name="Footer Placeholder 10">
            <a:extLst>
              <a:ext uri="{FF2B5EF4-FFF2-40B4-BE49-F238E27FC236}">
                <a16:creationId xmlns:a16="http://schemas.microsoft.com/office/drawing/2014/main" id="{AEB90590-21DA-48A3-904A-917FC50EB7AE}"/>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146655956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DF7A597D-CD79-4B30-894C-1B2608609C2C}"/>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614333" y="914275"/>
            <a:ext cx="7021530" cy="4954712"/>
          </a:xfrm>
        </p:spPr>
        <p:txBody>
          <a:bodyPr anchor="t">
            <a:noAutofit/>
          </a:bodyPr>
          <a:lstStyle>
            <a:lvl1pPr marL="0" indent="0" algn="ctr">
              <a:buNone/>
              <a:defRPr sz="20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10400" y="2223820"/>
            <a:ext cx="3932237" cy="3645167"/>
          </a:xfrm>
        </p:spPr>
        <p:txBody>
          <a:bodyPr>
            <a:noAutofit/>
          </a:bodyPr>
          <a:lstStyle>
            <a:lvl1pPr marL="0" inden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2" name="Footer Placeholder 4">
            <a:extLst>
              <a:ext uri="{FF2B5EF4-FFF2-40B4-BE49-F238E27FC236}">
                <a16:creationId xmlns:a16="http://schemas.microsoft.com/office/drawing/2014/main" id="{9E06352D-B086-43FE-8FC5-AC6B4EA8F614}"/>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3" name="Date Placeholder 3">
            <a:extLst>
              <a:ext uri="{FF2B5EF4-FFF2-40B4-BE49-F238E27FC236}">
                <a16:creationId xmlns:a16="http://schemas.microsoft.com/office/drawing/2014/main" id="{9FC39A97-01AE-4D0D-B345-8CBA52274616}"/>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B0417DA1-08F3-4BCD-B9C0-5493C7FE341F}" type="datetime1">
              <a:rPr lang="fi-FI" smtClean="0"/>
              <a:t>16.2.2024</a:t>
            </a:fld>
            <a:endParaRPr lang="fi-FI" dirty="0"/>
          </a:p>
        </p:txBody>
      </p:sp>
      <p:sp>
        <p:nvSpPr>
          <p:cNvPr id="14" name="Slide Number Placeholder 5">
            <a:extLst>
              <a:ext uri="{FF2B5EF4-FFF2-40B4-BE49-F238E27FC236}">
                <a16:creationId xmlns:a16="http://schemas.microsoft.com/office/drawing/2014/main" id="{1C76E15C-8063-441E-A2E0-1EBFFF54D9CB}"/>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155587883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ig caption - whi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3679" y="1143245"/>
            <a:ext cx="4853934" cy="3149671"/>
          </a:xfrm>
          <a:prstGeom prst="rect">
            <a:avLst/>
          </a:prstGeom>
        </p:spPr>
        <p:txBody>
          <a:bodyPr/>
          <a:lstStyle>
            <a:lvl1pPr>
              <a:defRPr sz="4400">
                <a:solidFill>
                  <a:srgbClr val="4E008E"/>
                </a:solidFill>
              </a:defRPr>
            </a:lvl1pPr>
          </a:lstStyle>
          <a:p>
            <a:r>
              <a:rPr lang="en-US" dirty="0"/>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28267" y="1312457"/>
            <a:ext cx="5040000" cy="489068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3">
            <a:extLst>
              <a:ext uri="{FF2B5EF4-FFF2-40B4-BE49-F238E27FC236}">
                <a16:creationId xmlns:a16="http://schemas.microsoft.com/office/drawing/2014/main" id="{D17F52D9-8B1E-4F7F-AA8C-39AD4EB471D1}"/>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2493CEB1-0225-4B79-A275-4C89C43D6D44}" type="datetime1">
              <a:rPr lang="fi-FI" smtClean="0"/>
              <a:t>16.2.2024</a:t>
            </a:fld>
            <a:endParaRPr lang="fi-FI" dirty="0"/>
          </a:p>
        </p:txBody>
      </p:sp>
      <p:sp>
        <p:nvSpPr>
          <p:cNvPr id="13" name="Slide Number Placeholder 5">
            <a:extLst>
              <a:ext uri="{FF2B5EF4-FFF2-40B4-BE49-F238E27FC236}">
                <a16:creationId xmlns:a16="http://schemas.microsoft.com/office/drawing/2014/main" id="{EB5273A0-B2DF-4C71-84F5-8A0CABCD51C5}"/>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7" name="Footer Placeholder 10">
            <a:extLst>
              <a:ext uri="{FF2B5EF4-FFF2-40B4-BE49-F238E27FC236}">
                <a16:creationId xmlns:a16="http://schemas.microsoft.com/office/drawing/2014/main" id="{D3A36DE0-5C27-4F2F-B628-D82AEFA8D893}"/>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342723417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Big caption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D4B79723-8A28-41DA-8158-47C40BEA1162}"/>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599144" y="1129720"/>
            <a:ext cx="4853934" cy="3149671"/>
          </a:xfrm>
          <a:prstGeom prst="rect">
            <a:avLst/>
          </a:prstGeom>
        </p:spPr>
        <p:txBody>
          <a:bodyPr/>
          <a:lstStyle>
            <a:lvl1pPr>
              <a:defRPr sz="4400">
                <a:solidFill>
                  <a:schemeClr val="bg1"/>
                </a:solidFill>
              </a:defRPr>
            </a:lvl1pPr>
          </a:lstStyle>
          <a:p>
            <a:r>
              <a:rPr lang="en-US" dirty="0"/>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19804" y="1320928"/>
            <a:ext cx="5040000" cy="489068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20B3E6F3-32BA-42D1-BB7C-49EDFDFBC238}"/>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9" name="Date Placeholder 3">
            <a:extLst>
              <a:ext uri="{FF2B5EF4-FFF2-40B4-BE49-F238E27FC236}">
                <a16:creationId xmlns:a16="http://schemas.microsoft.com/office/drawing/2014/main" id="{162A019B-6E71-4FF6-8233-F4C95625758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8DCEBA90-A577-46DE-B1EB-491744CAF305}" type="datetime1">
              <a:rPr lang="fi-FI" smtClean="0"/>
              <a:t>16.2.2024</a:t>
            </a:fld>
            <a:endParaRPr lang="fi-FI" dirty="0"/>
          </a:p>
        </p:txBody>
      </p:sp>
      <p:sp>
        <p:nvSpPr>
          <p:cNvPr id="10" name="Slide Number Placeholder 5">
            <a:extLst>
              <a:ext uri="{FF2B5EF4-FFF2-40B4-BE49-F238E27FC236}">
                <a16:creationId xmlns:a16="http://schemas.microsoft.com/office/drawing/2014/main" id="{2D7264E8-D67F-450D-B5B3-7C3FE5CFB21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13912726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ig caption and picture - whit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37201" y="908050"/>
            <a:ext cx="6103938" cy="5281762"/>
          </a:xfrm>
        </p:spPr>
        <p:txBody>
          <a:bodyPr/>
          <a:lstStyle>
            <a:lvl1pPr marL="0" indent="0" algn="ctr">
              <a:buNone/>
              <a:defRPr>
                <a:solidFill>
                  <a:schemeClr val="tx1"/>
                </a:solidFill>
              </a:defRPr>
            </a:lvl1pPr>
          </a:lstStyle>
          <a:p>
            <a:r>
              <a:rPr lang="en-US"/>
              <a:t>Click icon to add picture</a:t>
            </a:r>
            <a:endParaRPr lang="en-US" dirty="0"/>
          </a:p>
        </p:txBody>
      </p:sp>
      <p:sp>
        <p:nvSpPr>
          <p:cNvPr id="2" name="Title 1"/>
          <p:cNvSpPr>
            <a:spLocks noGrp="1"/>
          </p:cNvSpPr>
          <p:nvPr>
            <p:ph type="title" hasCustomPrompt="1"/>
          </p:nvPr>
        </p:nvSpPr>
        <p:spPr>
          <a:xfrm>
            <a:off x="420708" y="792399"/>
            <a:ext cx="4957631" cy="1909269"/>
          </a:xfrm>
          <a:prstGeom prst="rect">
            <a:avLst/>
          </a:prstGeom>
        </p:spPr>
        <p:txBody>
          <a:bodyPr/>
          <a:lstStyle>
            <a:lvl1pPr>
              <a:defRPr sz="4400">
                <a:solidFill>
                  <a:schemeClr val="tx1"/>
                </a:solidFill>
              </a:defRPr>
            </a:lvl1pPr>
          </a:lstStyle>
          <a:p>
            <a:r>
              <a:rPr lang="en-US" dirty="0"/>
              <a:t>This is a place for a longer text with big font</a:t>
            </a: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8363" y="2960016"/>
            <a:ext cx="4849977" cy="322979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Date Placeholder 3">
            <a:extLst>
              <a:ext uri="{FF2B5EF4-FFF2-40B4-BE49-F238E27FC236}">
                <a16:creationId xmlns:a16="http://schemas.microsoft.com/office/drawing/2014/main" id="{184F16D1-C984-4655-8258-D6EF6AF7DF68}"/>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D6319CA4-2731-4669-90AC-D02A0D49F249}" type="datetime1">
              <a:rPr lang="fi-FI" smtClean="0"/>
              <a:t>16.2.2024</a:t>
            </a:fld>
            <a:endParaRPr lang="fi-FI" dirty="0"/>
          </a:p>
        </p:txBody>
      </p:sp>
      <p:sp>
        <p:nvSpPr>
          <p:cNvPr id="15" name="Slide Number Placeholder 5">
            <a:extLst>
              <a:ext uri="{FF2B5EF4-FFF2-40B4-BE49-F238E27FC236}">
                <a16:creationId xmlns:a16="http://schemas.microsoft.com/office/drawing/2014/main" id="{70ACAF84-7C25-4838-BB2E-3953315E660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10" name="Footer Placeholder 10">
            <a:extLst>
              <a:ext uri="{FF2B5EF4-FFF2-40B4-BE49-F238E27FC236}">
                <a16:creationId xmlns:a16="http://schemas.microsoft.com/office/drawing/2014/main" id="{7F734B17-F190-4E9B-912E-CA33643B1B5B}"/>
              </a:ext>
            </a:extLst>
          </p:cNvPr>
          <p:cNvSpPr>
            <a:spLocks noGrp="1"/>
          </p:cNvSpPr>
          <p:nvPr>
            <p:ph type="ftr" sz="quarter" idx="15"/>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47214012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Big caption and picture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782EC1E3-2963-4D1C-A09D-168216C669EB}"/>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6893" y="2960016"/>
            <a:ext cx="4857292" cy="322248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28733" y="908050"/>
            <a:ext cx="6112405" cy="5273294"/>
          </a:xfrm>
        </p:spPr>
        <p:txBody>
          <a:bodyPr/>
          <a:lstStyle>
            <a:lvl1pPr marL="0" indent="0" algn="ctr">
              <a:buNone/>
              <a:defRPr>
                <a:solidFill>
                  <a:schemeClr val="bg1"/>
                </a:solidFill>
              </a:defRPr>
            </a:lvl1pPr>
          </a:lstStyle>
          <a:p>
            <a:r>
              <a:rPr lang="en-US"/>
              <a:t>Click icon to add picture</a:t>
            </a:r>
            <a:endParaRPr lang="en-US" dirty="0"/>
          </a:p>
        </p:txBody>
      </p:sp>
      <p:sp>
        <p:nvSpPr>
          <p:cNvPr id="2" name="Title 1"/>
          <p:cNvSpPr>
            <a:spLocks noGrp="1"/>
          </p:cNvSpPr>
          <p:nvPr>
            <p:ph type="title" hasCustomPrompt="1"/>
          </p:nvPr>
        </p:nvSpPr>
        <p:spPr>
          <a:xfrm>
            <a:off x="428665" y="775657"/>
            <a:ext cx="4955519" cy="1909269"/>
          </a:xfrm>
          <a:prstGeom prst="rect">
            <a:avLst/>
          </a:prstGeom>
        </p:spPr>
        <p:txBody>
          <a:bodyPr/>
          <a:lstStyle>
            <a:lvl1pPr>
              <a:defRPr sz="4400">
                <a:solidFill>
                  <a:schemeClr val="bg1"/>
                </a:solidFill>
              </a:defRPr>
            </a:lvl1pPr>
          </a:lstStyle>
          <a:p>
            <a:r>
              <a:rPr lang="en-US" dirty="0"/>
              <a:t>This is a place for a longer text with big font</a:t>
            </a:r>
          </a:p>
        </p:txBody>
      </p:sp>
      <p:sp>
        <p:nvSpPr>
          <p:cNvPr id="10" name="Footer Placeholder 4">
            <a:extLst>
              <a:ext uri="{FF2B5EF4-FFF2-40B4-BE49-F238E27FC236}">
                <a16:creationId xmlns:a16="http://schemas.microsoft.com/office/drawing/2014/main" id="{835FED0F-203A-4399-B1A6-E36F6BDBF2CE}"/>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1" name="Date Placeholder 3">
            <a:extLst>
              <a:ext uri="{FF2B5EF4-FFF2-40B4-BE49-F238E27FC236}">
                <a16:creationId xmlns:a16="http://schemas.microsoft.com/office/drawing/2014/main" id="{C7E17269-133F-4041-8E1C-C34F81D99EAB}"/>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8904D335-DDF6-4CF5-B98E-A32EB7A330C7}" type="datetime1">
              <a:rPr lang="fi-FI" smtClean="0"/>
              <a:t>16.2.2024</a:t>
            </a:fld>
            <a:endParaRPr lang="fi-FI" dirty="0"/>
          </a:p>
        </p:txBody>
      </p:sp>
      <p:sp>
        <p:nvSpPr>
          <p:cNvPr id="15" name="Slide Number Placeholder 5">
            <a:extLst>
              <a:ext uri="{FF2B5EF4-FFF2-40B4-BE49-F238E27FC236}">
                <a16:creationId xmlns:a16="http://schemas.microsoft.com/office/drawing/2014/main" id="{509F9ABA-0045-4D3B-9E43-6CE8DD7F644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123367715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Pictures and text_1 - white">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t" anchorCtr="0"/>
          <a:lstStyle/>
          <a:p>
            <a:r>
              <a:rPr lang="en-US"/>
              <a:t>Click to edit Master title style</a:t>
            </a:r>
            <a:endParaRPr lang="en-US" dirty="0"/>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7" y="1931988"/>
            <a:ext cx="2502487" cy="1523637"/>
          </a:xfrm>
        </p:spPr>
        <p:txBody>
          <a:bodyPr/>
          <a:lstStyle>
            <a:lvl1pPr>
              <a:defRPr>
                <a:solidFill>
                  <a:schemeClr val="tx1"/>
                </a:solidFill>
              </a:defRPr>
            </a:lvl1pPr>
          </a:lstStyle>
          <a:p>
            <a:r>
              <a:rPr lang="en-US"/>
              <a:t>Click icon to add picture</a:t>
            </a:r>
            <a:endParaRPr lang="fi-FI" dirty="0"/>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7" y="3455625"/>
            <a:ext cx="2502487" cy="2633662"/>
          </a:xfrm>
          <a:solidFill>
            <a:srgbClr val="EFEFEF"/>
          </a:solidFill>
        </p:spPr>
        <p:txBody>
          <a:bodyPr lIns="144000" tIns="216000" rIns="144000" bIns="216000">
            <a:noAutofit/>
          </a:bodyPr>
          <a:lstStyle>
            <a:lvl1pPr marL="0" indent="0">
              <a:lnSpc>
                <a:spcPct val="100000"/>
              </a:lnSpc>
              <a:buNone/>
              <a:defRPr sz="1600">
                <a:solidFill>
                  <a:schemeClr val="tx1"/>
                </a:solidFill>
              </a:defRPr>
            </a:lvl1pPr>
            <a:lvl2pPr marL="314325" indent="0">
              <a:lnSpc>
                <a:spcPct val="100000"/>
              </a:lnSpc>
              <a:buNone/>
              <a:defRPr sz="1600">
                <a:solidFill>
                  <a:schemeClr val="tx1"/>
                </a:solidFill>
              </a:defRPr>
            </a:lvl2pPr>
            <a:lvl3pPr marL="671513" indent="0">
              <a:lnSpc>
                <a:spcPct val="100000"/>
              </a:lnSpc>
              <a:buNone/>
              <a:defRPr sz="1600">
                <a:solidFill>
                  <a:schemeClr val="tx1"/>
                </a:solidFill>
              </a:defRPr>
            </a:lvl3pPr>
            <a:lvl4pPr marL="1027112" indent="0">
              <a:lnSpc>
                <a:spcPct val="100000"/>
              </a:lnSpc>
              <a:buNone/>
              <a:defRPr sz="1600">
                <a:solidFill>
                  <a:schemeClr val="tx1"/>
                </a:solidFill>
              </a:defRPr>
            </a:lvl4pPr>
            <a:lvl5pPr marL="1336675" indent="0">
              <a:lnSpc>
                <a:spcPct val="100000"/>
              </a:lnSpc>
              <a:buNone/>
              <a:defRPr sz="16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17" name="Picture Placeholder 6">
            <a:extLst>
              <a:ext uri="{FF2B5EF4-FFF2-40B4-BE49-F238E27FC236}">
                <a16:creationId xmlns:a16="http://schemas.microsoft.com/office/drawing/2014/main" id="{558BD131-E1E6-6B4A-8A43-7499BB4F444B}"/>
              </a:ext>
            </a:extLst>
          </p:cNvPr>
          <p:cNvSpPr>
            <a:spLocks noGrp="1"/>
          </p:cNvSpPr>
          <p:nvPr>
            <p:ph type="pic" sz="quarter" idx="16"/>
          </p:nvPr>
        </p:nvSpPr>
        <p:spPr>
          <a:xfrm>
            <a:off x="3203849" y="1931988"/>
            <a:ext cx="2502487" cy="1523637"/>
          </a:xfrm>
        </p:spPr>
        <p:txBody>
          <a:bodyPr/>
          <a:lstStyle/>
          <a:p>
            <a:r>
              <a:rPr lang="en-US"/>
              <a:t>Click icon to add picture</a:t>
            </a:r>
            <a:endParaRPr lang="fi-FI" dirty="0"/>
          </a:p>
        </p:txBody>
      </p:sp>
      <p:sp>
        <p:nvSpPr>
          <p:cNvPr id="18" name="Text Placeholder 15">
            <a:extLst>
              <a:ext uri="{FF2B5EF4-FFF2-40B4-BE49-F238E27FC236}">
                <a16:creationId xmlns:a16="http://schemas.microsoft.com/office/drawing/2014/main" id="{97DB071B-9088-9940-8EEF-A7349739FAA7}"/>
              </a:ext>
            </a:extLst>
          </p:cNvPr>
          <p:cNvSpPr>
            <a:spLocks noGrp="1"/>
          </p:cNvSpPr>
          <p:nvPr>
            <p:ph type="body" sz="quarter" idx="17"/>
          </p:nvPr>
        </p:nvSpPr>
        <p:spPr>
          <a:xfrm>
            <a:off x="3203849" y="3455625"/>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19" name="Picture Placeholder 6">
            <a:extLst>
              <a:ext uri="{FF2B5EF4-FFF2-40B4-BE49-F238E27FC236}">
                <a16:creationId xmlns:a16="http://schemas.microsoft.com/office/drawing/2014/main" id="{D91EB564-08EC-084A-85ED-67955978534A}"/>
              </a:ext>
            </a:extLst>
          </p:cNvPr>
          <p:cNvSpPr>
            <a:spLocks noGrp="1"/>
          </p:cNvSpPr>
          <p:nvPr>
            <p:ph type="pic" sz="quarter" idx="18"/>
          </p:nvPr>
        </p:nvSpPr>
        <p:spPr>
          <a:xfrm>
            <a:off x="5866181" y="1931988"/>
            <a:ext cx="2502487" cy="1523637"/>
          </a:xfrm>
        </p:spPr>
        <p:txBody>
          <a:bodyPr/>
          <a:lstStyle/>
          <a:p>
            <a:r>
              <a:rPr lang="en-US"/>
              <a:t>Click icon to add picture</a:t>
            </a:r>
            <a:endParaRPr lang="fi-FI" dirty="0"/>
          </a:p>
        </p:txBody>
      </p:sp>
      <p:sp>
        <p:nvSpPr>
          <p:cNvPr id="20" name="Text Placeholder 15">
            <a:extLst>
              <a:ext uri="{FF2B5EF4-FFF2-40B4-BE49-F238E27FC236}">
                <a16:creationId xmlns:a16="http://schemas.microsoft.com/office/drawing/2014/main" id="{D5E66258-07E1-E642-A305-89957CDCCFED}"/>
              </a:ext>
            </a:extLst>
          </p:cNvPr>
          <p:cNvSpPr>
            <a:spLocks noGrp="1"/>
          </p:cNvSpPr>
          <p:nvPr>
            <p:ph type="body" sz="quarter" idx="19"/>
          </p:nvPr>
        </p:nvSpPr>
        <p:spPr>
          <a:xfrm>
            <a:off x="5866181" y="3455625"/>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21" name="Picture Placeholder 6">
            <a:extLst>
              <a:ext uri="{FF2B5EF4-FFF2-40B4-BE49-F238E27FC236}">
                <a16:creationId xmlns:a16="http://schemas.microsoft.com/office/drawing/2014/main" id="{DDAC2486-1BBC-E148-8A6A-A96E0924C82A}"/>
              </a:ext>
            </a:extLst>
          </p:cNvPr>
          <p:cNvSpPr>
            <a:spLocks noGrp="1"/>
          </p:cNvSpPr>
          <p:nvPr>
            <p:ph type="pic" sz="quarter" idx="20"/>
          </p:nvPr>
        </p:nvSpPr>
        <p:spPr>
          <a:xfrm>
            <a:off x="8528513" y="1933860"/>
            <a:ext cx="2502487" cy="1523637"/>
          </a:xfrm>
        </p:spPr>
        <p:txBody>
          <a:bodyPr/>
          <a:lstStyle/>
          <a:p>
            <a:r>
              <a:rPr lang="en-US"/>
              <a:t>Click icon to add picture</a:t>
            </a:r>
            <a:endParaRPr lang="fi-FI" dirty="0"/>
          </a:p>
        </p:txBody>
      </p:sp>
      <p:sp>
        <p:nvSpPr>
          <p:cNvPr id="22" name="Text Placeholder 15">
            <a:extLst>
              <a:ext uri="{FF2B5EF4-FFF2-40B4-BE49-F238E27FC236}">
                <a16:creationId xmlns:a16="http://schemas.microsoft.com/office/drawing/2014/main" id="{1A3268F3-BC79-314A-9049-89ABFE488563}"/>
              </a:ext>
            </a:extLst>
          </p:cNvPr>
          <p:cNvSpPr>
            <a:spLocks noGrp="1"/>
          </p:cNvSpPr>
          <p:nvPr>
            <p:ph type="body" sz="quarter" idx="21"/>
          </p:nvPr>
        </p:nvSpPr>
        <p:spPr>
          <a:xfrm>
            <a:off x="8528513" y="3457497"/>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24" name="Date Placeholder 3">
            <a:extLst>
              <a:ext uri="{FF2B5EF4-FFF2-40B4-BE49-F238E27FC236}">
                <a16:creationId xmlns:a16="http://schemas.microsoft.com/office/drawing/2014/main" id="{36BEA95B-149A-4378-99A8-4A3778EC0E2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570FA589-DCA5-477D-8CC5-84BD8138C84C}" type="datetime1">
              <a:rPr lang="fi-FI" smtClean="0"/>
              <a:t>16.2.2024</a:t>
            </a:fld>
            <a:endParaRPr lang="fi-FI" dirty="0"/>
          </a:p>
        </p:txBody>
      </p:sp>
      <p:sp>
        <p:nvSpPr>
          <p:cNvPr id="26" name="Slide Number Placeholder 5">
            <a:extLst>
              <a:ext uri="{FF2B5EF4-FFF2-40B4-BE49-F238E27FC236}">
                <a16:creationId xmlns:a16="http://schemas.microsoft.com/office/drawing/2014/main" id="{CEF878AF-8D06-4EF3-883F-34F2EFF16D5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14" name="Footer Placeholder 10">
            <a:extLst>
              <a:ext uri="{FF2B5EF4-FFF2-40B4-BE49-F238E27FC236}">
                <a16:creationId xmlns:a16="http://schemas.microsoft.com/office/drawing/2014/main" id="{5FB341E1-B4C6-4A8F-95EC-40D3CF9664A3}"/>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243756249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Pictures and text_2 - white">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t" anchorCtr="0"/>
          <a:lstStyle/>
          <a:p>
            <a:r>
              <a:rPr lang="en-US"/>
              <a:t>Click to edit Master title style</a:t>
            </a:r>
            <a:endParaRPr lang="en-US" dirty="0"/>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8" y="1931988"/>
            <a:ext cx="3231889" cy="1593882"/>
          </a:xfrm>
        </p:spPr>
        <p:txBody>
          <a:bodyPr>
            <a:noAutofit/>
          </a:bodyPr>
          <a:lstStyle/>
          <a:p>
            <a:r>
              <a:rPr lang="en-US"/>
              <a:t>Click icon to add picture</a:t>
            </a:r>
            <a:endParaRPr lang="fi-FI" dirty="0"/>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28" name="Picture Placeholder 6">
            <a:extLst>
              <a:ext uri="{FF2B5EF4-FFF2-40B4-BE49-F238E27FC236}">
                <a16:creationId xmlns:a16="http://schemas.microsoft.com/office/drawing/2014/main" id="{5111911C-6CB3-AD44-A987-239427CE4085}"/>
              </a:ext>
            </a:extLst>
          </p:cNvPr>
          <p:cNvSpPr>
            <a:spLocks noGrp="1"/>
          </p:cNvSpPr>
          <p:nvPr>
            <p:ph type="pic" sz="quarter" idx="16"/>
          </p:nvPr>
        </p:nvSpPr>
        <p:spPr>
          <a:xfrm>
            <a:off x="3969788" y="1931988"/>
            <a:ext cx="3231889" cy="1593882"/>
          </a:xfrm>
        </p:spPr>
        <p:txBody>
          <a:bodyPr>
            <a:noAutofit/>
          </a:bodyPr>
          <a:lstStyle/>
          <a:p>
            <a:r>
              <a:rPr lang="en-US"/>
              <a:t>Click icon to add picture</a:t>
            </a:r>
            <a:endParaRPr lang="fi-FI" dirty="0"/>
          </a:p>
        </p:txBody>
      </p:sp>
      <p:sp>
        <p:nvSpPr>
          <p:cNvPr id="29" name="Text Placeholder 15">
            <a:extLst>
              <a:ext uri="{FF2B5EF4-FFF2-40B4-BE49-F238E27FC236}">
                <a16:creationId xmlns:a16="http://schemas.microsoft.com/office/drawing/2014/main" id="{4B81E064-8551-694A-8FD5-C523BEB10D17}"/>
              </a:ext>
            </a:extLst>
          </p:cNvPr>
          <p:cNvSpPr>
            <a:spLocks noGrp="1"/>
          </p:cNvSpPr>
          <p:nvPr>
            <p:ph type="body" sz="quarter" idx="17"/>
          </p:nvPr>
        </p:nvSpPr>
        <p:spPr>
          <a:xfrm>
            <a:off x="396978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30" name="Picture Placeholder 6">
            <a:extLst>
              <a:ext uri="{FF2B5EF4-FFF2-40B4-BE49-F238E27FC236}">
                <a16:creationId xmlns:a16="http://schemas.microsoft.com/office/drawing/2014/main" id="{E37D0D04-EE41-5F42-BA3B-67ED3166C673}"/>
              </a:ext>
            </a:extLst>
          </p:cNvPr>
          <p:cNvSpPr>
            <a:spLocks noGrp="1"/>
          </p:cNvSpPr>
          <p:nvPr>
            <p:ph type="pic" sz="quarter" idx="18"/>
          </p:nvPr>
        </p:nvSpPr>
        <p:spPr>
          <a:xfrm>
            <a:off x="7410498" y="1931988"/>
            <a:ext cx="3231889" cy="1593882"/>
          </a:xfrm>
        </p:spPr>
        <p:txBody>
          <a:bodyPr>
            <a:noAutofit/>
          </a:bodyPr>
          <a:lstStyle/>
          <a:p>
            <a:r>
              <a:rPr lang="en-US"/>
              <a:t>Click icon to add picture</a:t>
            </a:r>
            <a:endParaRPr lang="fi-FI" dirty="0"/>
          </a:p>
        </p:txBody>
      </p:sp>
      <p:sp>
        <p:nvSpPr>
          <p:cNvPr id="31" name="Text Placeholder 15">
            <a:extLst>
              <a:ext uri="{FF2B5EF4-FFF2-40B4-BE49-F238E27FC236}">
                <a16:creationId xmlns:a16="http://schemas.microsoft.com/office/drawing/2014/main" id="{C7609D31-2B9E-9841-9A07-1A4FC7045736}"/>
              </a:ext>
            </a:extLst>
          </p:cNvPr>
          <p:cNvSpPr>
            <a:spLocks noGrp="1"/>
          </p:cNvSpPr>
          <p:nvPr>
            <p:ph type="body" sz="quarter" idx="19"/>
          </p:nvPr>
        </p:nvSpPr>
        <p:spPr>
          <a:xfrm>
            <a:off x="741049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14" name="Date Placeholder 3">
            <a:extLst>
              <a:ext uri="{FF2B5EF4-FFF2-40B4-BE49-F238E27FC236}">
                <a16:creationId xmlns:a16="http://schemas.microsoft.com/office/drawing/2014/main" id="{A32E84F1-B479-4DA5-B79A-E1AAD018443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C185AA66-7FC4-471B-8264-84709399EC7C}" type="datetime1">
              <a:rPr lang="fi-FI" smtClean="0"/>
              <a:t>16.2.2024</a:t>
            </a:fld>
            <a:endParaRPr lang="fi-FI" dirty="0"/>
          </a:p>
        </p:txBody>
      </p:sp>
      <p:sp>
        <p:nvSpPr>
          <p:cNvPr id="15" name="Slide Number Placeholder 5">
            <a:extLst>
              <a:ext uri="{FF2B5EF4-FFF2-40B4-BE49-F238E27FC236}">
                <a16:creationId xmlns:a16="http://schemas.microsoft.com/office/drawing/2014/main" id="{8DBF1F0F-97EF-4D74-A4D0-217EA478DC0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12" name="Footer Placeholder 10">
            <a:extLst>
              <a:ext uri="{FF2B5EF4-FFF2-40B4-BE49-F238E27FC236}">
                <a16:creationId xmlns:a16="http://schemas.microsoft.com/office/drawing/2014/main" id="{74C35F04-76D4-4B98-A67F-2CB880FD6A98}"/>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1769491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31D68-56EB-5F3D-455F-2DC7B961AB0D}"/>
              </a:ext>
            </a:extLst>
          </p:cNvPr>
          <p:cNvSpPr>
            <a:spLocks noGrp="1"/>
          </p:cNvSpPr>
          <p:nvPr>
            <p:ph type="title"/>
          </p:nvPr>
        </p:nvSpPr>
        <p:spPr/>
        <p:txBody>
          <a:bodyPr/>
          <a:lstStyle/>
          <a:p>
            <a:r>
              <a:rPr lang="fi-FI" noProof="0"/>
              <a:t>Click to edit Master title style</a:t>
            </a:r>
          </a:p>
        </p:txBody>
      </p:sp>
      <p:sp>
        <p:nvSpPr>
          <p:cNvPr id="3" name="Content Placeholder 2">
            <a:extLst>
              <a:ext uri="{FF2B5EF4-FFF2-40B4-BE49-F238E27FC236}">
                <a16:creationId xmlns:a16="http://schemas.microsoft.com/office/drawing/2014/main" id="{A8656AC5-1D43-3AB8-0027-3A59B25BF424}"/>
              </a:ext>
            </a:extLst>
          </p:cNvPr>
          <p:cNvSpPr>
            <a:spLocks noGrp="1"/>
          </p:cNvSpPr>
          <p:nvPr>
            <p:ph sz="half" idx="1"/>
          </p:nvPr>
        </p:nvSpPr>
        <p:spPr>
          <a:xfrm>
            <a:off x="838200" y="1825625"/>
            <a:ext cx="5181600" cy="4351338"/>
          </a:xfrm>
        </p:spPr>
        <p:txBody>
          <a:bodyPr/>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4" name="Content Placeholder 3">
            <a:extLst>
              <a:ext uri="{FF2B5EF4-FFF2-40B4-BE49-F238E27FC236}">
                <a16:creationId xmlns:a16="http://schemas.microsoft.com/office/drawing/2014/main" id="{A02D97AC-C282-5685-A118-85EA0A13359E}"/>
              </a:ext>
            </a:extLst>
          </p:cNvPr>
          <p:cNvSpPr>
            <a:spLocks noGrp="1"/>
          </p:cNvSpPr>
          <p:nvPr>
            <p:ph sz="half" idx="2"/>
          </p:nvPr>
        </p:nvSpPr>
        <p:spPr>
          <a:xfrm>
            <a:off x="6172200" y="1825625"/>
            <a:ext cx="5181600" cy="4351338"/>
          </a:xfrm>
        </p:spPr>
        <p:txBody>
          <a:bodyPr/>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5" name="Date Placeholder 4">
            <a:extLst>
              <a:ext uri="{FF2B5EF4-FFF2-40B4-BE49-F238E27FC236}">
                <a16:creationId xmlns:a16="http://schemas.microsoft.com/office/drawing/2014/main" id="{493D70E9-33AA-84AA-6B23-9DFF370D06BA}"/>
              </a:ext>
            </a:extLst>
          </p:cNvPr>
          <p:cNvSpPr>
            <a:spLocks noGrp="1"/>
          </p:cNvSpPr>
          <p:nvPr>
            <p:ph type="dt" sz="half" idx="10"/>
          </p:nvPr>
        </p:nvSpPr>
        <p:spPr/>
        <p:txBody>
          <a:bodyPr/>
          <a:lstStyle/>
          <a:p>
            <a:fld id="{9060D3FD-E01F-F84A-9C95-3A223E679301}" type="datetimeFigureOut">
              <a:rPr lang="fi-FI" noProof="0"/>
              <a:t>16.2.2024</a:t>
            </a:fld>
            <a:endParaRPr lang="fi-FI" noProof="0"/>
          </a:p>
        </p:txBody>
      </p:sp>
      <p:sp>
        <p:nvSpPr>
          <p:cNvPr id="6" name="Footer Placeholder 5">
            <a:extLst>
              <a:ext uri="{FF2B5EF4-FFF2-40B4-BE49-F238E27FC236}">
                <a16:creationId xmlns:a16="http://schemas.microsoft.com/office/drawing/2014/main" id="{15CDB5E1-C715-7E3C-5CF0-BD4B637BA1A8}"/>
              </a:ext>
            </a:extLst>
          </p:cNvPr>
          <p:cNvSpPr>
            <a:spLocks noGrp="1"/>
          </p:cNvSpPr>
          <p:nvPr>
            <p:ph type="ftr" sz="quarter" idx="11"/>
          </p:nvPr>
        </p:nvSpPr>
        <p:spPr/>
        <p:txBody>
          <a:bodyPr/>
          <a:lstStyle/>
          <a:p>
            <a:endParaRPr lang="fi-FI" noProof="0"/>
          </a:p>
        </p:txBody>
      </p:sp>
      <p:sp>
        <p:nvSpPr>
          <p:cNvPr id="7" name="Slide Number Placeholder 6">
            <a:extLst>
              <a:ext uri="{FF2B5EF4-FFF2-40B4-BE49-F238E27FC236}">
                <a16:creationId xmlns:a16="http://schemas.microsoft.com/office/drawing/2014/main" id="{82B08CF9-2C64-3923-10CB-C9BB3452057E}"/>
              </a:ext>
            </a:extLst>
          </p:cNvPr>
          <p:cNvSpPr>
            <a:spLocks noGrp="1"/>
          </p:cNvSpPr>
          <p:nvPr>
            <p:ph type="sldNum" sz="quarter" idx="12"/>
          </p:nvPr>
        </p:nvSpPr>
        <p:spPr/>
        <p:txBody>
          <a:bodyPr/>
          <a:lstStyle/>
          <a:p>
            <a:fld id="{E78C01DE-164D-0E4F-9861-285FBA8BF7A8}" type="slidenum">
              <a:rPr lang="fi-FI" noProof="0"/>
              <a:t>‹#›</a:t>
            </a:fld>
            <a:endParaRPr lang="fi-FI" noProof="0"/>
          </a:p>
        </p:txBody>
      </p:sp>
    </p:spTree>
    <p:extLst>
      <p:ext uri="{BB962C8B-B14F-4D97-AF65-F5344CB8AC3E}">
        <p14:creationId xmlns:p14="http://schemas.microsoft.com/office/powerpoint/2010/main" val="1494138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Quote -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895A594-3BD2-D54E-93FD-6F7FCA50C312}"/>
              </a:ext>
            </a:extLst>
          </p:cNvPr>
          <p:cNvSpPr>
            <a:spLocks noGrp="1"/>
          </p:cNvSpPr>
          <p:nvPr>
            <p:ph type="title" hasCustomPrompt="1"/>
          </p:nvPr>
        </p:nvSpPr>
        <p:spPr>
          <a:xfrm>
            <a:off x="668339" y="2835805"/>
            <a:ext cx="10660250" cy="1820862"/>
          </a:xfrm>
          <a:prstGeom prst="rect">
            <a:avLst/>
          </a:prstGeom>
        </p:spPr>
        <p:txBody>
          <a:bodyPr anchor="b" anchorCtr="0">
            <a:noAutofit/>
          </a:bodyPr>
          <a:lstStyle>
            <a:lvl1pPr algn="r">
              <a:defRPr sz="5400">
                <a:solidFill>
                  <a:srgbClr val="4E008E"/>
                </a:solidFill>
              </a:defRPr>
            </a:lvl1pPr>
          </a:lstStyle>
          <a:p>
            <a:r>
              <a:rPr lang="en-US" dirty="0"/>
              <a:t>“Insert </a:t>
            </a:r>
            <a:br>
              <a:rPr lang="en-US" dirty="0"/>
            </a:br>
            <a:r>
              <a:rPr lang="en-US" dirty="0"/>
              <a:t>text here.”</a:t>
            </a:r>
          </a:p>
        </p:txBody>
      </p:sp>
      <p:sp>
        <p:nvSpPr>
          <p:cNvPr id="13" name="Tekstin paikkamerkki 2"/>
          <p:cNvSpPr>
            <a:spLocks noGrp="1"/>
          </p:cNvSpPr>
          <p:nvPr>
            <p:ph type="body" sz="quarter" idx="11" hasCustomPrompt="1"/>
          </p:nvPr>
        </p:nvSpPr>
        <p:spPr>
          <a:xfrm>
            <a:off x="668338" y="4784723"/>
            <a:ext cx="10660062" cy="1440000"/>
          </a:xfrm>
        </p:spPr>
        <p:txBody>
          <a:bodyPr>
            <a:noAutofit/>
          </a:bodyPr>
          <a:lstStyle>
            <a:lvl1pPr marL="0" indent="0" algn="r">
              <a:buFontTx/>
              <a:buNone/>
              <a:defRPr sz="3200">
                <a:solidFill>
                  <a:srgbClr val="4E008E"/>
                </a:solidFill>
              </a:defRPr>
            </a:lvl1pPr>
            <a:lvl2pPr marL="314325" indent="0" algn="r">
              <a:buFontTx/>
              <a:buNone/>
              <a:defRPr/>
            </a:lvl2pPr>
            <a:lvl3pPr marL="671513" indent="0" algn="r">
              <a:buFontTx/>
              <a:buNone/>
              <a:defRPr/>
            </a:lvl3pPr>
            <a:lvl4pPr marL="1027112" indent="0" algn="r">
              <a:buFontTx/>
              <a:buNone/>
              <a:defRPr/>
            </a:lvl4pPr>
            <a:lvl5pPr marL="1336675" indent="0" algn="r">
              <a:buFontTx/>
              <a:buNone/>
              <a:defRPr/>
            </a:lvl5pPr>
          </a:lstStyle>
          <a:p>
            <a:pPr lvl="0"/>
            <a:r>
              <a:rPr lang="fi-FI" dirty="0"/>
              <a:t>– </a:t>
            </a:r>
            <a:r>
              <a:rPr lang="fi-FI" dirty="0" err="1"/>
              <a:t>Firstname</a:t>
            </a:r>
            <a:r>
              <a:rPr lang="fi-FI" dirty="0"/>
              <a:t> </a:t>
            </a:r>
            <a:r>
              <a:rPr lang="fi-FI" dirty="0" err="1"/>
              <a:t>Lastname</a:t>
            </a:r>
            <a:endParaRPr lang="fi-FI" dirty="0"/>
          </a:p>
        </p:txBody>
      </p:sp>
      <p:sp>
        <p:nvSpPr>
          <p:cNvPr id="11" name="Date Placeholder 3">
            <a:extLst>
              <a:ext uri="{FF2B5EF4-FFF2-40B4-BE49-F238E27FC236}">
                <a16:creationId xmlns:a16="http://schemas.microsoft.com/office/drawing/2014/main" id="{2D54C215-BF9C-463D-8116-5E5F873B8321}"/>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87AA0C49-6502-4E8E-9B68-4BCCA179166A}" type="datetime1">
              <a:rPr lang="fi-FI" smtClean="0"/>
              <a:t>16.2.2024</a:t>
            </a:fld>
            <a:endParaRPr lang="fi-FI" dirty="0"/>
          </a:p>
        </p:txBody>
      </p:sp>
      <p:sp>
        <p:nvSpPr>
          <p:cNvPr id="14" name="Slide Number Placeholder 5">
            <a:extLst>
              <a:ext uri="{FF2B5EF4-FFF2-40B4-BE49-F238E27FC236}">
                <a16:creationId xmlns:a16="http://schemas.microsoft.com/office/drawing/2014/main" id="{822651F8-67AD-4CA7-B5C5-141B94156E9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8" name="Footer Placeholder 10">
            <a:extLst>
              <a:ext uri="{FF2B5EF4-FFF2-40B4-BE49-F238E27FC236}">
                <a16:creationId xmlns:a16="http://schemas.microsoft.com/office/drawing/2014/main" id="{D38B48EA-3C26-4DE6-8A6F-BD13DFD31C46}"/>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56034409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Quote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CFF25AA6-74E4-4FDC-97D1-348B884E4510}"/>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11" name="Title 1"/>
          <p:cNvSpPr>
            <a:spLocks noGrp="1"/>
          </p:cNvSpPr>
          <p:nvPr>
            <p:ph type="title" hasCustomPrompt="1"/>
          </p:nvPr>
        </p:nvSpPr>
        <p:spPr>
          <a:xfrm>
            <a:off x="802266" y="2683405"/>
            <a:ext cx="10660250" cy="1820862"/>
          </a:xfrm>
          <a:prstGeom prst="rect">
            <a:avLst/>
          </a:prstGeom>
        </p:spPr>
        <p:txBody>
          <a:bodyPr>
            <a:noAutofit/>
          </a:bodyPr>
          <a:lstStyle>
            <a:lvl1pPr algn="r">
              <a:defRPr sz="5400">
                <a:solidFill>
                  <a:schemeClr val="bg1"/>
                </a:solidFill>
              </a:defRPr>
            </a:lvl1pPr>
          </a:lstStyle>
          <a:p>
            <a:r>
              <a:rPr lang="en-US" dirty="0"/>
              <a:t>“Insert </a:t>
            </a:r>
            <a:br>
              <a:rPr lang="en-US" dirty="0"/>
            </a:br>
            <a:r>
              <a:rPr lang="en-US" dirty="0"/>
              <a:t>text here.”</a:t>
            </a:r>
          </a:p>
        </p:txBody>
      </p:sp>
      <p:sp>
        <p:nvSpPr>
          <p:cNvPr id="12" name="Tekstin paikkamerkki 13"/>
          <p:cNvSpPr>
            <a:spLocks noGrp="1"/>
          </p:cNvSpPr>
          <p:nvPr>
            <p:ph type="body" sz="quarter" idx="12" hasCustomPrompt="1"/>
          </p:nvPr>
        </p:nvSpPr>
        <p:spPr>
          <a:xfrm>
            <a:off x="802266" y="4606387"/>
            <a:ext cx="10644349" cy="1440000"/>
          </a:xfrm>
        </p:spPr>
        <p:txBody>
          <a:bodyPr>
            <a:noAutofit/>
          </a:bodyPr>
          <a:lstStyle>
            <a:lvl1pPr marL="0" indent="0" algn="r">
              <a:buFontTx/>
              <a:buNone/>
              <a:defRPr sz="3200">
                <a:solidFill>
                  <a:schemeClr val="bg1"/>
                </a:solidFill>
              </a:defRPr>
            </a:lvl1pPr>
            <a:lvl2pPr marL="314325" indent="0">
              <a:buFontTx/>
              <a:buNone/>
              <a:defRPr>
                <a:solidFill>
                  <a:schemeClr val="bg1"/>
                </a:solidFill>
              </a:defRPr>
            </a:lvl2pPr>
            <a:lvl3pPr marL="671513" indent="0">
              <a:buFontTx/>
              <a:buNone/>
              <a:defRPr>
                <a:solidFill>
                  <a:schemeClr val="bg1"/>
                </a:solidFill>
              </a:defRPr>
            </a:lvl3pPr>
            <a:lvl4pPr marL="1027112" indent="0">
              <a:buFontTx/>
              <a:buNone/>
              <a:defRPr>
                <a:solidFill>
                  <a:schemeClr val="bg1"/>
                </a:solidFill>
              </a:defRPr>
            </a:lvl4pPr>
            <a:lvl5pPr marL="1336675" indent="0">
              <a:buFontTx/>
              <a:buNone/>
              <a:defRPr>
                <a:solidFill>
                  <a:schemeClr val="bg1"/>
                </a:solidFill>
              </a:defRPr>
            </a:lvl5pPr>
          </a:lstStyle>
          <a:p>
            <a:pPr algn="r"/>
            <a:r>
              <a:rPr lang="fi-FI" dirty="0">
                <a:solidFill>
                  <a:schemeClr val="bg1"/>
                </a:solidFill>
              </a:rPr>
              <a:t>– </a:t>
            </a:r>
            <a:r>
              <a:rPr lang="fi-FI" dirty="0" err="1">
                <a:solidFill>
                  <a:schemeClr val="bg1"/>
                </a:solidFill>
              </a:rPr>
              <a:t>Firstname</a:t>
            </a:r>
            <a:r>
              <a:rPr lang="fi-FI" dirty="0">
                <a:solidFill>
                  <a:schemeClr val="bg1"/>
                </a:solidFill>
              </a:rPr>
              <a:t> </a:t>
            </a:r>
            <a:r>
              <a:rPr lang="fi-FI" dirty="0" err="1">
                <a:solidFill>
                  <a:schemeClr val="bg1"/>
                </a:solidFill>
              </a:rPr>
              <a:t>Lastname</a:t>
            </a:r>
            <a:endParaRPr lang="fi-FI" dirty="0">
              <a:solidFill>
                <a:schemeClr val="bg1"/>
              </a:solidFill>
            </a:endParaRPr>
          </a:p>
        </p:txBody>
      </p:sp>
      <p:sp>
        <p:nvSpPr>
          <p:cNvPr id="13" name="Footer Placeholder 4">
            <a:extLst>
              <a:ext uri="{FF2B5EF4-FFF2-40B4-BE49-F238E27FC236}">
                <a16:creationId xmlns:a16="http://schemas.microsoft.com/office/drawing/2014/main" id="{D4DAC962-BCA0-4E26-A90A-EC7C6038D1A4}"/>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4" name="Date Placeholder 3">
            <a:extLst>
              <a:ext uri="{FF2B5EF4-FFF2-40B4-BE49-F238E27FC236}">
                <a16:creationId xmlns:a16="http://schemas.microsoft.com/office/drawing/2014/main" id="{7B84C95F-B250-4250-A075-AEF10367FC22}"/>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11E7A058-C709-4965-ADD4-AB77ABBC6D6E}" type="datetime1">
              <a:rPr lang="fi-FI" smtClean="0"/>
              <a:t>16.2.2024</a:t>
            </a:fld>
            <a:endParaRPr lang="fi-FI" dirty="0"/>
          </a:p>
        </p:txBody>
      </p:sp>
      <p:sp>
        <p:nvSpPr>
          <p:cNvPr id="15" name="Slide Number Placeholder 5">
            <a:extLst>
              <a:ext uri="{FF2B5EF4-FFF2-40B4-BE49-F238E27FC236}">
                <a16:creationId xmlns:a16="http://schemas.microsoft.com/office/drawing/2014/main" id="{026F114B-97C9-4F70-8E58-1AFA5B8E3A2F}"/>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61967770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resenter - white">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DB2510EA-1654-E84D-A789-CFF2920E002A}"/>
              </a:ext>
              <a:ext uri="{C183D7F6-B498-43B3-948B-1728B52AA6E4}">
                <adec:decorative xmlns:adec="http://schemas.microsoft.com/office/drawing/2017/decorative" val="1"/>
              </a:ext>
            </a:extLst>
          </p:cNvPr>
          <p:cNvSpPr/>
          <p:nvPr userDrawn="1"/>
        </p:nvSpPr>
        <p:spPr>
          <a:xfrm>
            <a:off x="277978" y="636422"/>
            <a:ext cx="11914022" cy="6221578"/>
          </a:xfrm>
          <a:prstGeom prst="rect">
            <a:avLst/>
          </a:prstGeom>
          <a:solidFill>
            <a:srgbClr val="EF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7" name="Rectangle 6">
            <a:extLst>
              <a:ext uri="{FF2B5EF4-FFF2-40B4-BE49-F238E27FC236}">
                <a16:creationId xmlns:a16="http://schemas.microsoft.com/office/drawing/2014/main" id="{53B9B4DE-33B9-0041-8077-678234364330}"/>
              </a:ext>
              <a:ext uri="{C183D7F6-B498-43B3-948B-1728B52AA6E4}">
                <adec:decorative xmlns:adec="http://schemas.microsoft.com/office/drawing/2017/decorative" val="1"/>
              </a:ext>
            </a:extLst>
          </p:cNvPr>
          <p:cNvSpPr/>
          <p:nvPr userDrawn="1"/>
        </p:nvSpPr>
        <p:spPr>
          <a:xfrm>
            <a:off x="1093510" y="1569142"/>
            <a:ext cx="9690754" cy="4060706"/>
          </a:xfrm>
          <a:prstGeom prst="rect">
            <a:avLst/>
          </a:prstGeom>
          <a:solidFill>
            <a:schemeClr val="bg1"/>
          </a:solidFill>
          <a:ln>
            <a:noFill/>
          </a:ln>
          <a:effectLst>
            <a:outerShdw blurRad="190500" dist="38100" dir="2700000" sx="74000" sy="74000" algn="tl"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fi-FI">
              <a:solidFill>
                <a:schemeClr val="tx1">
                  <a:lumMod val="60000"/>
                  <a:lumOff val="40000"/>
                </a:schemeClr>
              </a:solidFill>
            </a:endParaRPr>
          </a:p>
        </p:txBody>
      </p:sp>
      <p:sp>
        <p:nvSpPr>
          <p:cNvPr id="9" name="Picture Placeholder 8">
            <a:extLst>
              <a:ext uri="{FF2B5EF4-FFF2-40B4-BE49-F238E27FC236}">
                <a16:creationId xmlns:a16="http://schemas.microsoft.com/office/drawing/2014/main" id="{933A1E0F-9E5E-9745-BEF2-2CE041671C63}"/>
              </a:ext>
              <a:ext uri="{C183D7F6-B498-43B3-948B-1728B52AA6E4}">
                <adec:decorative xmlns:adec="http://schemas.microsoft.com/office/drawing/2017/decorative" val="0"/>
              </a:ext>
            </a:extLst>
          </p:cNvPr>
          <p:cNvSpPr>
            <a:spLocks noGrp="1"/>
          </p:cNvSpPr>
          <p:nvPr>
            <p:ph type="pic" sz="quarter" idx="14"/>
          </p:nvPr>
        </p:nvSpPr>
        <p:spPr>
          <a:xfrm>
            <a:off x="8663233" y="1883432"/>
            <a:ext cx="2401642" cy="3424232"/>
          </a:xfrm>
          <a:solidFill>
            <a:srgbClr val="7DCDBE"/>
          </a:solidFill>
        </p:spPr>
        <p:txBody>
          <a:bodyPr/>
          <a:lstStyle>
            <a:lvl1pPr marL="0" indent="0" algn="ctr">
              <a:buNone/>
              <a:defRPr>
                <a:solidFill>
                  <a:schemeClr val="tx1"/>
                </a:solidFill>
              </a:defRPr>
            </a:lvl1pPr>
          </a:lstStyle>
          <a:p>
            <a:r>
              <a:rPr lang="en-US"/>
              <a:t>Click icon to add picture</a:t>
            </a:r>
            <a:endParaRPr lang="en-US" dirty="0"/>
          </a:p>
        </p:txBody>
      </p:sp>
      <p:sp>
        <p:nvSpPr>
          <p:cNvPr id="10" name="Text Placeholder 2">
            <a:extLst>
              <a:ext uri="{FF2B5EF4-FFF2-40B4-BE49-F238E27FC236}">
                <a16:creationId xmlns:a16="http://schemas.microsoft.com/office/drawing/2014/main" id="{BDD4BC1B-C1D1-4F41-B9B7-335D450148A5}"/>
              </a:ext>
            </a:extLst>
          </p:cNvPr>
          <p:cNvSpPr>
            <a:spLocks noGrp="1"/>
          </p:cNvSpPr>
          <p:nvPr>
            <p:ph type="body" idx="1" hasCustomPrompt="1"/>
          </p:nvPr>
        </p:nvSpPr>
        <p:spPr>
          <a:xfrm>
            <a:off x="1502126" y="1569143"/>
            <a:ext cx="6827907" cy="816758"/>
          </a:xfrm>
        </p:spPr>
        <p:txBody>
          <a:bodyPr anchor="b" anchorCtr="0">
            <a:noAutofit/>
          </a:bodyPr>
          <a:lstStyle>
            <a:lvl1pPr marL="0" indent="0">
              <a:buNone/>
              <a:defRPr sz="3200" b="1">
                <a:solidFill>
                  <a:srgbClr val="4E008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a:t>Firstname</a:t>
            </a:r>
            <a:r>
              <a:rPr lang="en-US" dirty="0"/>
              <a:t> </a:t>
            </a:r>
            <a:r>
              <a:rPr lang="en-US" dirty="0" err="1"/>
              <a:t>Lastname</a:t>
            </a:r>
            <a:endParaRPr lang="en-US" dirty="0"/>
          </a:p>
        </p:txBody>
      </p:sp>
      <p:sp>
        <p:nvSpPr>
          <p:cNvPr id="11" name="Content Placeholder 3">
            <a:extLst>
              <a:ext uri="{FF2B5EF4-FFF2-40B4-BE49-F238E27FC236}">
                <a16:creationId xmlns:a16="http://schemas.microsoft.com/office/drawing/2014/main" id="{A2938A8D-D773-5142-92B9-89D818060D6F}"/>
              </a:ext>
            </a:extLst>
          </p:cNvPr>
          <p:cNvSpPr>
            <a:spLocks noGrp="1"/>
          </p:cNvSpPr>
          <p:nvPr>
            <p:ph sz="half" idx="2" hasCustomPrompt="1"/>
          </p:nvPr>
        </p:nvSpPr>
        <p:spPr>
          <a:xfrm>
            <a:off x="1502130" y="2385899"/>
            <a:ext cx="6827904" cy="365134"/>
          </a:xfrm>
        </p:spPr>
        <p:txBody>
          <a:bodyPr>
            <a:noAutofit/>
          </a:bodyPr>
          <a:lstStyle>
            <a:lvl1pPr marL="0" indent="0" algn="l">
              <a:buNone/>
              <a:defRPr sz="2400">
                <a:solidFill>
                  <a:srgbClr val="7DCDBE"/>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Title</a:t>
            </a:r>
          </a:p>
        </p:txBody>
      </p:sp>
      <p:cxnSp>
        <p:nvCxnSpPr>
          <p:cNvPr id="17" name="Straight Connector 16">
            <a:extLst>
              <a:ext uri="{FF2B5EF4-FFF2-40B4-BE49-F238E27FC236}">
                <a16:creationId xmlns:a16="http://schemas.microsoft.com/office/drawing/2014/main" id="{CA126850-0A2D-214C-8173-B9D9A2BCD6CD}"/>
              </a:ext>
            </a:extLst>
          </p:cNvPr>
          <p:cNvCxnSpPr/>
          <p:nvPr userDrawn="1"/>
        </p:nvCxnSpPr>
        <p:spPr>
          <a:xfrm>
            <a:off x="4868747" y="2984293"/>
            <a:ext cx="0" cy="2319489"/>
          </a:xfrm>
          <a:prstGeom prst="line">
            <a:avLst/>
          </a:prstGeom>
          <a:ln w="3175">
            <a:solidFill>
              <a:srgbClr val="4E008E"/>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B09D0D4C-BB57-D348-99EE-61BD94E3A565}"/>
              </a:ext>
            </a:extLst>
          </p:cNvPr>
          <p:cNvSpPr>
            <a:spLocks noGrp="1"/>
          </p:cNvSpPr>
          <p:nvPr>
            <p:ph type="body" sz="quarter" idx="17"/>
          </p:nvPr>
        </p:nvSpPr>
        <p:spPr>
          <a:xfrm>
            <a:off x="1502127" y="2915308"/>
            <a:ext cx="3183740" cy="2392356"/>
          </a:xfrm>
        </p:spPr>
        <p:txBody>
          <a:bodyPr>
            <a:noAutofit/>
          </a:bodyPr>
          <a:lstStyle>
            <a:lvl1pPr marL="0" indent="0">
              <a:lnSpc>
                <a:spcPct val="100000"/>
              </a:lnSpc>
              <a:buNone/>
              <a:defRPr sz="2000"/>
            </a:lvl1pPr>
            <a:lvl2pPr marL="314325" indent="0">
              <a:lnSpc>
                <a:spcPct val="100000"/>
              </a:lnSpc>
              <a:buNone/>
              <a:defRPr sz="2000"/>
            </a:lvl2pPr>
            <a:lvl3pPr marL="671513" indent="0">
              <a:lnSpc>
                <a:spcPct val="100000"/>
              </a:lnSpc>
              <a:buNone/>
              <a:defRPr sz="2000"/>
            </a:lvl3pPr>
            <a:lvl4pPr marL="1027112" indent="0">
              <a:lnSpc>
                <a:spcPct val="100000"/>
              </a:lnSpc>
              <a:buNone/>
              <a:defRPr sz="2000"/>
            </a:lvl4pPr>
            <a:lvl5pPr marL="1336675" indent="0">
              <a:lnSpc>
                <a:spcPct val="100000"/>
              </a:lnSpc>
              <a:buNone/>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20" name="Text Placeholder 18">
            <a:extLst>
              <a:ext uri="{FF2B5EF4-FFF2-40B4-BE49-F238E27FC236}">
                <a16:creationId xmlns:a16="http://schemas.microsoft.com/office/drawing/2014/main" id="{282D1424-0632-DE42-8831-FEFEDCC90799}"/>
              </a:ext>
            </a:extLst>
          </p:cNvPr>
          <p:cNvSpPr>
            <a:spLocks noGrp="1"/>
          </p:cNvSpPr>
          <p:nvPr>
            <p:ph type="body" sz="quarter" idx="18"/>
          </p:nvPr>
        </p:nvSpPr>
        <p:spPr>
          <a:xfrm>
            <a:off x="5146294" y="2914199"/>
            <a:ext cx="3183740" cy="2393505"/>
          </a:xfrm>
        </p:spPr>
        <p:txBody>
          <a:bodyPr>
            <a:noAutofit/>
          </a:bodyPr>
          <a:lstStyle>
            <a:lvl1pPr marL="0" indent="0">
              <a:lnSpc>
                <a:spcPct val="100000"/>
              </a:lnSpc>
              <a:buNone/>
              <a:defRPr sz="2000"/>
            </a:lvl1pPr>
            <a:lvl2pPr marL="314325" indent="0">
              <a:lnSpc>
                <a:spcPct val="100000"/>
              </a:lnSpc>
              <a:buNone/>
              <a:defRPr sz="2000"/>
            </a:lvl2pPr>
            <a:lvl3pPr marL="671513" indent="0">
              <a:lnSpc>
                <a:spcPct val="100000"/>
              </a:lnSpc>
              <a:buNone/>
              <a:defRPr sz="2000"/>
            </a:lvl3pPr>
            <a:lvl4pPr marL="1027112" indent="0">
              <a:lnSpc>
                <a:spcPct val="100000"/>
              </a:lnSpc>
              <a:buNone/>
              <a:defRPr sz="2000"/>
            </a:lvl4pPr>
            <a:lvl5pPr marL="1336675" indent="0">
              <a:lnSpc>
                <a:spcPct val="100000"/>
              </a:lnSpc>
              <a:buFont typeface="Arial" panose="020B0604020202020204" pitchFamily="34" charset="0"/>
              <a:buNone/>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15" name="Date Placeholder 3">
            <a:extLst>
              <a:ext uri="{FF2B5EF4-FFF2-40B4-BE49-F238E27FC236}">
                <a16:creationId xmlns:a16="http://schemas.microsoft.com/office/drawing/2014/main" id="{266ED82B-11B6-41FE-87C7-2B5722E38F87}"/>
              </a:ext>
            </a:extLst>
          </p:cNvPr>
          <p:cNvSpPr>
            <a:spLocks noGrp="1"/>
          </p:cNvSpPr>
          <p:nvPr>
            <p:ph type="dt" sz="half" idx="19"/>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2B0528F-A052-478A-A287-D0037737086F}" type="datetime1">
              <a:rPr lang="fi-FI" smtClean="0"/>
              <a:t>16.2.2024</a:t>
            </a:fld>
            <a:endParaRPr lang="fi-FI" dirty="0"/>
          </a:p>
        </p:txBody>
      </p:sp>
      <p:sp>
        <p:nvSpPr>
          <p:cNvPr id="18" name="Slide Number Placeholder 5">
            <a:extLst>
              <a:ext uri="{FF2B5EF4-FFF2-40B4-BE49-F238E27FC236}">
                <a16:creationId xmlns:a16="http://schemas.microsoft.com/office/drawing/2014/main" id="{E69F5273-5630-41AF-BBE6-A465425B113E}"/>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13" name="Footer Placeholder 10">
            <a:extLst>
              <a:ext uri="{FF2B5EF4-FFF2-40B4-BE49-F238E27FC236}">
                <a16:creationId xmlns:a16="http://schemas.microsoft.com/office/drawing/2014/main" id="{9A05E985-5042-48F0-9519-B76D1E940482}"/>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23705651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Big picture - whit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A96305A-4729-C241-80A5-A3957FB9DF29}"/>
              </a:ext>
              <a:ext uri="{C183D7F6-B498-43B3-948B-1728B52AA6E4}">
                <adec:decorative xmlns:adec="http://schemas.microsoft.com/office/drawing/2017/decorative" val="1"/>
              </a:ext>
            </a:extLst>
          </p:cNvPr>
          <p:cNvSpPr>
            <a:spLocks noGrp="1"/>
          </p:cNvSpPr>
          <p:nvPr>
            <p:ph type="pic" sz="quarter" idx="13"/>
          </p:nvPr>
        </p:nvSpPr>
        <p:spPr>
          <a:xfrm>
            <a:off x="299923" y="628650"/>
            <a:ext cx="11892077" cy="6229350"/>
          </a:xfrm>
        </p:spPr>
        <p:txBody>
          <a:bodyPr/>
          <a:lstStyle>
            <a:lvl1pPr marL="0" indent="0" algn="ctr">
              <a:buNone/>
              <a:defRPr/>
            </a:lvl1pPr>
          </a:lstStyle>
          <a:p>
            <a:r>
              <a:rPr lang="en-US"/>
              <a:t>Click icon to add picture</a:t>
            </a:r>
            <a:endParaRPr lang="en-US" dirty="0"/>
          </a:p>
        </p:txBody>
      </p:sp>
      <p:sp>
        <p:nvSpPr>
          <p:cNvPr id="7" name="Date Placeholder 3">
            <a:extLst>
              <a:ext uri="{FF2B5EF4-FFF2-40B4-BE49-F238E27FC236}">
                <a16:creationId xmlns:a16="http://schemas.microsoft.com/office/drawing/2014/main" id="{72AACA4F-50A2-4213-AE5B-26622BDBF93E}"/>
              </a:ext>
            </a:extLst>
          </p:cNvPr>
          <p:cNvSpPr>
            <a:spLocks noGrp="1"/>
          </p:cNvSpPr>
          <p:nvPr>
            <p:ph type="dt" sz="half" idx="19"/>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DEB9EFF0-605F-4C5E-9E67-018463D8480F}" type="datetime1">
              <a:rPr lang="fi-FI" smtClean="0"/>
              <a:t>16.2.2024</a:t>
            </a:fld>
            <a:endParaRPr lang="fi-FI" dirty="0"/>
          </a:p>
        </p:txBody>
      </p:sp>
      <p:sp>
        <p:nvSpPr>
          <p:cNvPr id="9" name="Slide Number Placeholder 5">
            <a:extLst>
              <a:ext uri="{FF2B5EF4-FFF2-40B4-BE49-F238E27FC236}">
                <a16:creationId xmlns:a16="http://schemas.microsoft.com/office/drawing/2014/main" id="{79179ABD-0CDD-4487-ADD9-0679BFCE26AE}"/>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10" name="Footer Placeholder 10">
            <a:extLst>
              <a:ext uri="{FF2B5EF4-FFF2-40B4-BE49-F238E27FC236}">
                <a16:creationId xmlns:a16="http://schemas.microsoft.com/office/drawing/2014/main" id="{0BCA9A8C-35F5-4107-B91B-A52435FB7E95}"/>
              </a:ext>
            </a:extLst>
          </p:cNvPr>
          <p:cNvSpPr>
            <a:spLocks noGrp="1"/>
          </p:cNvSpPr>
          <p:nvPr>
            <p:ph type="ftr" sz="quarter" idx="20"/>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1636576963"/>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Ending FI - purple">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40D9D56B-380E-41B8-9315-ED5CBC9E42C4}"/>
              </a:ext>
              <a:ext uri="{C183D7F6-B498-43B3-948B-1728B52AA6E4}">
                <adec:decorative xmlns:adec="http://schemas.microsoft.com/office/drawing/2017/decorative" val="1"/>
              </a:ext>
            </a:extLst>
          </p:cNvPr>
          <p:cNvSpPr/>
          <p:nvPr userDrawn="1"/>
        </p:nvSpPr>
        <p:spPr>
          <a:xfrm>
            <a:off x="2" y="0"/>
            <a:ext cx="12191998" cy="6858000"/>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solidFill>
                <a:schemeClr val="tx1">
                  <a:lumMod val="60000"/>
                  <a:lumOff val="40000"/>
                </a:schemeClr>
              </a:solidFill>
            </a:endParaRPr>
          </a:p>
        </p:txBody>
      </p:sp>
      <p:pic>
        <p:nvPicPr>
          <p:cNvPr id="7" name="Kuva 6">
            <a:extLst>
              <a:ext uri="{FF2B5EF4-FFF2-40B4-BE49-F238E27FC236}">
                <a16:creationId xmlns:a16="http://schemas.microsoft.com/office/drawing/2014/main" id="{074A7632-0B5B-4DF2-9411-9E0ADFA0617B}"/>
              </a:ext>
            </a:extLst>
          </p:cNvPr>
          <p:cNvPicPr>
            <a:picLocks noChangeAspect="1"/>
          </p:cNvPicPr>
          <p:nvPr userDrawn="1"/>
        </p:nvPicPr>
        <p:blipFill>
          <a:blip r:embed="rId2"/>
          <a:stretch>
            <a:fillRect/>
          </a:stretch>
        </p:blipFill>
        <p:spPr>
          <a:xfrm>
            <a:off x="3016714" y="1879326"/>
            <a:ext cx="2225901" cy="3114035"/>
          </a:xfrm>
          <a:prstGeom prst="rect">
            <a:avLst/>
          </a:prstGeom>
        </p:spPr>
      </p:pic>
      <p:sp>
        <p:nvSpPr>
          <p:cNvPr id="8" name="Tekstiruutu 7">
            <a:extLst>
              <a:ext uri="{FF2B5EF4-FFF2-40B4-BE49-F238E27FC236}">
                <a16:creationId xmlns:a16="http://schemas.microsoft.com/office/drawing/2014/main" id="{A93BB476-CD94-4029-8F95-5AE34712627B}"/>
              </a:ext>
            </a:extLst>
          </p:cNvPr>
          <p:cNvSpPr txBox="1"/>
          <p:nvPr userDrawn="1"/>
        </p:nvSpPr>
        <p:spPr>
          <a:xfrm>
            <a:off x="5794795" y="3202211"/>
            <a:ext cx="3758780" cy="1477328"/>
          </a:xfrm>
          <a:prstGeom prst="rect">
            <a:avLst/>
          </a:prstGeom>
          <a:noFill/>
        </p:spPr>
        <p:txBody>
          <a:bodyPr wrap="square" rtlCol="0" anchor="b" anchorCtr="0">
            <a:spAutoFit/>
          </a:bodyPr>
          <a:lstStyle/>
          <a:p>
            <a:pPr>
              <a:lnSpc>
                <a:spcPts val="5400"/>
              </a:lnSpc>
            </a:pPr>
            <a:r>
              <a:rPr lang="fi-FI" sz="5600" b="1" dirty="0">
                <a:solidFill>
                  <a:schemeClr val="bg1"/>
                </a:solidFill>
              </a:rPr>
              <a:t>Ihminen</a:t>
            </a:r>
          </a:p>
          <a:p>
            <a:pPr>
              <a:lnSpc>
                <a:spcPts val="5400"/>
              </a:lnSpc>
            </a:pPr>
            <a:r>
              <a:rPr lang="fi-FI" sz="5600" b="1" dirty="0">
                <a:solidFill>
                  <a:schemeClr val="bg1"/>
                </a:solidFill>
              </a:rPr>
              <a:t>ratkaisee.</a:t>
            </a:r>
            <a:endParaRPr lang="en-GB" sz="5600" b="1" dirty="0">
              <a:solidFill>
                <a:schemeClr val="bg1"/>
              </a:solidFill>
            </a:endParaRPr>
          </a:p>
        </p:txBody>
      </p:sp>
    </p:spTree>
    <p:extLst>
      <p:ext uri="{BB962C8B-B14F-4D97-AF65-F5344CB8AC3E}">
        <p14:creationId xmlns:p14="http://schemas.microsoft.com/office/powerpoint/2010/main" val="974106525"/>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34D51-8844-021D-6528-43F3924943D1}"/>
              </a:ext>
            </a:extLst>
          </p:cNvPr>
          <p:cNvSpPr>
            <a:spLocks noGrp="1"/>
          </p:cNvSpPr>
          <p:nvPr>
            <p:ph type="title"/>
          </p:nvPr>
        </p:nvSpPr>
        <p:spPr>
          <a:xfrm>
            <a:off x="839788" y="365125"/>
            <a:ext cx="10515600" cy="1325563"/>
          </a:xfrm>
        </p:spPr>
        <p:txBody>
          <a:bodyPr/>
          <a:lstStyle/>
          <a:p>
            <a:r>
              <a:rPr lang="fi-FI" noProof="0"/>
              <a:t>Click to edit Master title style</a:t>
            </a:r>
          </a:p>
        </p:txBody>
      </p:sp>
      <p:sp>
        <p:nvSpPr>
          <p:cNvPr id="3" name="Text Placeholder 2">
            <a:extLst>
              <a:ext uri="{FF2B5EF4-FFF2-40B4-BE49-F238E27FC236}">
                <a16:creationId xmlns:a16="http://schemas.microsoft.com/office/drawing/2014/main" id="{666EC5FF-CDCC-E71C-C7D4-E1E7668FEB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4" name="Content Placeholder 3">
            <a:extLst>
              <a:ext uri="{FF2B5EF4-FFF2-40B4-BE49-F238E27FC236}">
                <a16:creationId xmlns:a16="http://schemas.microsoft.com/office/drawing/2014/main" id="{7469C649-09FD-FAC0-6309-F732DFB850C7}"/>
              </a:ext>
            </a:extLst>
          </p:cNvPr>
          <p:cNvSpPr>
            <a:spLocks noGrp="1"/>
          </p:cNvSpPr>
          <p:nvPr>
            <p:ph sz="half" idx="2"/>
          </p:nvPr>
        </p:nvSpPr>
        <p:spPr>
          <a:xfrm>
            <a:off x="839788" y="2505075"/>
            <a:ext cx="5157787" cy="3684588"/>
          </a:xfrm>
        </p:spPr>
        <p:txBody>
          <a:bodyPr/>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5" name="Text Placeholder 4">
            <a:extLst>
              <a:ext uri="{FF2B5EF4-FFF2-40B4-BE49-F238E27FC236}">
                <a16:creationId xmlns:a16="http://schemas.microsoft.com/office/drawing/2014/main" id="{FA968DD1-C553-3CE5-9FB1-8E8B23956E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6" name="Content Placeholder 5">
            <a:extLst>
              <a:ext uri="{FF2B5EF4-FFF2-40B4-BE49-F238E27FC236}">
                <a16:creationId xmlns:a16="http://schemas.microsoft.com/office/drawing/2014/main" id="{23E3D655-0E2E-032D-0C72-9E31DABBA51E}"/>
              </a:ext>
            </a:extLst>
          </p:cNvPr>
          <p:cNvSpPr>
            <a:spLocks noGrp="1"/>
          </p:cNvSpPr>
          <p:nvPr>
            <p:ph sz="quarter" idx="4"/>
          </p:nvPr>
        </p:nvSpPr>
        <p:spPr>
          <a:xfrm>
            <a:off x="6172200" y="2505075"/>
            <a:ext cx="5183188" cy="3684588"/>
          </a:xfrm>
        </p:spPr>
        <p:txBody>
          <a:bodyPr/>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7" name="Date Placeholder 6">
            <a:extLst>
              <a:ext uri="{FF2B5EF4-FFF2-40B4-BE49-F238E27FC236}">
                <a16:creationId xmlns:a16="http://schemas.microsoft.com/office/drawing/2014/main" id="{F571EC93-D456-7F89-B9B1-19BCDCF7121A}"/>
              </a:ext>
            </a:extLst>
          </p:cNvPr>
          <p:cNvSpPr>
            <a:spLocks noGrp="1"/>
          </p:cNvSpPr>
          <p:nvPr>
            <p:ph type="dt" sz="half" idx="10"/>
          </p:nvPr>
        </p:nvSpPr>
        <p:spPr/>
        <p:txBody>
          <a:bodyPr/>
          <a:lstStyle/>
          <a:p>
            <a:fld id="{9060D3FD-E01F-F84A-9C95-3A223E679301}" type="datetimeFigureOut">
              <a:rPr lang="fi-FI" noProof="0"/>
              <a:t>16.2.2024</a:t>
            </a:fld>
            <a:endParaRPr lang="fi-FI" noProof="0"/>
          </a:p>
        </p:txBody>
      </p:sp>
      <p:sp>
        <p:nvSpPr>
          <p:cNvPr id="8" name="Footer Placeholder 7">
            <a:extLst>
              <a:ext uri="{FF2B5EF4-FFF2-40B4-BE49-F238E27FC236}">
                <a16:creationId xmlns:a16="http://schemas.microsoft.com/office/drawing/2014/main" id="{E4C4A6DE-D652-DC8E-B9C6-B1A494BD65EA}"/>
              </a:ext>
            </a:extLst>
          </p:cNvPr>
          <p:cNvSpPr>
            <a:spLocks noGrp="1"/>
          </p:cNvSpPr>
          <p:nvPr>
            <p:ph type="ftr" sz="quarter" idx="11"/>
          </p:nvPr>
        </p:nvSpPr>
        <p:spPr/>
        <p:txBody>
          <a:bodyPr/>
          <a:lstStyle/>
          <a:p>
            <a:endParaRPr lang="fi-FI" noProof="0"/>
          </a:p>
        </p:txBody>
      </p:sp>
      <p:sp>
        <p:nvSpPr>
          <p:cNvPr id="9" name="Slide Number Placeholder 8">
            <a:extLst>
              <a:ext uri="{FF2B5EF4-FFF2-40B4-BE49-F238E27FC236}">
                <a16:creationId xmlns:a16="http://schemas.microsoft.com/office/drawing/2014/main" id="{928BF6F9-C97A-3EBC-BF3B-E57EA1AD8595}"/>
              </a:ext>
            </a:extLst>
          </p:cNvPr>
          <p:cNvSpPr>
            <a:spLocks noGrp="1"/>
          </p:cNvSpPr>
          <p:nvPr>
            <p:ph type="sldNum" sz="quarter" idx="12"/>
          </p:nvPr>
        </p:nvSpPr>
        <p:spPr/>
        <p:txBody>
          <a:bodyPr/>
          <a:lstStyle/>
          <a:p>
            <a:fld id="{E78C01DE-164D-0E4F-9861-285FBA8BF7A8}" type="slidenum">
              <a:rPr lang="fi-FI" noProof="0"/>
              <a:t>‹#›</a:t>
            </a:fld>
            <a:endParaRPr lang="fi-FI" noProof="0"/>
          </a:p>
        </p:txBody>
      </p:sp>
    </p:spTree>
    <p:extLst>
      <p:ext uri="{BB962C8B-B14F-4D97-AF65-F5344CB8AC3E}">
        <p14:creationId xmlns:p14="http://schemas.microsoft.com/office/powerpoint/2010/main" val="3157188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40634-E260-A1A9-ED09-ED0C86B95B45}"/>
              </a:ext>
            </a:extLst>
          </p:cNvPr>
          <p:cNvSpPr>
            <a:spLocks noGrp="1"/>
          </p:cNvSpPr>
          <p:nvPr>
            <p:ph type="title"/>
          </p:nvPr>
        </p:nvSpPr>
        <p:spPr/>
        <p:txBody>
          <a:bodyPr/>
          <a:lstStyle/>
          <a:p>
            <a:r>
              <a:rPr lang="fi-FI" noProof="0"/>
              <a:t>Click to edit Master title style</a:t>
            </a:r>
          </a:p>
        </p:txBody>
      </p:sp>
      <p:sp>
        <p:nvSpPr>
          <p:cNvPr id="3" name="Date Placeholder 2">
            <a:extLst>
              <a:ext uri="{FF2B5EF4-FFF2-40B4-BE49-F238E27FC236}">
                <a16:creationId xmlns:a16="http://schemas.microsoft.com/office/drawing/2014/main" id="{835CBB9F-A84A-6856-ECAA-5EC5D82F3469}"/>
              </a:ext>
            </a:extLst>
          </p:cNvPr>
          <p:cNvSpPr>
            <a:spLocks noGrp="1"/>
          </p:cNvSpPr>
          <p:nvPr>
            <p:ph type="dt" sz="half" idx="10"/>
          </p:nvPr>
        </p:nvSpPr>
        <p:spPr/>
        <p:txBody>
          <a:bodyPr/>
          <a:lstStyle/>
          <a:p>
            <a:fld id="{9060D3FD-E01F-F84A-9C95-3A223E679301}" type="datetimeFigureOut">
              <a:rPr lang="fi-FI" noProof="0"/>
              <a:t>16.2.2024</a:t>
            </a:fld>
            <a:endParaRPr lang="fi-FI" noProof="0"/>
          </a:p>
        </p:txBody>
      </p:sp>
      <p:sp>
        <p:nvSpPr>
          <p:cNvPr id="4" name="Footer Placeholder 3">
            <a:extLst>
              <a:ext uri="{FF2B5EF4-FFF2-40B4-BE49-F238E27FC236}">
                <a16:creationId xmlns:a16="http://schemas.microsoft.com/office/drawing/2014/main" id="{05F68C88-C0D0-1353-B0A2-AFCFFE02151C}"/>
              </a:ext>
            </a:extLst>
          </p:cNvPr>
          <p:cNvSpPr>
            <a:spLocks noGrp="1"/>
          </p:cNvSpPr>
          <p:nvPr>
            <p:ph type="ftr" sz="quarter" idx="11"/>
          </p:nvPr>
        </p:nvSpPr>
        <p:spPr/>
        <p:txBody>
          <a:bodyPr/>
          <a:lstStyle/>
          <a:p>
            <a:endParaRPr lang="fi-FI" noProof="0"/>
          </a:p>
        </p:txBody>
      </p:sp>
      <p:sp>
        <p:nvSpPr>
          <p:cNvPr id="5" name="Slide Number Placeholder 4">
            <a:extLst>
              <a:ext uri="{FF2B5EF4-FFF2-40B4-BE49-F238E27FC236}">
                <a16:creationId xmlns:a16="http://schemas.microsoft.com/office/drawing/2014/main" id="{605B9CD4-A03E-0E4B-3DF7-0F91E62DC70F}"/>
              </a:ext>
            </a:extLst>
          </p:cNvPr>
          <p:cNvSpPr>
            <a:spLocks noGrp="1"/>
          </p:cNvSpPr>
          <p:nvPr>
            <p:ph type="sldNum" sz="quarter" idx="12"/>
          </p:nvPr>
        </p:nvSpPr>
        <p:spPr/>
        <p:txBody>
          <a:bodyPr/>
          <a:lstStyle/>
          <a:p>
            <a:fld id="{E78C01DE-164D-0E4F-9861-285FBA8BF7A8}" type="slidenum">
              <a:rPr lang="fi-FI" noProof="0"/>
              <a:t>‹#›</a:t>
            </a:fld>
            <a:endParaRPr lang="fi-FI" noProof="0"/>
          </a:p>
        </p:txBody>
      </p:sp>
    </p:spTree>
    <p:extLst>
      <p:ext uri="{BB962C8B-B14F-4D97-AF65-F5344CB8AC3E}">
        <p14:creationId xmlns:p14="http://schemas.microsoft.com/office/powerpoint/2010/main" val="2293027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ED5501A-CE97-FDE2-4CF5-7759A122F7C9}"/>
              </a:ext>
            </a:extLst>
          </p:cNvPr>
          <p:cNvSpPr>
            <a:spLocks noGrp="1"/>
          </p:cNvSpPr>
          <p:nvPr>
            <p:ph type="title"/>
          </p:nvPr>
        </p:nvSpPr>
        <p:spPr>
          <a:xfrm>
            <a:off x="498559" y="639452"/>
            <a:ext cx="7731041" cy="489616"/>
          </a:xfrm>
        </p:spPr>
        <p:txBody>
          <a:bodyPr>
            <a:normAutofit/>
          </a:bodyPr>
          <a:lstStyle>
            <a:lvl1pPr>
              <a:defRPr sz="1800" b="1"/>
            </a:lvl1pPr>
          </a:lstStyle>
          <a:p>
            <a:r>
              <a:rPr lang="fi-FI" noProof="0"/>
              <a:t>Click to edit Master title style</a:t>
            </a:r>
          </a:p>
        </p:txBody>
      </p:sp>
      <p:pic>
        <p:nvPicPr>
          <p:cNvPr id="7" name="Graphic 6">
            <a:extLst>
              <a:ext uri="{FF2B5EF4-FFF2-40B4-BE49-F238E27FC236}">
                <a16:creationId xmlns:a16="http://schemas.microsoft.com/office/drawing/2014/main" id="{15A56C06-9367-AA2A-4882-5689D4F1E01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332530" y="1258295"/>
            <a:ext cx="5253990" cy="5253990"/>
          </a:xfrm>
          <a:prstGeom prst="rect">
            <a:avLst/>
          </a:prstGeom>
        </p:spPr>
      </p:pic>
      <p:sp>
        <p:nvSpPr>
          <p:cNvPr id="8" name="Text Placeholder 58">
            <a:extLst>
              <a:ext uri="{FF2B5EF4-FFF2-40B4-BE49-F238E27FC236}">
                <a16:creationId xmlns:a16="http://schemas.microsoft.com/office/drawing/2014/main" id="{444D2119-A384-CC09-3CB9-91542FB692DE}"/>
              </a:ext>
            </a:extLst>
          </p:cNvPr>
          <p:cNvSpPr>
            <a:spLocks noGrp="1"/>
          </p:cNvSpPr>
          <p:nvPr>
            <p:ph type="body" sz="quarter" idx="13"/>
          </p:nvPr>
        </p:nvSpPr>
        <p:spPr>
          <a:xfrm>
            <a:off x="8277100" y="3452750"/>
            <a:ext cx="1341438" cy="965835"/>
          </a:xfrm>
        </p:spPr>
        <p:txBody>
          <a:bodyPr anchor="ctr" anchorCtr="0">
            <a:noAutofit/>
          </a:bodyPr>
          <a:lstStyle>
            <a:lvl1pPr marL="0" indent="0" algn="ctr">
              <a:buNone/>
              <a:defRPr sz="20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fi-FI" noProof="0"/>
              <a:t>Click to edit Master text styles</a:t>
            </a:r>
          </a:p>
        </p:txBody>
      </p:sp>
    </p:spTree>
    <p:extLst>
      <p:ext uri="{BB962C8B-B14F-4D97-AF65-F5344CB8AC3E}">
        <p14:creationId xmlns:p14="http://schemas.microsoft.com/office/powerpoint/2010/main" val="362576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F7F0D-F609-B7E1-C401-A6E60975AC42}"/>
              </a:ext>
            </a:extLst>
          </p:cNvPr>
          <p:cNvSpPr>
            <a:spLocks noGrp="1"/>
          </p:cNvSpPr>
          <p:nvPr>
            <p:ph type="title"/>
          </p:nvPr>
        </p:nvSpPr>
        <p:spPr>
          <a:xfrm>
            <a:off x="839788" y="457200"/>
            <a:ext cx="3932237" cy="1600200"/>
          </a:xfrm>
        </p:spPr>
        <p:txBody>
          <a:bodyPr anchor="b"/>
          <a:lstStyle>
            <a:lvl1pPr>
              <a:defRPr sz="3200"/>
            </a:lvl1pPr>
          </a:lstStyle>
          <a:p>
            <a:r>
              <a:rPr lang="fi-FI" noProof="0"/>
              <a:t>Click to edit Master title style</a:t>
            </a:r>
          </a:p>
        </p:txBody>
      </p:sp>
      <p:sp>
        <p:nvSpPr>
          <p:cNvPr id="3" name="Content Placeholder 2">
            <a:extLst>
              <a:ext uri="{FF2B5EF4-FFF2-40B4-BE49-F238E27FC236}">
                <a16:creationId xmlns:a16="http://schemas.microsoft.com/office/drawing/2014/main" id="{43766CF8-263B-965D-00BC-EB15580B8C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4" name="Text Placeholder 3">
            <a:extLst>
              <a:ext uri="{FF2B5EF4-FFF2-40B4-BE49-F238E27FC236}">
                <a16:creationId xmlns:a16="http://schemas.microsoft.com/office/drawing/2014/main" id="{C929BFD8-D045-B4BB-BE2F-3D4A661F29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noProof="0"/>
              <a:t>Click to edit Master text styles</a:t>
            </a:r>
          </a:p>
        </p:txBody>
      </p:sp>
      <p:sp>
        <p:nvSpPr>
          <p:cNvPr id="5" name="Date Placeholder 4">
            <a:extLst>
              <a:ext uri="{FF2B5EF4-FFF2-40B4-BE49-F238E27FC236}">
                <a16:creationId xmlns:a16="http://schemas.microsoft.com/office/drawing/2014/main" id="{E83A247C-80BF-0D8E-0614-6BF1CD3A3ABE}"/>
              </a:ext>
            </a:extLst>
          </p:cNvPr>
          <p:cNvSpPr>
            <a:spLocks noGrp="1"/>
          </p:cNvSpPr>
          <p:nvPr>
            <p:ph type="dt" sz="half" idx="10"/>
          </p:nvPr>
        </p:nvSpPr>
        <p:spPr/>
        <p:txBody>
          <a:bodyPr/>
          <a:lstStyle/>
          <a:p>
            <a:fld id="{9060D3FD-E01F-F84A-9C95-3A223E679301}" type="datetimeFigureOut">
              <a:rPr lang="fi-FI" noProof="0"/>
              <a:t>16.2.2024</a:t>
            </a:fld>
            <a:endParaRPr lang="fi-FI" noProof="0"/>
          </a:p>
        </p:txBody>
      </p:sp>
      <p:sp>
        <p:nvSpPr>
          <p:cNvPr id="6" name="Footer Placeholder 5">
            <a:extLst>
              <a:ext uri="{FF2B5EF4-FFF2-40B4-BE49-F238E27FC236}">
                <a16:creationId xmlns:a16="http://schemas.microsoft.com/office/drawing/2014/main" id="{0D3AE99A-BDAE-2509-CD73-1FA175F7A3F6}"/>
              </a:ext>
            </a:extLst>
          </p:cNvPr>
          <p:cNvSpPr>
            <a:spLocks noGrp="1"/>
          </p:cNvSpPr>
          <p:nvPr>
            <p:ph type="ftr" sz="quarter" idx="11"/>
          </p:nvPr>
        </p:nvSpPr>
        <p:spPr/>
        <p:txBody>
          <a:bodyPr/>
          <a:lstStyle/>
          <a:p>
            <a:endParaRPr lang="fi-FI" noProof="0"/>
          </a:p>
        </p:txBody>
      </p:sp>
      <p:sp>
        <p:nvSpPr>
          <p:cNvPr id="7" name="Slide Number Placeholder 6">
            <a:extLst>
              <a:ext uri="{FF2B5EF4-FFF2-40B4-BE49-F238E27FC236}">
                <a16:creationId xmlns:a16="http://schemas.microsoft.com/office/drawing/2014/main" id="{64A7FF04-855C-BBD4-2478-A6CB65557820}"/>
              </a:ext>
            </a:extLst>
          </p:cNvPr>
          <p:cNvSpPr>
            <a:spLocks noGrp="1"/>
          </p:cNvSpPr>
          <p:nvPr>
            <p:ph type="sldNum" sz="quarter" idx="12"/>
          </p:nvPr>
        </p:nvSpPr>
        <p:spPr/>
        <p:txBody>
          <a:bodyPr/>
          <a:lstStyle/>
          <a:p>
            <a:fld id="{E78C01DE-164D-0E4F-9861-285FBA8BF7A8}" type="slidenum">
              <a:rPr lang="fi-FI" noProof="0"/>
              <a:t>‹#›</a:t>
            </a:fld>
            <a:endParaRPr lang="fi-FI" noProof="0"/>
          </a:p>
        </p:txBody>
      </p:sp>
    </p:spTree>
    <p:extLst>
      <p:ext uri="{BB962C8B-B14F-4D97-AF65-F5344CB8AC3E}">
        <p14:creationId xmlns:p14="http://schemas.microsoft.com/office/powerpoint/2010/main" val="3023288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1156F-C27A-F187-EE21-7A910D386213}"/>
              </a:ext>
            </a:extLst>
          </p:cNvPr>
          <p:cNvSpPr>
            <a:spLocks noGrp="1"/>
          </p:cNvSpPr>
          <p:nvPr>
            <p:ph type="title"/>
          </p:nvPr>
        </p:nvSpPr>
        <p:spPr>
          <a:xfrm>
            <a:off x="839788" y="457200"/>
            <a:ext cx="3932237" cy="1600200"/>
          </a:xfrm>
        </p:spPr>
        <p:txBody>
          <a:bodyPr anchor="b"/>
          <a:lstStyle>
            <a:lvl1pPr>
              <a:defRPr sz="3200"/>
            </a:lvl1pPr>
          </a:lstStyle>
          <a:p>
            <a:r>
              <a:rPr lang="fi-FI" noProof="0"/>
              <a:t>Click to edit Master title style</a:t>
            </a:r>
          </a:p>
        </p:txBody>
      </p:sp>
      <p:sp>
        <p:nvSpPr>
          <p:cNvPr id="3" name="Picture Placeholder 2">
            <a:extLst>
              <a:ext uri="{FF2B5EF4-FFF2-40B4-BE49-F238E27FC236}">
                <a16:creationId xmlns:a16="http://schemas.microsoft.com/office/drawing/2014/main" id="{A2FC6DBF-9B8A-928E-5951-2A209A4391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noProof="0"/>
          </a:p>
        </p:txBody>
      </p:sp>
      <p:sp>
        <p:nvSpPr>
          <p:cNvPr id="4" name="Text Placeholder 3">
            <a:extLst>
              <a:ext uri="{FF2B5EF4-FFF2-40B4-BE49-F238E27FC236}">
                <a16:creationId xmlns:a16="http://schemas.microsoft.com/office/drawing/2014/main" id="{66D00843-3478-2C01-9AA8-5644CC9AA2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noProof="0"/>
              <a:t>Click to edit Master text styles</a:t>
            </a:r>
          </a:p>
        </p:txBody>
      </p:sp>
      <p:sp>
        <p:nvSpPr>
          <p:cNvPr id="5" name="Date Placeholder 4">
            <a:extLst>
              <a:ext uri="{FF2B5EF4-FFF2-40B4-BE49-F238E27FC236}">
                <a16:creationId xmlns:a16="http://schemas.microsoft.com/office/drawing/2014/main" id="{48D7F393-6597-13C2-FA70-4F3E68DDC2BC}"/>
              </a:ext>
            </a:extLst>
          </p:cNvPr>
          <p:cNvSpPr>
            <a:spLocks noGrp="1"/>
          </p:cNvSpPr>
          <p:nvPr>
            <p:ph type="dt" sz="half" idx="10"/>
          </p:nvPr>
        </p:nvSpPr>
        <p:spPr/>
        <p:txBody>
          <a:bodyPr/>
          <a:lstStyle/>
          <a:p>
            <a:fld id="{9060D3FD-E01F-F84A-9C95-3A223E679301}" type="datetimeFigureOut">
              <a:rPr lang="fi-FI" noProof="0"/>
              <a:t>16.2.2024</a:t>
            </a:fld>
            <a:endParaRPr lang="fi-FI" noProof="0"/>
          </a:p>
        </p:txBody>
      </p:sp>
      <p:sp>
        <p:nvSpPr>
          <p:cNvPr id="6" name="Footer Placeholder 5">
            <a:extLst>
              <a:ext uri="{FF2B5EF4-FFF2-40B4-BE49-F238E27FC236}">
                <a16:creationId xmlns:a16="http://schemas.microsoft.com/office/drawing/2014/main" id="{31116D68-580B-995A-9E36-5BDFF6EDFFEE}"/>
              </a:ext>
            </a:extLst>
          </p:cNvPr>
          <p:cNvSpPr>
            <a:spLocks noGrp="1"/>
          </p:cNvSpPr>
          <p:nvPr>
            <p:ph type="ftr" sz="quarter" idx="11"/>
          </p:nvPr>
        </p:nvSpPr>
        <p:spPr/>
        <p:txBody>
          <a:bodyPr/>
          <a:lstStyle/>
          <a:p>
            <a:endParaRPr lang="fi-FI" noProof="0"/>
          </a:p>
        </p:txBody>
      </p:sp>
      <p:sp>
        <p:nvSpPr>
          <p:cNvPr id="7" name="Slide Number Placeholder 6">
            <a:extLst>
              <a:ext uri="{FF2B5EF4-FFF2-40B4-BE49-F238E27FC236}">
                <a16:creationId xmlns:a16="http://schemas.microsoft.com/office/drawing/2014/main" id="{067AA4E6-9AB8-BBD4-B87B-4C41A2832901}"/>
              </a:ext>
            </a:extLst>
          </p:cNvPr>
          <p:cNvSpPr>
            <a:spLocks noGrp="1"/>
          </p:cNvSpPr>
          <p:nvPr>
            <p:ph type="sldNum" sz="quarter" idx="12"/>
          </p:nvPr>
        </p:nvSpPr>
        <p:spPr/>
        <p:txBody>
          <a:bodyPr/>
          <a:lstStyle/>
          <a:p>
            <a:fld id="{E78C01DE-164D-0E4F-9861-285FBA8BF7A8}" type="slidenum">
              <a:rPr lang="fi-FI" noProof="0"/>
              <a:t>‹#›</a:t>
            </a:fld>
            <a:endParaRPr lang="fi-FI" noProof="0"/>
          </a:p>
        </p:txBody>
      </p:sp>
    </p:spTree>
    <p:extLst>
      <p:ext uri="{BB962C8B-B14F-4D97-AF65-F5344CB8AC3E}">
        <p14:creationId xmlns:p14="http://schemas.microsoft.com/office/powerpoint/2010/main" val="3111127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34" Type="http://schemas.openxmlformats.org/officeDocument/2006/relationships/theme" Target="../theme/theme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33" Type="http://schemas.openxmlformats.org/officeDocument/2006/relationships/slideLayout" Target="../slideLayouts/slideLayout44.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29" Type="http://schemas.openxmlformats.org/officeDocument/2006/relationships/slideLayout" Target="../slideLayouts/slideLayout40.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32" Type="http://schemas.openxmlformats.org/officeDocument/2006/relationships/slideLayout" Target="../slideLayouts/slideLayout43.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slideLayout" Target="../slideLayouts/slideLayout39.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31" Type="http://schemas.openxmlformats.org/officeDocument/2006/relationships/slideLayout" Target="../slideLayouts/slideLayout4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 Id="rId30" Type="http://schemas.openxmlformats.org/officeDocument/2006/relationships/slideLayout" Target="../slideLayouts/slideLayout41.xml"/><Relationship Id="rId35"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021F24-8B79-117A-E3B9-A0F0D7F734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noProof="0"/>
              <a:t>Click to edit Master title style</a:t>
            </a:r>
          </a:p>
        </p:txBody>
      </p:sp>
      <p:sp>
        <p:nvSpPr>
          <p:cNvPr id="3" name="Text Placeholder 2">
            <a:extLst>
              <a:ext uri="{FF2B5EF4-FFF2-40B4-BE49-F238E27FC236}">
                <a16:creationId xmlns:a16="http://schemas.microsoft.com/office/drawing/2014/main" id="{750C3112-404C-192B-5BDA-F0197A7E29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4" name="Date Placeholder 3">
            <a:extLst>
              <a:ext uri="{FF2B5EF4-FFF2-40B4-BE49-F238E27FC236}">
                <a16:creationId xmlns:a16="http://schemas.microsoft.com/office/drawing/2014/main" id="{525338CA-20FC-1D3B-E788-C69AA767EC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60D3FD-E01F-F84A-9C95-3A223E679301}" type="datetimeFigureOut">
              <a:rPr lang="fi-FI" noProof="0"/>
              <a:t>16.2.2024</a:t>
            </a:fld>
            <a:endParaRPr lang="fi-FI" noProof="0"/>
          </a:p>
        </p:txBody>
      </p:sp>
      <p:sp>
        <p:nvSpPr>
          <p:cNvPr id="5" name="Footer Placeholder 4">
            <a:extLst>
              <a:ext uri="{FF2B5EF4-FFF2-40B4-BE49-F238E27FC236}">
                <a16:creationId xmlns:a16="http://schemas.microsoft.com/office/drawing/2014/main" id="{2DEBF872-3CC9-E969-CADE-1DD581B4EB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noProof="0"/>
          </a:p>
        </p:txBody>
      </p:sp>
      <p:sp>
        <p:nvSpPr>
          <p:cNvPr id="6" name="Slide Number Placeholder 5">
            <a:extLst>
              <a:ext uri="{FF2B5EF4-FFF2-40B4-BE49-F238E27FC236}">
                <a16:creationId xmlns:a16="http://schemas.microsoft.com/office/drawing/2014/main" id="{88A5FC85-6122-5B34-B04B-2E820F27DE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8C01DE-164D-0E4F-9861-285FBA8BF7A8}" type="slidenum">
              <a:rPr lang="fi-FI" noProof="0"/>
              <a:t>‹#›</a:t>
            </a:fld>
            <a:endParaRPr lang="fi-FI" noProof="0"/>
          </a:p>
        </p:txBody>
      </p:sp>
    </p:spTree>
    <p:extLst>
      <p:ext uri="{BB962C8B-B14F-4D97-AF65-F5344CB8AC3E}">
        <p14:creationId xmlns:p14="http://schemas.microsoft.com/office/powerpoint/2010/main" val="18951176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10400" y="1707297"/>
            <a:ext cx="10515600" cy="4351338"/>
          </a:xfrm>
          <a:prstGeom prst="rect">
            <a:avLst/>
          </a:prstGeom>
        </p:spPr>
        <p:txBody>
          <a:bodyPr vert="horz" lIns="91440" tIns="45720" rIns="91440" bIns="45720" rtlCol="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C40D8198-74FB-4FC9-B41A-851130ACF3C0}" type="datetime1">
              <a:rPr lang="fi-FI" smtClean="0"/>
              <a:t>16.2.2024</a:t>
            </a:fld>
            <a:endParaRPr lang="fi-FI" dirty="0"/>
          </a:p>
        </p:txBody>
      </p:sp>
      <p:sp>
        <p:nvSpPr>
          <p:cNvPr id="6" name="Slide Number Placeholder 5"/>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11" name="Footer Placeholder 10">
            <a:extLst>
              <a:ext uri="{FF2B5EF4-FFF2-40B4-BE49-F238E27FC236}">
                <a16:creationId xmlns:a16="http://schemas.microsoft.com/office/drawing/2014/main" id="{85E40AAE-D302-7647-9D31-6971CE88E753}"/>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
        <p:nvSpPr>
          <p:cNvPr id="12" name="Title Placeholder 11">
            <a:extLst>
              <a:ext uri="{FF2B5EF4-FFF2-40B4-BE49-F238E27FC236}">
                <a16:creationId xmlns:a16="http://schemas.microsoft.com/office/drawing/2014/main" id="{03743BE5-29C0-A94B-962C-58F60464054B}"/>
              </a:ext>
            </a:extLst>
          </p:cNvPr>
          <p:cNvSpPr>
            <a:spLocks noGrp="1"/>
          </p:cNvSpPr>
          <p:nvPr>
            <p:ph type="title"/>
          </p:nvPr>
        </p:nvSpPr>
        <p:spPr>
          <a:xfrm>
            <a:off x="410400" y="911553"/>
            <a:ext cx="10521733" cy="645785"/>
          </a:xfrm>
          <a:prstGeom prst="rect">
            <a:avLst/>
          </a:prstGeom>
        </p:spPr>
        <p:txBody>
          <a:bodyPr vert="horz" lIns="91440" tIns="45720" rIns="91440" bIns="45720" rtlCol="0" anchor="t" anchorCtr="0">
            <a:noAutofit/>
          </a:bodyPr>
          <a:lstStyle/>
          <a:p>
            <a:r>
              <a:rPr lang="fi-FI" dirty="0"/>
              <a:t>Muokkaa </a:t>
            </a:r>
            <a:r>
              <a:rPr lang="fi-FI" dirty="0" err="1"/>
              <a:t>perustyyl</a:t>
            </a:r>
            <a:r>
              <a:rPr lang="fi-FI" dirty="0"/>
              <a:t>. </a:t>
            </a:r>
            <a:r>
              <a:rPr lang="fi-FI" dirty="0" err="1"/>
              <a:t>napsautt</a:t>
            </a:r>
            <a:r>
              <a:rPr lang="fi-FI" dirty="0"/>
              <a:t>.</a:t>
            </a:r>
          </a:p>
        </p:txBody>
      </p:sp>
      <p:pic>
        <p:nvPicPr>
          <p:cNvPr id="5" name="Kuva 4" descr="Tampereen yliopisto.">
            <a:extLst>
              <a:ext uri="{FF2B5EF4-FFF2-40B4-BE49-F238E27FC236}">
                <a16:creationId xmlns:a16="http://schemas.microsoft.com/office/drawing/2014/main" id="{A4D23405-B25B-42A0-92B5-CF531513F180}"/>
              </a:ext>
            </a:extLst>
          </p:cNvPr>
          <p:cNvPicPr>
            <a:picLocks noChangeAspect="1"/>
          </p:cNvPicPr>
          <p:nvPr userDrawn="1"/>
        </p:nvPicPr>
        <p:blipFill>
          <a:blip r:embed="rId35"/>
          <a:stretch>
            <a:fillRect/>
          </a:stretch>
        </p:blipFill>
        <p:spPr>
          <a:xfrm>
            <a:off x="126000" y="115200"/>
            <a:ext cx="1792340" cy="421200"/>
          </a:xfrm>
          <a:prstGeom prst="rect">
            <a:avLst/>
          </a:prstGeom>
        </p:spPr>
      </p:pic>
    </p:spTree>
    <p:extLst>
      <p:ext uri="{BB962C8B-B14F-4D97-AF65-F5344CB8AC3E}">
        <p14:creationId xmlns:p14="http://schemas.microsoft.com/office/powerpoint/2010/main" val="17595304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Lst>
  <p:hf hdr="0" ftr="0"/>
  <p:txStyles>
    <p:titleStyle>
      <a:lvl1pPr algn="l" defTabSz="914400" rtl="0" eaLnBrk="1" latinLnBrk="0" hangingPunct="1">
        <a:lnSpc>
          <a:spcPct val="90000"/>
        </a:lnSpc>
        <a:spcBef>
          <a:spcPct val="0"/>
        </a:spcBef>
        <a:buNone/>
        <a:defRPr sz="4000" b="1" i="0" kern="1200">
          <a:solidFill>
            <a:srgbClr val="4E008E"/>
          </a:solidFill>
          <a:latin typeface="Arial" panose="020B0604020202020204" pitchFamily="34" charset="0"/>
          <a:ea typeface="+mj-ea"/>
          <a:cs typeface="Arial" panose="020B0604020202020204" pitchFamily="34" charset="0"/>
        </a:defRPr>
      </a:lvl1pPr>
    </p:titleStyle>
    <p:bodyStyle>
      <a:lvl1pPr marL="180975" indent="-180975" algn="l" defTabSz="914400" rtl="0" eaLnBrk="1" latinLnBrk="0" hangingPunct="1">
        <a:lnSpc>
          <a:spcPct val="90000"/>
        </a:lnSpc>
        <a:spcBef>
          <a:spcPts val="1000"/>
        </a:spcBef>
        <a:buFont typeface="Arial" panose="020B0604020202020204" pitchFamily="34" charset="0"/>
        <a:buChar char="•"/>
        <a:tabLst/>
        <a:defRPr sz="3200" kern="1200">
          <a:solidFill>
            <a:schemeClr val="tx1"/>
          </a:solidFill>
          <a:latin typeface="+mn-lt"/>
          <a:ea typeface="+mn-ea"/>
          <a:cs typeface="+mn-cs"/>
        </a:defRPr>
      </a:lvl1pPr>
      <a:lvl2pPr marL="488950" indent="-174625" algn="l" defTabSz="914400" rtl="0" eaLnBrk="1" latinLnBrk="0" hangingPunct="1">
        <a:lnSpc>
          <a:spcPct val="90000"/>
        </a:lnSpc>
        <a:spcBef>
          <a:spcPts val="500"/>
        </a:spcBef>
        <a:buFont typeface="Arial" panose="020B0604020202020204" pitchFamily="34" charset="0"/>
        <a:buChar char="•"/>
        <a:tabLst/>
        <a:defRPr sz="2800" kern="1200">
          <a:solidFill>
            <a:schemeClr val="tx1"/>
          </a:solidFill>
          <a:latin typeface="+mn-lt"/>
          <a:ea typeface="+mn-ea"/>
          <a:cs typeface="+mn-cs"/>
        </a:defRPr>
      </a:lvl2pPr>
      <a:lvl3pPr marL="804863" indent="-133350" algn="l" defTabSz="914400" rtl="0" eaLnBrk="1" latinLnBrk="0" hangingPunct="1">
        <a:lnSpc>
          <a:spcPct val="90000"/>
        </a:lnSpc>
        <a:spcBef>
          <a:spcPts val="500"/>
        </a:spcBef>
        <a:buFont typeface="Arial" panose="020B0604020202020204" pitchFamily="34" charset="0"/>
        <a:buChar char="•"/>
        <a:tabLst/>
        <a:defRPr sz="2400" kern="1200">
          <a:solidFill>
            <a:schemeClr val="tx1"/>
          </a:solidFill>
          <a:latin typeface="+mn-lt"/>
          <a:ea typeface="+mn-ea"/>
          <a:cs typeface="+mn-cs"/>
        </a:defRPr>
      </a:lvl3pPr>
      <a:lvl4pPr marL="1155700" indent="-128588" algn="l" defTabSz="914400" rtl="0" eaLnBrk="1" latinLnBrk="0" hangingPunct="1">
        <a:lnSpc>
          <a:spcPct val="90000"/>
        </a:lnSpc>
        <a:spcBef>
          <a:spcPts val="500"/>
        </a:spcBef>
        <a:buFont typeface="Arial" panose="020B0604020202020204" pitchFamily="34" charset="0"/>
        <a:buChar char="•"/>
        <a:tabLst/>
        <a:defRPr sz="2000" kern="1200">
          <a:solidFill>
            <a:schemeClr val="tx1"/>
          </a:solidFill>
          <a:latin typeface="+mn-lt"/>
          <a:ea typeface="+mn-ea"/>
          <a:cs typeface="+mn-cs"/>
        </a:defRPr>
      </a:lvl4pPr>
      <a:lvl5pPr marL="1470025" indent="-133350" algn="l" defTabSz="914400" rtl="0" eaLnBrk="1" latinLnBrk="0" hangingPunct="1">
        <a:lnSpc>
          <a:spcPct val="90000"/>
        </a:lnSpc>
        <a:spcBef>
          <a:spcPts val="500"/>
        </a:spcBef>
        <a:buFont typeface="Arial" panose="020B0604020202020204" pitchFamily="34" charset="0"/>
        <a:buChar char="•"/>
        <a:tabLst/>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3">
          <p15:clr>
            <a:srgbClr val="F26B43"/>
          </p15:clr>
        </p15:guide>
        <p15:guide id="2" pos="7605">
          <p15:clr>
            <a:srgbClr val="F26B43"/>
          </p15:clr>
        </p15:guide>
        <p15:guide id="3" pos="75">
          <p15:clr>
            <a:srgbClr val="F26B43"/>
          </p15:clr>
        </p15:guide>
        <p15:guide id="4" orient="horz" pos="4247">
          <p15:clr>
            <a:srgbClr val="F26B43"/>
          </p15:clr>
        </p15:guide>
        <p15:guide id="5" pos="325">
          <p15:clr>
            <a:srgbClr val="F26B43"/>
          </p15:clr>
        </p15:guide>
        <p15:guide id="6" orient="horz" pos="4088">
          <p15:clr>
            <a:srgbClr val="F26B43"/>
          </p15:clr>
        </p15:guide>
        <p15:guide id="7" pos="6970">
          <p15:clr>
            <a:srgbClr val="F26B43"/>
          </p15:clr>
        </p15:guide>
        <p15:guide id="8" orient="horz" pos="346">
          <p15:clr>
            <a:srgbClr val="F26B43"/>
          </p15:clr>
        </p15:guide>
        <p15:guide id="9" orient="horz" pos="981">
          <p15:clr>
            <a:srgbClr val="F26B43"/>
          </p15:clr>
        </p15:guide>
        <p15:guide id="10" orient="horz" pos="572">
          <p15:clr>
            <a:srgbClr val="F26B43"/>
          </p15:clr>
        </p15:guide>
        <p15:guide id="11" orient="horz" pos="1071">
          <p15:clr>
            <a:srgbClr val="F26B43"/>
          </p15:clr>
        </p15:guide>
        <p15:guide id="12" pos="7333">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1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1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1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1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1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1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1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1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8.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19.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9.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0.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2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1.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2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2.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2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3.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2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4.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2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44.emf"/></Relationships>
</file>

<file path=ppt/slides/_rels/slide2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6.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2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7.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2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8.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29.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9.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hyperlink" Target="https://tuni.cloud.panopto.eu/Panopto/Pages/Viewer.aspx?id=2d4d6211-6c38-44c9-be71-b10800ab4101&amp;start=0" TargetMode="External"/></Relationships>
</file>

<file path=ppt/slides/_rels/slide30.xml.rels><?xml version="1.0" encoding="UTF-8" standalone="yes"?>
<Relationships xmlns="http://schemas.openxmlformats.org/package/2006/relationships"><Relationship Id="rId3" Type="http://schemas.openxmlformats.org/officeDocument/2006/relationships/hyperlink" Target="https://www.tvk.fi/document/154131/08E6627A0B707A956DB8CE46E4F7C64A938807FF58AB7B9C267D9AF886C570C5" TargetMode="External"/><Relationship Id="rId2" Type="http://schemas.openxmlformats.org/officeDocument/2006/relationships/notesSlide" Target="../notesSlides/notesSlide30.xml"/><Relationship Id="rId1" Type="http://schemas.openxmlformats.org/officeDocument/2006/relationships/slideLayout" Target="../slideLayouts/slideLayout4.xml"/><Relationship Id="rId5" Type="http://schemas.openxmlformats.org/officeDocument/2006/relationships/image" Target="../media/image44.emf"/><Relationship Id="rId4" Type="http://schemas.openxmlformats.org/officeDocument/2006/relationships/slide" Target="slide4.xml"/></Relationships>
</file>

<file path=ppt/slides/_rels/slide31.xml.rels><?xml version="1.0" encoding="UTF-8" standalone="yes"?>
<Relationships xmlns="http://schemas.openxmlformats.org/package/2006/relationships"><Relationship Id="rId8" Type="http://schemas.openxmlformats.org/officeDocument/2006/relationships/slide" Target="slide4.xm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1.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44.emf"/></Relationships>
</file>

<file path=ppt/slides/_rels/slide3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2.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3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44.emf"/></Relationships>
</file>

<file path=ppt/slides/_rels/slide3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44.emf"/></Relationships>
</file>

<file path=ppt/slides/_rels/slide3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44.emf"/></Relationships>
</file>

<file path=ppt/slides/_rels/slide3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44.emf"/></Relationships>
</file>

<file path=ppt/slides/_rels/slide3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44.emf"/></Relationships>
</file>

<file path=ppt/slides/_rels/slide3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44.emf"/></Relationships>
</file>

<file path=ppt/slides/_rels/slide39.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44.emf"/></Relationships>
</file>

<file path=ppt/slides/_rels/slide4.xml.rels><?xml version="1.0" encoding="UTF-8" standalone="yes"?>
<Relationships xmlns="http://schemas.openxmlformats.org/package/2006/relationships"><Relationship Id="rId13" Type="http://schemas.openxmlformats.org/officeDocument/2006/relationships/slide" Target="slide10.xml"/><Relationship Id="rId18" Type="http://schemas.openxmlformats.org/officeDocument/2006/relationships/image" Target="../media/image15.png"/><Relationship Id="rId26" Type="http://schemas.openxmlformats.org/officeDocument/2006/relationships/image" Target="../media/image19.png"/><Relationship Id="rId39" Type="http://schemas.openxmlformats.org/officeDocument/2006/relationships/slide" Target="slide23.xml"/><Relationship Id="rId21" Type="http://schemas.openxmlformats.org/officeDocument/2006/relationships/slide" Target="slide14.xml"/><Relationship Id="rId34" Type="http://schemas.openxmlformats.org/officeDocument/2006/relationships/image" Target="../media/image23.png"/><Relationship Id="rId42" Type="http://schemas.openxmlformats.org/officeDocument/2006/relationships/image" Target="../media/image27.png"/><Relationship Id="rId47" Type="http://schemas.openxmlformats.org/officeDocument/2006/relationships/slide" Target="slide27.xml"/><Relationship Id="rId50" Type="http://schemas.openxmlformats.org/officeDocument/2006/relationships/image" Target="../media/image31.png"/><Relationship Id="rId55" Type="http://schemas.openxmlformats.org/officeDocument/2006/relationships/slide" Target="slide31.xml"/><Relationship Id="rId63" Type="http://schemas.openxmlformats.org/officeDocument/2006/relationships/slide" Target="slide35.xml"/><Relationship Id="rId68" Type="http://schemas.openxmlformats.org/officeDocument/2006/relationships/image" Target="../media/image40.png"/><Relationship Id="rId7" Type="http://schemas.openxmlformats.org/officeDocument/2006/relationships/slide" Target="slide7.xml"/><Relationship Id="rId71" Type="http://schemas.openxmlformats.org/officeDocument/2006/relationships/slide" Target="slide39.xml"/><Relationship Id="rId2" Type="http://schemas.openxmlformats.org/officeDocument/2006/relationships/notesSlide" Target="../notesSlides/notesSlide4.xml"/><Relationship Id="rId16" Type="http://schemas.openxmlformats.org/officeDocument/2006/relationships/image" Target="../media/image14.png"/><Relationship Id="rId29" Type="http://schemas.openxmlformats.org/officeDocument/2006/relationships/slide" Target="slide18.xml"/><Relationship Id="rId11" Type="http://schemas.openxmlformats.org/officeDocument/2006/relationships/slide" Target="slide9.xml"/><Relationship Id="rId24" Type="http://schemas.openxmlformats.org/officeDocument/2006/relationships/image" Target="../media/image18.png"/><Relationship Id="rId32" Type="http://schemas.openxmlformats.org/officeDocument/2006/relationships/image" Target="../media/image22.png"/><Relationship Id="rId37" Type="http://schemas.openxmlformats.org/officeDocument/2006/relationships/slide" Target="slide22.xml"/><Relationship Id="rId40" Type="http://schemas.openxmlformats.org/officeDocument/2006/relationships/image" Target="../media/image26.png"/><Relationship Id="rId45" Type="http://schemas.openxmlformats.org/officeDocument/2006/relationships/slide" Target="slide26.xml"/><Relationship Id="rId53" Type="http://schemas.openxmlformats.org/officeDocument/2006/relationships/slide" Target="slide30.xml"/><Relationship Id="rId58" Type="http://schemas.openxmlformats.org/officeDocument/2006/relationships/image" Target="../media/image35.png"/><Relationship Id="rId66" Type="http://schemas.openxmlformats.org/officeDocument/2006/relationships/image" Target="../media/image39.png"/><Relationship Id="rId74" Type="http://schemas.openxmlformats.org/officeDocument/2006/relationships/image" Target="../media/image43.png"/><Relationship Id="rId5" Type="http://schemas.openxmlformats.org/officeDocument/2006/relationships/slide" Target="slide6.xml"/><Relationship Id="rId15" Type="http://schemas.openxmlformats.org/officeDocument/2006/relationships/slide" Target="slide11.xml"/><Relationship Id="rId23" Type="http://schemas.openxmlformats.org/officeDocument/2006/relationships/slide" Target="slide15.xml"/><Relationship Id="rId28" Type="http://schemas.openxmlformats.org/officeDocument/2006/relationships/image" Target="../media/image20.png"/><Relationship Id="rId36" Type="http://schemas.openxmlformats.org/officeDocument/2006/relationships/image" Target="../media/image24.png"/><Relationship Id="rId49" Type="http://schemas.openxmlformats.org/officeDocument/2006/relationships/slide" Target="slide28.xml"/><Relationship Id="rId57" Type="http://schemas.openxmlformats.org/officeDocument/2006/relationships/slide" Target="slide32.xml"/><Relationship Id="rId61" Type="http://schemas.openxmlformats.org/officeDocument/2006/relationships/slide" Target="slide34.xml"/><Relationship Id="rId10" Type="http://schemas.openxmlformats.org/officeDocument/2006/relationships/image" Target="../media/image11.png"/><Relationship Id="rId19" Type="http://schemas.openxmlformats.org/officeDocument/2006/relationships/slide" Target="slide13.xml"/><Relationship Id="rId31" Type="http://schemas.openxmlformats.org/officeDocument/2006/relationships/slide" Target="slide19.xml"/><Relationship Id="rId44" Type="http://schemas.openxmlformats.org/officeDocument/2006/relationships/image" Target="../media/image28.png"/><Relationship Id="rId52" Type="http://schemas.openxmlformats.org/officeDocument/2006/relationships/image" Target="../media/image32.png"/><Relationship Id="rId60" Type="http://schemas.openxmlformats.org/officeDocument/2006/relationships/image" Target="../media/image36.png"/><Relationship Id="rId65" Type="http://schemas.openxmlformats.org/officeDocument/2006/relationships/slide" Target="slide36.xml"/><Relationship Id="rId73" Type="http://schemas.openxmlformats.org/officeDocument/2006/relationships/slide" Target="slide40.xml"/><Relationship Id="rId4" Type="http://schemas.openxmlformats.org/officeDocument/2006/relationships/image" Target="../media/image8.png"/><Relationship Id="rId9" Type="http://schemas.openxmlformats.org/officeDocument/2006/relationships/slide" Target="slide8.xml"/><Relationship Id="rId14" Type="http://schemas.openxmlformats.org/officeDocument/2006/relationships/image" Target="../media/image13.png"/><Relationship Id="rId22" Type="http://schemas.openxmlformats.org/officeDocument/2006/relationships/image" Target="../media/image17.png"/><Relationship Id="rId27" Type="http://schemas.openxmlformats.org/officeDocument/2006/relationships/slide" Target="slide17.xml"/><Relationship Id="rId30" Type="http://schemas.openxmlformats.org/officeDocument/2006/relationships/image" Target="../media/image21.png"/><Relationship Id="rId35" Type="http://schemas.openxmlformats.org/officeDocument/2006/relationships/slide" Target="slide21.xml"/><Relationship Id="rId43" Type="http://schemas.openxmlformats.org/officeDocument/2006/relationships/slide" Target="slide25.xml"/><Relationship Id="rId48" Type="http://schemas.openxmlformats.org/officeDocument/2006/relationships/image" Target="../media/image30.png"/><Relationship Id="rId56" Type="http://schemas.openxmlformats.org/officeDocument/2006/relationships/image" Target="../media/image34.png"/><Relationship Id="rId64" Type="http://schemas.openxmlformats.org/officeDocument/2006/relationships/image" Target="../media/image38.png"/><Relationship Id="rId69" Type="http://schemas.openxmlformats.org/officeDocument/2006/relationships/slide" Target="slide38.xml"/><Relationship Id="rId8" Type="http://schemas.openxmlformats.org/officeDocument/2006/relationships/image" Target="../media/image10.png"/><Relationship Id="rId51" Type="http://schemas.openxmlformats.org/officeDocument/2006/relationships/slide" Target="slide29.xml"/><Relationship Id="rId72" Type="http://schemas.openxmlformats.org/officeDocument/2006/relationships/image" Target="../media/image42.png"/><Relationship Id="rId3" Type="http://schemas.openxmlformats.org/officeDocument/2006/relationships/slide" Target="slide5.xml"/><Relationship Id="rId12" Type="http://schemas.openxmlformats.org/officeDocument/2006/relationships/image" Target="../media/image12.png"/><Relationship Id="rId17" Type="http://schemas.openxmlformats.org/officeDocument/2006/relationships/slide" Target="slide12.xml"/><Relationship Id="rId25" Type="http://schemas.openxmlformats.org/officeDocument/2006/relationships/slide" Target="slide16.xml"/><Relationship Id="rId33" Type="http://schemas.openxmlformats.org/officeDocument/2006/relationships/slide" Target="slide20.xml"/><Relationship Id="rId38" Type="http://schemas.openxmlformats.org/officeDocument/2006/relationships/image" Target="../media/image25.png"/><Relationship Id="rId46" Type="http://schemas.openxmlformats.org/officeDocument/2006/relationships/image" Target="../media/image29.png"/><Relationship Id="rId59" Type="http://schemas.openxmlformats.org/officeDocument/2006/relationships/slide" Target="slide33.xml"/><Relationship Id="rId67" Type="http://schemas.openxmlformats.org/officeDocument/2006/relationships/slide" Target="slide37.xml"/><Relationship Id="rId20" Type="http://schemas.openxmlformats.org/officeDocument/2006/relationships/image" Target="../media/image16.png"/><Relationship Id="rId41" Type="http://schemas.openxmlformats.org/officeDocument/2006/relationships/slide" Target="slide24.xml"/><Relationship Id="rId54" Type="http://schemas.openxmlformats.org/officeDocument/2006/relationships/image" Target="../media/image33.png"/><Relationship Id="rId62" Type="http://schemas.openxmlformats.org/officeDocument/2006/relationships/image" Target="../media/image37.png"/><Relationship Id="rId70" Type="http://schemas.openxmlformats.org/officeDocument/2006/relationships/image" Target="../media/image41.png"/><Relationship Id="rId1" Type="http://schemas.openxmlformats.org/officeDocument/2006/relationships/slideLayout" Target="../slideLayouts/slideLayout7.xml"/><Relationship Id="rId6" Type="http://schemas.openxmlformats.org/officeDocument/2006/relationships/image" Target="../media/image9.png"/></Relationships>
</file>

<file path=ppt/slides/_rels/slide4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44.emf"/></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44.emf"/></Relationships>
</file>

<file path=ppt/slides/_rels/slide9.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4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6577C-EB02-B1E8-801D-676AC5499C44}"/>
              </a:ext>
            </a:extLst>
          </p:cNvPr>
          <p:cNvSpPr>
            <a:spLocks noGrp="1"/>
          </p:cNvSpPr>
          <p:nvPr>
            <p:ph type="ctrTitle"/>
          </p:nvPr>
        </p:nvSpPr>
        <p:spPr>
          <a:xfrm>
            <a:off x="918793" y="2750614"/>
            <a:ext cx="10063945" cy="3381828"/>
          </a:xfrm>
        </p:spPr>
        <p:txBody>
          <a:bodyPr/>
          <a:lstStyle/>
          <a:p>
            <a:r>
              <a:rPr lang="fi-FI" dirty="0"/>
              <a:t>Työturvallisuuden vuosikello</a:t>
            </a:r>
            <a:br>
              <a:rPr lang="fi-FI" dirty="0"/>
            </a:br>
            <a:br>
              <a:rPr lang="fi-FI" dirty="0"/>
            </a:br>
            <a:r>
              <a:rPr lang="fi-FI" sz="4800" dirty="0"/>
              <a:t>- </a:t>
            </a:r>
            <a:r>
              <a:rPr lang="fi-FI" sz="3600" dirty="0"/>
              <a:t>esihenkilön tueksi työturvallisuusasioiden ylläpitoon</a:t>
            </a:r>
            <a:endParaRPr lang="fi-FI" sz="4000" dirty="0"/>
          </a:p>
        </p:txBody>
      </p:sp>
      <p:pic>
        <p:nvPicPr>
          <p:cNvPr id="3" name="Picture 2">
            <a:extLst>
              <a:ext uri="{FF2B5EF4-FFF2-40B4-BE49-F238E27FC236}">
                <a16:creationId xmlns:a16="http://schemas.microsoft.com/office/drawing/2014/main" id="{E6E11442-B7EB-5FA2-D3B1-BF07E4578873}"/>
              </a:ext>
            </a:extLst>
          </p:cNvPr>
          <p:cNvPicPr>
            <a:picLocks noChangeAspect="1"/>
          </p:cNvPicPr>
          <p:nvPr/>
        </p:nvPicPr>
        <p:blipFill>
          <a:blip r:embed="rId3"/>
          <a:stretch>
            <a:fillRect/>
          </a:stretch>
        </p:blipFill>
        <p:spPr>
          <a:xfrm>
            <a:off x="9347437" y="5501452"/>
            <a:ext cx="2700762" cy="1261981"/>
          </a:xfrm>
          <a:prstGeom prst="rect">
            <a:avLst/>
          </a:prstGeom>
        </p:spPr>
      </p:pic>
    </p:spTree>
    <p:extLst>
      <p:ext uri="{BB962C8B-B14F-4D97-AF65-F5344CB8AC3E}">
        <p14:creationId xmlns:p14="http://schemas.microsoft.com/office/powerpoint/2010/main" val="2411133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686098E1-3B39-D704-3E0A-ECED8CD9C4D1}"/>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6</a:t>
            </a:r>
          </a:p>
        </p:txBody>
      </p:sp>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Epäasiallinen kohtelu ja häirintä </a:t>
            </a:r>
            <a:br>
              <a:rPr lang="fi-FI" sz="4400" dirty="0">
                <a:effectLst/>
              </a:rPr>
            </a:br>
            <a:r>
              <a:rPr lang="fi-FI" sz="4400" dirty="0">
                <a:effectLst/>
              </a:rPr>
              <a:t>työyhteisössä</a:t>
            </a:r>
          </a:p>
        </p:txBody>
      </p:sp>
      <p:sp>
        <p:nvSpPr>
          <p:cNvPr id="7" name="Content Placeholder 6">
            <a:extLst>
              <a:ext uri="{FF2B5EF4-FFF2-40B4-BE49-F238E27FC236}">
                <a16:creationId xmlns:a16="http://schemas.microsoft.com/office/drawing/2014/main" id="{9DC8EBEA-FB32-6BEE-B389-4E348903AFD8}"/>
              </a:ext>
            </a:extLst>
          </p:cNvPr>
          <p:cNvSpPr>
            <a:spLocks noGrp="1"/>
          </p:cNvSpPr>
          <p:nvPr>
            <p:ph sz="half" idx="1"/>
          </p:nvPr>
        </p:nvSpPr>
        <p:spPr/>
        <p:txBody>
          <a:bodyPr numCol="1">
            <a:normAutofit lnSpcReduction="10000"/>
          </a:bodyPr>
          <a:lstStyle/>
          <a:p>
            <a:r>
              <a:rPr lang="fi-FI" dirty="0"/>
              <a:t>”Jos työssä esiintyy työntekijään kohdistuvaa hänen terveydelleen haittaa tai vaaraa aiheuttavaa häirintää tai muuta epäasiallista kohtelua, työnantajan on asiasta tiedon saatuaan käytettävissään olevin keinoin ryhdyttävä toimiin epäkohdan poistamiseksi.” (Työturvallisuuslaki)</a:t>
            </a:r>
          </a:p>
        </p:txBody>
      </p:sp>
      <p:sp>
        <p:nvSpPr>
          <p:cNvPr id="3" name="Content Placeholder 2">
            <a:extLst>
              <a:ext uri="{FF2B5EF4-FFF2-40B4-BE49-F238E27FC236}">
                <a16:creationId xmlns:a16="http://schemas.microsoft.com/office/drawing/2014/main" id="{55B27694-F46E-97AC-85B4-74D50E914330}"/>
              </a:ext>
            </a:extLst>
          </p:cNvPr>
          <p:cNvSpPr>
            <a:spLocks noGrp="1"/>
          </p:cNvSpPr>
          <p:nvPr>
            <p:ph sz="half" idx="2"/>
          </p:nvPr>
        </p:nvSpPr>
        <p:spPr/>
        <p:txBody>
          <a:bodyPr>
            <a:normAutofit lnSpcReduction="10000"/>
          </a:bodyPr>
          <a:lstStyle/>
          <a:p>
            <a:r>
              <a:rPr lang="fi-FI" dirty="0"/>
              <a:t>”Työntekijän on työpaikalla vältettävä sellaista muihin työntekijöihin kohdistuvaa häirintää ja muuta epäasiallista kohtelua, joka aiheuttaa heidän turvallisuudelleen tai terveydelleen haittaa tai vaaraa.” (Työturvallisuuslaki)</a:t>
            </a:r>
          </a:p>
          <a:p>
            <a:r>
              <a:rPr lang="fi-FI" dirty="0"/>
              <a:t>Esimerkiksi työhön liittyvät mielipide-erot tai työn ja työyhteisön ongelmien käsittely ei ole häirintää</a:t>
            </a:r>
          </a:p>
          <a:p>
            <a:endParaRPr lang="fi-FI" dirty="0"/>
          </a:p>
          <a:p>
            <a:endParaRPr lang="en-US" dirty="0"/>
          </a:p>
        </p:txBody>
      </p:sp>
    </p:spTree>
    <p:extLst>
      <p:ext uri="{BB962C8B-B14F-4D97-AF65-F5344CB8AC3E}">
        <p14:creationId xmlns:p14="http://schemas.microsoft.com/office/powerpoint/2010/main" val="2228518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Fyysinen kuormitus ja ergonomia</a:t>
            </a:r>
            <a:br>
              <a:rPr lang="fi-FI" sz="4400" dirty="0">
                <a:effectLst/>
              </a:rPr>
            </a:br>
            <a:endParaRPr lang="fi-FI" dirty="0"/>
          </a:p>
        </p:txBody>
      </p:sp>
      <p:sp>
        <p:nvSpPr>
          <p:cNvPr id="7" name="Content Placeholder 6">
            <a:extLst>
              <a:ext uri="{FF2B5EF4-FFF2-40B4-BE49-F238E27FC236}">
                <a16:creationId xmlns:a16="http://schemas.microsoft.com/office/drawing/2014/main" id="{8A83091E-7EF6-ADF8-CB9E-B6277D851210}"/>
              </a:ext>
            </a:extLst>
          </p:cNvPr>
          <p:cNvSpPr>
            <a:spLocks noGrp="1"/>
          </p:cNvSpPr>
          <p:nvPr>
            <p:ph sz="half" idx="1"/>
          </p:nvPr>
        </p:nvSpPr>
        <p:spPr/>
        <p:txBody>
          <a:bodyPr numCol="1">
            <a:normAutofit fontScale="92500" lnSpcReduction="10000"/>
          </a:bodyPr>
          <a:lstStyle/>
          <a:p>
            <a:r>
              <a:rPr lang="fi-FI" dirty="0"/>
              <a:t>Keskeisimpiä riskitekijöitä ovat asiakkaan käsittely- ja siirtotehtävät</a:t>
            </a:r>
          </a:p>
          <a:p>
            <a:pPr lvl="1"/>
            <a:r>
              <a:rPr lang="fi-FI" dirty="0"/>
              <a:t>Muut riskit liittyvät pääasiassa kodinhoitotehtäviin ja raskaiden esineiden siirtämiseen</a:t>
            </a:r>
          </a:p>
          <a:p>
            <a:r>
              <a:rPr lang="fi-FI" dirty="0"/>
              <a:t>Yleisimpiä loukkaantumistapoja ovat fyysinen ylirasitus ja toistuva liike</a:t>
            </a:r>
          </a:p>
          <a:p>
            <a:r>
              <a:rPr lang="fi-FI" dirty="0"/>
              <a:t>Vammat kohdistuvat useimmiten selkään, olkapäähän, sormiin tai polviin</a:t>
            </a:r>
          </a:p>
        </p:txBody>
      </p:sp>
      <p:sp>
        <p:nvSpPr>
          <p:cNvPr id="3" name="Content Placeholder 2">
            <a:extLst>
              <a:ext uri="{FF2B5EF4-FFF2-40B4-BE49-F238E27FC236}">
                <a16:creationId xmlns:a16="http://schemas.microsoft.com/office/drawing/2014/main" id="{DF14CB15-695E-5148-58AF-2668975D890B}"/>
              </a:ext>
            </a:extLst>
          </p:cNvPr>
          <p:cNvSpPr>
            <a:spLocks noGrp="1"/>
          </p:cNvSpPr>
          <p:nvPr>
            <p:ph sz="half" idx="2"/>
          </p:nvPr>
        </p:nvSpPr>
        <p:spPr/>
        <p:txBody>
          <a:bodyPr>
            <a:normAutofit fontScale="92500" lnSpcReduction="10000"/>
          </a:bodyPr>
          <a:lstStyle/>
          <a:p>
            <a:r>
              <a:rPr lang="fi-FI" dirty="0"/>
              <a:t>Apuvälineiden käyttöä suositellaan, mikäli asiakas niihin suostuu ja niitä pystyy asunnossa käyttämään</a:t>
            </a:r>
          </a:p>
          <a:p>
            <a:r>
              <a:rPr lang="fi-FI" dirty="0"/>
              <a:t>Mikäli apuvälineitä ei syystä tai toisesta käytetä eikä työntekijä pysty suorittamaan asiakaskäyntiä yksin fyysisen kuormituksen takia, on käynti toteutettava parikäyntinä</a:t>
            </a:r>
          </a:p>
          <a:p>
            <a:endParaRPr lang="en-US" dirty="0"/>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C3BFBD02-AE00-67FF-9F96-076467D3036F}"/>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7</a:t>
            </a:r>
          </a:p>
        </p:txBody>
      </p:sp>
    </p:spTree>
    <p:extLst>
      <p:ext uri="{BB962C8B-B14F-4D97-AF65-F5344CB8AC3E}">
        <p14:creationId xmlns:p14="http://schemas.microsoft.com/office/powerpoint/2010/main" val="2165682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Henkilönsuojaimet</a:t>
            </a:r>
            <a:br>
              <a:rPr lang="fi-FI" sz="4400" dirty="0">
                <a:effectLst/>
              </a:rPr>
            </a:br>
            <a:endParaRPr lang="fi-FI" dirty="0"/>
          </a:p>
        </p:txBody>
      </p:sp>
      <p:sp>
        <p:nvSpPr>
          <p:cNvPr id="3" name="Content Placeholder 2">
            <a:extLst>
              <a:ext uri="{FF2B5EF4-FFF2-40B4-BE49-F238E27FC236}">
                <a16:creationId xmlns:a16="http://schemas.microsoft.com/office/drawing/2014/main" id="{C6E1A286-8E0C-30AA-81AF-274E0DE2D950}"/>
              </a:ext>
            </a:extLst>
          </p:cNvPr>
          <p:cNvSpPr>
            <a:spLocks noGrp="1"/>
          </p:cNvSpPr>
          <p:nvPr>
            <p:ph sz="half" idx="1"/>
          </p:nvPr>
        </p:nvSpPr>
        <p:spPr/>
        <p:txBody>
          <a:bodyPr>
            <a:normAutofit/>
          </a:bodyPr>
          <a:lstStyle/>
          <a:p>
            <a:r>
              <a:rPr lang="fi-FI" sz="2800" dirty="0">
                <a:effectLst/>
                <a:ea typeface="Calibri" panose="020F0502020204030204" pitchFamily="34" charset="0"/>
                <a:cs typeface="Times New Roman" panose="02020603050405020304" pitchFamily="18" charset="0"/>
              </a:rPr>
              <a:t>Työntekijän tulee osata tunnistaa työntekemiseen sekä työolosuhteisiin liittyvä suojaimen tarve</a:t>
            </a:r>
          </a:p>
          <a:p>
            <a:r>
              <a:rPr lang="fi-FI" sz="2800" dirty="0">
                <a:effectLst/>
                <a:ea typeface="Calibri" panose="020F0502020204030204" pitchFamily="34" charset="0"/>
                <a:cs typeface="Times New Roman" panose="02020603050405020304" pitchFamily="18" charset="0"/>
              </a:rPr>
              <a:t>Käytettävät suojaimet tulee valita riskienarvioinnin tulosten perusteella </a:t>
            </a:r>
          </a:p>
          <a:p>
            <a:r>
              <a:rPr lang="fi-FI" sz="2800" dirty="0">
                <a:effectLst/>
                <a:ea typeface="Calibri" panose="020F0502020204030204" pitchFamily="34" charset="0"/>
                <a:cs typeface="Times New Roman" panose="02020603050405020304" pitchFamily="18" charset="0"/>
              </a:rPr>
              <a:t>Suojaimet tulee olla juuri kyseiseen käyttöön tarkoitettuja</a:t>
            </a:r>
          </a:p>
        </p:txBody>
      </p:sp>
      <p:sp>
        <p:nvSpPr>
          <p:cNvPr id="5" name="Content Placeholder 4">
            <a:extLst>
              <a:ext uri="{FF2B5EF4-FFF2-40B4-BE49-F238E27FC236}">
                <a16:creationId xmlns:a16="http://schemas.microsoft.com/office/drawing/2014/main" id="{2F581CD3-1ED8-B01B-9D77-A857EDE296A1}"/>
              </a:ext>
            </a:extLst>
          </p:cNvPr>
          <p:cNvSpPr>
            <a:spLocks noGrp="1"/>
          </p:cNvSpPr>
          <p:nvPr>
            <p:ph sz="half" idx="2"/>
          </p:nvPr>
        </p:nvSpPr>
        <p:spPr/>
        <p:txBody>
          <a:bodyPr>
            <a:normAutofit/>
          </a:bodyPr>
          <a:lstStyle/>
          <a:p>
            <a:r>
              <a:rPr lang="fi-FI" sz="2800" dirty="0">
                <a:effectLst/>
                <a:ea typeface="Calibri" panose="020F0502020204030204" pitchFamily="34" charset="0"/>
                <a:cs typeface="Times New Roman" panose="02020603050405020304" pitchFamily="18" charset="0"/>
              </a:rPr>
              <a:t>Suojainten turvalliseen käyttöön liittyy niiden oikea oppinen turvallinen käyttö, huoltaminen sekä käytöstä poisto</a:t>
            </a:r>
            <a:endParaRPr lang="fi-FI" dirty="0"/>
          </a:p>
          <a:p>
            <a:endParaRPr lang="fi-FI" dirty="0"/>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F895E7B7-6907-FBA0-E399-D09DEBB48AAC}"/>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8</a:t>
            </a:r>
          </a:p>
        </p:txBody>
      </p:sp>
    </p:spTree>
    <p:extLst>
      <p:ext uri="{BB962C8B-B14F-4D97-AF65-F5344CB8AC3E}">
        <p14:creationId xmlns:p14="http://schemas.microsoft.com/office/powerpoint/2010/main" val="3986415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dirty="0"/>
              <a:t>Henkinen/psykososiaalinen kuormitus</a:t>
            </a:r>
            <a:br>
              <a:rPr lang="fi-FI" dirty="0"/>
            </a:br>
            <a:endParaRPr lang="fi-FI" dirty="0"/>
          </a:p>
        </p:txBody>
      </p:sp>
      <p:sp>
        <p:nvSpPr>
          <p:cNvPr id="7" name="Content Placeholder 6">
            <a:extLst>
              <a:ext uri="{FF2B5EF4-FFF2-40B4-BE49-F238E27FC236}">
                <a16:creationId xmlns:a16="http://schemas.microsoft.com/office/drawing/2014/main" id="{FD273DEB-52A2-99E9-4F66-0557B42DC32A}"/>
              </a:ext>
            </a:extLst>
          </p:cNvPr>
          <p:cNvSpPr>
            <a:spLocks noGrp="1"/>
          </p:cNvSpPr>
          <p:nvPr>
            <p:ph sz="half" idx="1"/>
          </p:nvPr>
        </p:nvSpPr>
        <p:spPr/>
        <p:txBody>
          <a:bodyPr numCol="1">
            <a:normAutofit fontScale="92500" lnSpcReduction="20000"/>
          </a:bodyPr>
          <a:lstStyle/>
          <a:p>
            <a:r>
              <a:rPr lang="fi-FI" dirty="0"/>
              <a:t>Psykososiaalisilla kuormitustekijöillä viitataan työn sisältöön ja järjestelyihin sekä työyhteisön sosiaaliseen toimivuuteen liittyviin tekijöihin, jotka voivat aiheuttaa työntekijälle haitallista kuormitusta</a:t>
            </a:r>
          </a:p>
          <a:p>
            <a:endParaRPr lang="fi-FI" dirty="0"/>
          </a:p>
          <a:p>
            <a:r>
              <a:rPr lang="fi-FI" dirty="0"/>
              <a:t>Jatkuvat työpäivän keskeytykset häiritsevät asiakaskäynneillä esimerkiksi hoidollisten tehtävien suorittamista ja aiheuttavat kuormitusta</a:t>
            </a:r>
          </a:p>
        </p:txBody>
      </p:sp>
      <p:sp>
        <p:nvSpPr>
          <p:cNvPr id="3" name="Content Placeholder 2">
            <a:extLst>
              <a:ext uri="{FF2B5EF4-FFF2-40B4-BE49-F238E27FC236}">
                <a16:creationId xmlns:a16="http://schemas.microsoft.com/office/drawing/2014/main" id="{8CA1BAA3-F140-FBEA-B013-6B8082ED01D1}"/>
              </a:ext>
            </a:extLst>
          </p:cNvPr>
          <p:cNvSpPr>
            <a:spLocks noGrp="1"/>
          </p:cNvSpPr>
          <p:nvPr>
            <p:ph sz="half" idx="2"/>
          </p:nvPr>
        </p:nvSpPr>
        <p:spPr/>
        <p:txBody>
          <a:bodyPr>
            <a:normAutofit fontScale="92500" lnSpcReduction="20000"/>
          </a:bodyPr>
          <a:lstStyle/>
          <a:p>
            <a:r>
              <a:rPr lang="fi-FI" dirty="0"/>
              <a:t>Työntekijät joutuvat tekemään työpäivän aikana useita päätöksiä yksin</a:t>
            </a:r>
          </a:p>
          <a:p>
            <a:r>
              <a:rPr lang="fi-FI" dirty="0"/>
              <a:t>Työntekijä voi olla osin vastuussa oman työnsä ja työpäivänsä suunnittelusta</a:t>
            </a:r>
          </a:p>
          <a:p>
            <a:r>
              <a:rPr lang="fi-FI" dirty="0"/>
              <a:t>Riittämättömät tiedot asiakkaasta/ennakkotietojen puute aiheuttavat stressiä</a:t>
            </a:r>
          </a:p>
          <a:p>
            <a:endParaRPr lang="en-US" dirty="0"/>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17E1D634-3B45-E451-1182-31A6CBEEDE70}"/>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9</a:t>
            </a:r>
          </a:p>
        </p:txBody>
      </p:sp>
    </p:spTree>
    <p:extLst>
      <p:ext uri="{BB962C8B-B14F-4D97-AF65-F5344CB8AC3E}">
        <p14:creationId xmlns:p14="http://schemas.microsoft.com/office/powerpoint/2010/main" val="1128912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Ilmoitusten tekeminen ja käsittely</a:t>
            </a:r>
            <a:br>
              <a:rPr lang="fi-FI" sz="4400" dirty="0">
                <a:effectLst/>
              </a:rPr>
            </a:br>
            <a:endParaRPr lang="fi-FI" dirty="0"/>
          </a:p>
        </p:txBody>
      </p:sp>
      <p:sp>
        <p:nvSpPr>
          <p:cNvPr id="7" name="Content Placeholder 6">
            <a:extLst>
              <a:ext uri="{FF2B5EF4-FFF2-40B4-BE49-F238E27FC236}">
                <a16:creationId xmlns:a16="http://schemas.microsoft.com/office/drawing/2014/main" id="{93209A5C-956C-B12D-445F-1282CA024F03}"/>
              </a:ext>
            </a:extLst>
          </p:cNvPr>
          <p:cNvSpPr>
            <a:spLocks noGrp="1"/>
          </p:cNvSpPr>
          <p:nvPr>
            <p:ph sz="half" idx="1"/>
          </p:nvPr>
        </p:nvSpPr>
        <p:spPr/>
        <p:txBody>
          <a:bodyPr numCol="1">
            <a:normAutofit/>
          </a:bodyPr>
          <a:lstStyle/>
          <a:p>
            <a:r>
              <a:rPr lang="fi-FI" dirty="0"/>
              <a:t>Turvallisuushavaintojen ilmoittaminen on erityisen tärkeää toisen kotona tehtävässä työssä, koska työntekijä on usein ainoa, joka kohteessa käy</a:t>
            </a:r>
          </a:p>
          <a:p>
            <a:r>
              <a:rPr lang="fi-FI" dirty="0"/>
              <a:t>Työntekijöiden tekemät ilmoitukset ovat tärkeä keino saada tietoa työturvallisuushaasteista, joita työntekijät kohtaavat</a:t>
            </a:r>
          </a:p>
        </p:txBody>
      </p:sp>
      <p:sp>
        <p:nvSpPr>
          <p:cNvPr id="3" name="Content Placeholder 2">
            <a:extLst>
              <a:ext uri="{FF2B5EF4-FFF2-40B4-BE49-F238E27FC236}">
                <a16:creationId xmlns:a16="http://schemas.microsoft.com/office/drawing/2014/main" id="{F5593C3E-E509-E3A1-DA4A-8756E55C0077}"/>
              </a:ext>
            </a:extLst>
          </p:cNvPr>
          <p:cNvSpPr>
            <a:spLocks noGrp="1"/>
          </p:cNvSpPr>
          <p:nvPr>
            <p:ph sz="half" idx="2"/>
          </p:nvPr>
        </p:nvSpPr>
        <p:spPr/>
        <p:txBody>
          <a:bodyPr>
            <a:normAutofit/>
          </a:bodyPr>
          <a:lstStyle/>
          <a:p>
            <a:r>
              <a:rPr lang="fi-FI" dirty="0"/>
              <a:t>Työntekijällä on työturvallisuuslain mukaan velvollisuus ilmoittaa havaitsemistaan työturvallisuuspuutteista</a:t>
            </a:r>
          </a:p>
          <a:p>
            <a:r>
              <a:rPr lang="fi-FI" dirty="0"/>
              <a:t>Ilmoitusvelvollisuus koskee myös muun muassa paloturvallisuusriskejä </a:t>
            </a:r>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087C10E8-846A-F393-5D17-9741D458339B}"/>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10</a:t>
            </a:r>
          </a:p>
        </p:txBody>
      </p:sp>
    </p:spTree>
    <p:extLst>
      <p:ext uri="{BB962C8B-B14F-4D97-AF65-F5344CB8AC3E}">
        <p14:creationId xmlns:p14="http://schemas.microsoft.com/office/powerpoint/2010/main" val="21749651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Kameravalvonta ja kuvaaminen </a:t>
            </a:r>
            <a:br>
              <a:rPr lang="fi-FI" sz="4400" dirty="0">
                <a:effectLst/>
              </a:rPr>
            </a:br>
            <a:r>
              <a:rPr lang="fi-FI" sz="4400" dirty="0">
                <a:effectLst/>
              </a:rPr>
              <a:t>asiakkaan kotona</a:t>
            </a:r>
            <a:endParaRPr lang="fi-FI" dirty="0"/>
          </a:p>
        </p:txBody>
      </p:sp>
      <p:sp>
        <p:nvSpPr>
          <p:cNvPr id="3" name="Content Placeholder 2">
            <a:extLst>
              <a:ext uri="{FF2B5EF4-FFF2-40B4-BE49-F238E27FC236}">
                <a16:creationId xmlns:a16="http://schemas.microsoft.com/office/drawing/2014/main" id="{09123214-11F0-F3EB-5C8A-ECECE0C78FB6}"/>
              </a:ext>
            </a:extLst>
          </p:cNvPr>
          <p:cNvSpPr>
            <a:spLocks noGrp="1"/>
          </p:cNvSpPr>
          <p:nvPr>
            <p:ph sz="half" idx="1"/>
          </p:nvPr>
        </p:nvSpPr>
        <p:spPr/>
        <p:txBody>
          <a:bodyPr/>
          <a:lstStyle/>
          <a:p>
            <a:r>
              <a:rPr lang="fi-FI" dirty="0"/>
              <a:t>Asiakas tai omainen saattaa asentaa kameravalvonnan asuntoon tai he kuvaavat työntekijää muuten</a:t>
            </a:r>
          </a:p>
          <a:p>
            <a:r>
              <a:rPr lang="fi-FI" dirty="0"/>
              <a:t>Kameravalvonta on lain puitteissa sallittua, mutta ei aina hyvien käytäntöjen mukaista</a:t>
            </a:r>
          </a:p>
          <a:p>
            <a:endParaRPr lang="fi-FI" dirty="0"/>
          </a:p>
          <a:p>
            <a:endParaRPr lang="fi-FI" dirty="0"/>
          </a:p>
        </p:txBody>
      </p:sp>
      <p:sp>
        <p:nvSpPr>
          <p:cNvPr id="5" name="Content Placeholder 4">
            <a:extLst>
              <a:ext uri="{FF2B5EF4-FFF2-40B4-BE49-F238E27FC236}">
                <a16:creationId xmlns:a16="http://schemas.microsoft.com/office/drawing/2014/main" id="{EBF1F532-6117-A2B3-99F4-65EAE1D4473C}"/>
              </a:ext>
            </a:extLst>
          </p:cNvPr>
          <p:cNvSpPr>
            <a:spLocks noGrp="1"/>
          </p:cNvSpPr>
          <p:nvPr>
            <p:ph sz="half" idx="2"/>
          </p:nvPr>
        </p:nvSpPr>
        <p:spPr/>
        <p:txBody>
          <a:bodyPr/>
          <a:lstStyle/>
          <a:p>
            <a:r>
              <a:rPr lang="fi-FI" dirty="0"/>
              <a:t>Jos kohtaat kuvaamista työssäsi, ilmoita siitä </a:t>
            </a:r>
          </a:p>
          <a:p>
            <a:endParaRPr lang="fi-FI" dirty="0"/>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9A1E2B70-1B9C-B371-3219-C33B7CF256A5}"/>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11</a:t>
            </a:r>
          </a:p>
        </p:txBody>
      </p:sp>
    </p:spTree>
    <p:extLst>
      <p:ext uri="{BB962C8B-B14F-4D97-AF65-F5344CB8AC3E}">
        <p14:creationId xmlns:p14="http://schemas.microsoft.com/office/powerpoint/2010/main" val="408753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Keinoja varmistaa turvallisuus</a:t>
            </a:r>
            <a:br>
              <a:rPr lang="fi-FI" sz="4400" dirty="0">
                <a:effectLst/>
              </a:rPr>
            </a:br>
            <a:endParaRPr lang="fi-FI" dirty="0"/>
          </a:p>
        </p:txBody>
      </p:sp>
      <p:sp>
        <p:nvSpPr>
          <p:cNvPr id="7" name="Content Placeholder 6">
            <a:extLst>
              <a:ext uri="{FF2B5EF4-FFF2-40B4-BE49-F238E27FC236}">
                <a16:creationId xmlns:a16="http://schemas.microsoft.com/office/drawing/2014/main" id="{21AD74D1-223D-9F61-DE13-6C8003B3F85B}"/>
              </a:ext>
            </a:extLst>
          </p:cNvPr>
          <p:cNvSpPr>
            <a:spLocks noGrp="1"/>
          </p:cNvSpPr>
          <p:nvPr>
            <p:ph sz="half" idx="1"/>
          </p:nvPr>
        </p:nvSpPr>
        <p:spPr/>
        <p:txBody>
          <a:bodyPr numCol="1">
            <a:normAutofit/>
          </a:bodyPr>
          <a:lstStyle/>
          <a:p>
            <a:r>
              <a:rPr lang="fi-FI" dirty="0"/>
              <a:t>Asiakkaan kotiin ei tarvitse mennä/kodista saa poistua, mikäli tilanne vaikuttaa uhkaavalta</a:t>
            </a:r>
          </a:p>
          <a:p>
            <a:r>
              <a:rPr lang="fi-FI" dirty="0"/>
              <a:t>Tarkista työskentelyolosuhteet</a:t>
            </a:r>
          </a:p>
          <a:p>
            <a:r>
              <a:rPr lang="fi-FI" dirty="0"/>
              <a:t>Varmista poispääsyreitti</a:t>
            </a:r>
          </a:p>
          <a:p>
            <a:r>
              <a:rPr lang="fi-FI" dirty="0"/>
              <a:t>Kiinnitä huomiota työasentoihin</a:t>
            </a:r>
          </a:p>
          <a:p>
            <a:endParaRPr lang="fi-FI" dirty="0"/>
          </a:p>
        </p:txBody>
      </p:sp>
      <p:sp>
        <p:nvSpPr>
          <p:cNvPr id="3" name="Content Placeholder 2">
            <a:extLst>
              <a:ext uri="{FF2B5EF4-FFF2-40B4-BE49-F238E27FC236}">
                <a16:creationId xmlns:a16="http://schemas.microsoft.com/office/drawing/2014/main" id="{6169676D-DC72-99A6-814D-BF04174F0A06}"/>
              </a:ext>
            </a:extLst>
          </p:cNvPr>
          <p:cNvSpPr>
            <a:spLocks noGrp="1"/>
          </p:cNvSpPr>
          <p:nvPr>
            <p:ph sz="half" idx="2"/>
          </p:nvPr>
        </p:nvSpPr>
        <p:spPr/>
        <p:txBody>
          <a:bodyPr>
            <a:normAutofit/>
          </a:bodyPr>
          <a:lstStyle/>
          <a:p>
            <a:r>
              <a:rPr lang="fi-FI" dirty="0"/>
              <a:t>Käytä tarvittavia työ-, apu- ja suojavälineitä</a:t>
            </a:r>
          </a:p>
          <a:p>
            <a:r>
              <a:rPr lang="fi-FI" dirty="0"/>
              <a:t>Huomioi asunnossa olevat muut ihmiset ja lemmikkieläimet</a:t>
            </a:r>
          </a:p>
          <a:p>
            <a:r>
              <a:rPr lang="fi-FI" dirty="0"/>
              <a:t>Kirjaa käyntiin liittyvät työturvallisuushuomiot asiakastietoihin</a:t>
            </a:r>
          </a:p>
          <a:p>
            <a:endParaRPr lang="en-US" dirty="0"/>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309D7949-49AD-2CE8-917E-FE527D0A9717}"/>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12</a:t>
            </a:r>
          </a:p>
        </p:txBody>
      </p:sp>
    </p:spTree>
    <p:extLst>
      <p:ext uri="{BB962C8B-B14F-4D97-AF65-F5344CB8AC3E}">
        <p14:creationId xmlns:p14="http://schemas.microsoft.com/office/powerpoint/2010/main" val="1000698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Kemikaaliturvallisuus</a:t>
            </a:r>
            <a:br>
              <a:rPr lang="fi-FI" sz="4400" dirty="0">
                <a:effectLst/>
              </a:rPr>
            </a:br>
            <a:endParaRPr lang="fi-FI" dirty="0"/>
          </a:p>
        </p:txBody>
      </p:sp>
      <p:sp>
        <p:nvSpPr>
          <p:cNvPr id="7" name="Content Placeholder 6">
            <a:extLst>
              <a:ext uri="{FF2B5EF4-FFF2-40B4-BE49-F238E27FC236}">
                <a16:creationId xmlns:a16="http://schemas.microsoft.com/office/drawing/2014/main" id="{DC9F9BBD-01AF-EF6F-EE45-21DECAD86443}"/>
              </a:ext>
            </a:extLst>
          </p:cNvPr>
          <p:cNvSpPr>
            <a:spLocks noGrp="1"/>
          </p:cNvSpPr>
          <p:nvPr>
            <p:ph sz="half" idx="1"/>
          </p:nvPr>
        </p:nvSpPr>
        <p:spPr/>
        <p:txBody>
          <a:bodyPr numCol="1">
            <a:normAutofit lnSpcReduction="10000"/>
          </a:bodyPr>
          <a:lstStyle/>
          <a:p>
            <a:r>
              <a:rPr lang="fi-FI" dirty="0"/>
              <a:t>Työnantajan tulee tietää ja luetteloida, mitä kemikaaleja työntekijä käyttää</a:t>
            </a:r>
          </a:p>
          <a:p>
            <a:endParaRPr lang="fi-FI" dirty="0"/>
          </a:p>
          <a:p>
            <a:r>
              <a:rPr lang="fi-FI" dirty="0"/>
              <a:t>Työntekijät käsittelevät lääkkeitä sekä voivat tehdä erilaisia liuoksia ja sytostaattitiputuksia</a:t>
            </a:r>
          </a:p>
          <a:p>
            <a:pPr lvl="1"/>
            <a:r>
              <a:rPr lang="fi-FI" dirty="0"/>
              <a:t>Oleellista on esimerkiksi se, missä muodossa apteekista tilataan asiakkaille meneviä lääkkeitä ja miten työntekijät joutuvat niitä käsittelemään</a:t>
            </a:r>
          </a:p>
          <a:p>
            <a:endParaRPr lang="fi-FI" dirty="0"/>
          </a:p>
        </p:txBody>
      </p:sp>
      <p:sp>
        <p:nvSpPr>
          <p:cNvPr id="3" name="Content Placeholder 2">
            <a:extLst>
              <a:ext uri="{FF2B5EF4-FFF2-40B4-BE49-F238E27FC236}">
                <a16:creationId xmlns:a16="http://schemas.microsoft.com/office/drawing/2014/main" id="{40588627-4240-7178-541E-830B0D80E42D}"/>
              </a:ext>
            </a:extLst>
          </p:cNvPr>
          <p:cNvSpPr>
            <a:spLocks noGrp="1"/>
          </p:cNvSpPr>
          <p:nvPr>
            <p:ph sz="half" idx="2"/>
          </p:nvPr>
        </p:nvSpPr>
        <p:spPr/>
        <p:txBody>
          <a:bodyPr>
            <a:normAutofit lnSpcReduction="10000"/>
          </a:bodyPr>
          <a:lstStyle/>
          <a:p>
            <a:r>
              <a:rPr lang="fi-FI" dirty="0"/>
              <a:t>Asiakkaan kotona voi olla purkkeja, joista merkinnät puuttuvat eikä tiedetä, mitä ne käytännössä ovat</a:t>
            </a:r>
          </a:p>
          <a:p>
            <a:pPr lvl="1"/>
            <a:r>
              <a:rPr lang="fi-FI" dirty="0"/>
              <a:t>Jotta työntekijöiden ei tarvitse käsitellä kemikaaleja turhaan, tulisi hänen käyttämänsä kemikaalit säilyttää yhdessä paikassa</a:t>
            </a:r>
          </a:p>
          <a:p>
            <a:pPr lvl="1"/>
            <a:r>
              <a:rPr lang="fi-FI" dirty="0"/>
              <a:t>Kun käytössä olevat kemikaalit ovat tiedossa, työnantaja pystyy tarjoamaan soveltuvat suojavälineet</a:t>
            </a:r>
          </a:p>
          <a:p>
            <a:endParaRPr lang="en-US" dirty="0"/>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44C74C8F-74F5-B1DE-1666-94AF2A46520A}"/>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13</a:t>
            </a:r>
          </a:p>
        </p:txBody>
      </p:sp>
    </p:spTree>
    <p:extLst>
      <p:ext uri="{BB962C8B-B14F-4D97-AF65-F5344CB8AC3E}">
        <p14:creationId xmlns:p14="http://schemas.microsoft.com/office/powerpoint/2010/main" val="234832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Lääkkeiden kuljetus</a:t>
            </a:r>
            <a:br>
              <a:rPr lang="fi-FI" sz="4400" dirty="0">
                <a:effectLst/>
              </a:rPr>
            </a:br>
            <a:endParaRPr lang="fi-FI" dirty="0"/>
          </a:p>
        </p:txBody>
      </p:sp>
      <p:sp>
        <p:nvSpPr>
          <p:cNvPr id="7" name="Content Placeholder 6">
            <a:extLst>
              <a:ext uri="{FF2B5EF4-FFF2-40B4-BE49-F238E27FC236}">
                <a16:creationId xmlns:a16="http://schemas.microsoft.com/office/drawing/2014/main" id="{A9651C2F-BEF4-B853-DF74-278AF61C8467}"/>
              </a:ext>
            </a:extLst>
          </p:cNvPr>
          <p:cNvSpPr>
            <a:spLocks noGrp="1"/>
          </p:cNvSpPr>
          <p:nvPr>
            <p:ph sz="half" idx="1"/>
          </p:nvPr>
        </p:nvSpPr>
        <p:spPr/>
        <p:txBody>
          <a:bodyPr>
            <a:normAutofit/>
          </a:bodyPr>
          <a:lstStyle/>
          <a:p>
            <a:r>
              <a:rPr lang="fi-FI" dirty="0"/>
              <a:t>Mikäli koet uhkaa, oma turvallisuus on aina tärkein</a:t>
            </a:r>
          </a:p>
          <a:p>
            <a:endParaRPr lang="fi-FI" dirty="0"/>
          </a:p>
          <a:p>
            <a:r>
              <a:rPr lang="fi-FI" dirty="0"/>
              <a:t>Huomioitava lääketurvallisuus ja työntekijän turvallisuus lääkkeiden kuljettamisessa sekä säilyttämisessä kuljetuksen aikana</a:t>
            </a:r>
          </a:p>
          <a:p>
            <a:pPr marL="0" indent="0">
              <a:buNone/>
            </a:pPr>
            <a:endParaRPr lang="fi-FI" dirty="0"/>
          </a:p>
        </p:txBody>
      </p:sp>
      <p:sp>
        <p:nvSpPr>
          <p:cNvPr id="3" name="Content Placeholder 2">
            <a:extLst>
              <a:ext uri="{FF2B5EF4-FFF2-40B4-BE49-F238E27FC236}">
                <a16:creationId xmlns:a16="http://schemas.microsoft.com/office/drawing/2014/main" id="{38F2002D-23A3-97B3-7673-81D89363BE87}"/>
              </a:ext>
            </a:extLst>
          </p:cNvPr>
          <p:cNvSpPr>
            <a:spLocks noGrp="1"/>
          </p:cNvSpPr>
          <p:nvPr>
            <p:ph sz="half" idx="2"/>
          </p:nvPr>
        </p:nvSpPr>
        <p:spPr/>
        <p:txBody>
          <a:bodyPr>
            <a:normAutofit/>
          </a:bodyPr>
          <a:lstStyle/>
          <a:p>
            <a:r>
              <a:rPr lang="fi-FI" dirty="0"/>
              <a:t>Tärkeää huomioida</a:t>
            </a:r>
          </a:p>
          <a:p>
            <a:pPr lvl="1"/>
            <a:r>
              <a:rPr lang="fi-FI" dirty="0"/>
              <a:t>Työntekijän tunnistettavuus</a:t>
            </a:r>
          </a:p>
          <a:p>
            <a:pPr lvl="1"/>
            <a:r>
              <a:rPr lang="fi-FI" dirty="0"/>
              <a:t>Reittivalinnat</a:t>
            </a:r>
          </a:p>
          <a:p>
            <a:pPr lvl="1"/>
            <a:r>
              <a:rPr lang="fi-FI" dirty="0"/>
              <a:t>Kulkuvälineet</a:t>
            </a:r>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1F49C4D5-5905-2840-F404-A505FC0EEBF6}"/>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14</a:t>
            </a:r>
          </a:p>
        </p:txBody>
      </p:sp>
    </p:spTree>
    <p:extLst>
      <p:ext uri="{BB962C8B-B14F-4D97-AF65-F5344CB8AC3E}">
        <p14:creationId xmlns:p14="http://schemas.microsoft.com/office/powerpoint/2010/main" val="39744180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Riskienarvioinnin tekeminen</a:t>
            </a:r>
            <a:br>
              <a:rPr lang="fi-FI" sz="4400" dirty="0">
                <a:effectLst/>
              </a:rPr>
            </a:br>
            <a:endParaRPr lang="fi-FI" dirty="0"/>
          </a:p>
        </p:txBody>
      </p:sp>
      <p:sp>
        <p:nvSpPr>
          <p:cNvPr id="7" name="Content Placeholder 6">
            <a:extLst>
              <a:ext uri="{FF2B5EF4-FFF2-40B4-BE49-F238E27FC236}">
                <a16:creationId xmlns:a16="http://schemas.microsoft.com/office/drawing/2014/main" id="{A7EC6306-15AD-9430-97A1-E6311BA3F1AF}"/>
              </a:ext>
            </a:extLst>
          </p:cNvPr>
          <p:cNvSpPr>
            <a:spLocks noGrp="1"/>
          </p:cNvSpPr>
          <p:nvPr>
            <p:ph sz="half" idx="1"/>
          </p:nvPr>
        </p:nvSpPr>
        <p:spPr>
          <a:xfrm>
            <a:off x="838200" y="1825625"/>
            <a:ext cx="5181600" cy="4832350"/>
          </a:xfrm>
        </p:spPr>
        <p:txBody>
          <a:bodyPr numCol="1">
            <a:normAutofit fontScale="85000" lnSpcReduction="10000"/>
          </a:bodyPr>
          <a:lstStyle/>
          <a:p>
            <a:r>
              <a:rPr lang="fi-FI" dirty="0"/>
              <a:t>Työnantajan on selvitettävä ja tunnistettava työstä, työajoista, työtilasta, muusta työympäristöstä ja työolosuhteista aiheutuvat haitta- ja vaaratekijät (Työturvallisuuslaki)</a:t>
            </a:r>
          </a:p>
          <a:p>
            <a:r>
              <a:rPr lang="fi-FI" dirty="0"/>
              <a:t>Riskienarvioinnilla hallitaan työntekijöiden kohtaamia vaaroja</a:t>
            </a:r>
          </a:p>
          <a:p>
            <a:r>
              <a:rPr lang="fi-FI" dirty="0"/>
              <a:t>Riskienarviointia tehdään säännöllisin väliajoin organisaatiossa, mutta se on myös jokapäiväistä toimintaa</a:t>
            </a:r>
          </a:p>
          <a:p>
            <a:r>
              <a:rPr lang="fi-FI" dirty="0"/>
              <a:t>Työntekijällä on velvollisuus kertoa työnantajalle havaitsemistaan riskeistä</a:t>
            </a:r>
          </a:p>
          <a:p>
            <a:pPr lvl="1"/>
            <a:r>
              <a:rPr lang="fi-FI" dirty="0"/>
              <a:t>Keino vaikuttaa oman työn turvallisuuteen</a:t>
            </a:r>
          </a:p>
        </p:txBody>
      </p:sp>
      <p:sp>
        <p:nvSpPr>
          <p:cNvPr id="3" name="Content Placeholder 2">
            <a:extLst>
              <a:ext uri="{FF2B5EF4-FFF2-40B4-BE49-F238E27FC236}">
                <a16:creationId xmlns:a16="http://schemas.microsoft.com/office/drawing/2014/main" id="{7F5763A7-878E-FDDC-8892-27EE2BC2E540}"/>
              </a:ext>
            </a:extLst>
          </p:cNvPr>
          <p:cNvSpPr>
            <a:spLocks noGrp="1"/>
          </p:cNvSpPr>
          <p:nvPr>
            <p:ph sz="half" idx="2"/>
          </p:nvPr>
        </p:nvSpPr>
        <p:spPr/>
        <p:txBody>
          <a:bodyPr>
            <a:normAutofit fontScale="85000" lnSpcReduction="10000"/>
          </a:bodyPr>
          <a:lstStyle/>
          <a:p>
            <a:r>
              <a:rPr lang="fi-FI" i="1" dirty="0"/>
              <a:t>Täyttäkää tälle kalvolle oman riskienarviointinne aikataulu ja muita tärkeitä asioita liittyen organisaatiossanne tehtävään riskienarviointiin</a:t>
            </a:r>
          </a:p>
          <a:p>
            <a:endParaRPr lang="en-US" dirty="0"/>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FC380E9B-38A3-660B-91AA-9C90A5FC4DD0}"/>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15</a:t>
            </a:r>
          </a:p>
        </p:txBody>
      </p:sp>
    </p:spTree>
    <p:extLst>
      <p:ext uri="{BB962C8B-B14F-4D97-AF65-F5344CB8AC3E}">
        <p14:creationId xmlns:p14="http://schemas.microsoft.com/office/powerpoint/2010/main" val="157992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7E468FF-1AB2-95B5-2355-8FB3A7E7645B}"/>
              </a:ext>
            </a:extLst>
          </p:cNvPr>
          <p:cNvSpPr>
            <a:spLocks noGrp="1"/>
          </p:cNvSpPr>
          <p:nvPr>
            <p:ph idx="1"/>
          </p:nvPr>
        </p:nvSpPr>
        <p:spPr>
          <a:xfrm>
            <a:off x="838200" y="801507"/>
            <a:ext cx="10515600" cy="5621865"/>
          </a:xfrm>
        </p:spPr>
        <p:txBody>
          <a:bodyPr>
            <a:normAutofit/>
          </a:bodyPr>
          <a:lstStyle/>
          <a:p>
            <a:r>
              <a:rPr lang="fi-FI" dirty="0"/>
              <a:t>Esihenkilön työturvallisuuden vuosikellon tarkoitus on auttaa esihenkilöä pitämään työturvallisuutta esillä ja keskustelemaan tärkeistä teemoista työntekijöiden kanssa</a:t>
            </a:r>
          </a:p>
          <a:p>
            <a:r>
              <a:rPr lang="fi-FI" dirty="0"/>
              <a:t>Vuosikello on tarkoitettu vapaasti käytettäväksi ja sitä saa hyödyntää oman organisaation toimintaan soveltuvin osin</a:t>
            </a:r>
          </a:p>
          <a:p>
            <a:r>
              <a:rPr lang="fi-FI" dirty="0"/>
              <a:t>Vuosikellon avulla esihenkilö voi aikatauluttaa teemat itselleen ja organisaatiolleen sopiville ajankohdille </a:t>
            </a:r>
          </a:p>
          <a:p>
            <a:r>
              <a:rPr lang="fi-FI" dirty="0"/>
              <a:t>Teemaan liittyvää kalvoa voi näyttää työntekijöille keskustelun aikana</a:t>
            </a:r>
          </a:p>
          <a:p>
            <a:pPr lvl="1"/>
            <a:r>
              <a:rPr lang="fi-FI" dirty="0"/>
              <a:t>Kunkin teeman kalvoon on kirjotettu muistiinpano-osioon asioita, joita voi nostaa esiin yhteisen keskustelun aikana</a:t>
            </a:r>
          </a:p>
          <a:p>
            <a:pPr lvl="2"/>
            <a:r>
              <a:rPr lang="fi-FI" sz="2200" dirty="0"/>
              <a:t>Mikäli muistiinpanoissa viitataan organisaation ohjeisiin tai toimintatapoihin, joista et ole tietoinen, otathan yhteyttä omaan esihenkilöösi tai esimerkiksi työsuojelupäällikköön selvittääksenne asiaa yhdessä</a:t>
            </a:r>
            <a:endParaRPr lang="en-US" sz="2200" dirty="0"/>
          </a:p>
        </p:txBody>
      </p:sp>
    </p:spTree>
    <p:extLst>
      <p:ext uri="{BB962C8B-B14F-4D97-AF65-F5344CB8AC3E}">
        <p14:creationId xmlns:p14="http://schemas.microsoft.com/office/powerpoint/2010/main" val="33777750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Riskienarvioinnin tulosten läpikäyminen</a:t>
            </a:r>
            <a:br>
              <a:rPr lang="fi-FI" sz="4400" dirty="0">
                <a:effectLst/>
              </a:rPr>
            </a:br>
            <a:endParaRPr lang="fi-FI" dirty="0"/>
          </a:p>
        </p:txBody>
      </p:sp>
      <p:sp>
        <p:nvSpPr>
          <p:cNvPr id="7" name="Content Placeholder 6">
            <a:extLst>
              <a:ext uri="{FF2B5EF4-FFF2-40B4-BE49-F238E27FC236}">
                <a16:creationId xmlns:a16="http://schemas.microsoft.com/office/drawing/2014/main" id="{A7EC6306-15AD-9430-97A1-E6311BA3F1AF}"/>
              </a:ext>
            </a:extLst>
          </p:cNvPr>
          <p:cNvSpPr>
            <a:spLocks noGrp="1"/>
          </p:cNvSpPr>
          <p:nvPr>
            <p:ph sz="half" idx="1"/>
          </p:nvPr>
        </p:nvSpPr>
        <p:spPr/>
        <p:txBody>
          <a:bodyPr numCol="1">
            <a:normAutofit/>
          </a:bodyPr>
          <a:lstStyle/>
          <a:p>
            <a:r>
              <a:rPr lang="fi-FI" i="1" dirty="0"/>
              <a:t>Täyttäkää tälle kalvolle riskienarvioinnin keskeisimmät tulokset</a:t>
            </a:r>
          </a:p>
          <a:p>
            <a:endParaRPr lang="fi-FI" dirty="0"/>
          </a:p>
        </p:txBody>
      </p:sp>
      <p:sp>
        <p:nvSpPr>
          <p:cNvPr id="3" name="Content Placeholder 2">
            <a:extLst>
              <a:ext uri="{FF2B5EF4-FFF2-40B4-BE49-F238E27FC236}">
                <a16:creationId xmlns:a16="http://schemas.microsoft.com/office/drawing/2014/main" id="{7F5763A7-878E-FDDC-8892-27EE2BC2E540}"/>
              </a:ext>
            </a:extLst>
          </p:cNvPr>
          <p:cNvSpPr>
            <a:spLocks noGrp="1"/>
          </p:cNvSpPr>
          <p:nvPr>
            <p:ph sz="half" idx="2"/>
          </p:nvPr>
        </p:nvSpPr>
        <p:spPr/>
        <p:txBody>
          <a:bodyPr>
            <a:normAutofit/>
          </a:bodyPr>
          <a:lstStyle/>
          <a:p>
            <a:endParaRPr lang="en-US" dirty="0"/>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FC380E9B-38A3-660B-91AA-9C90A5FC4DD0}"/>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16</a:t>
            </a:r>
          </a:p>
        </p:txBody>
      </p:sp>
    </p:spTree>
    <p:extLst>
      <p:ext uri="{BB962C8B-B14F-4D97-AF65-F5344CB8AC3E}">
        <p14:creationId xmlns:p14="http://schemas.microsoft.com/office/powerpoint/2010/main" val="11470381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Seksuaalinen häirintä</a:t>
            </a:r>
            <a:br>
              <a:rPr lang="fi-FI" sz="4400" dirty="0">
                <a:effectLst/>
              </a:rPr>
            </a:br>
            <a:endParaRPr lang="fi-FI" dirty="0"/>
          </a:p>
        </p:txBody>
      </p:sp>
      <p:sp>
        <p:nvSpPr>
          <p:cNvPr id="7" name="Content Placeholder 6">
            <a:extLst>
              <a:ext uri="{FF2B5EF4-FFF2-40B4-BE49-F238E27FC236}">
                <a16:creationId xmlns:a16="http://schemas.microsoft.com/office/drawing/2014/main" id="{A7EC6306-15AD-9430-97A1-E6311BA3F1AF}"/>
              </a:ext>
            </a:extLst>
          </p:cNvPr>
          <p:cNvSpPr>
            <a:spLocks noGrp="1"/>
          </p:cNvSpPr>
          <p:nvPr>
            <p:ph sz="half" idx="1"/>
          </p:nvPr>
        </p:nvSpPr>
        <p:spPr/>
        <p:txBody>
          <a:bodyPr numCol="1">
            <a:normAutofit lnSpcReduction="10000"/>
          </a:bodyPr>
          <a:lstStyle/>
          <a:p>
            <a:r>
              <a:rPr lang="fi-FI" dirty="0"/>
              <a:t>Toisen kotona työskennellessä altistutaan seksuaalisille kommenteille ja häirinnälle niin asiakkaan kuin hänen omaistensa tai muun asunnossa olevan taholta</a:t>
            </a:r>
          </a:p>
          <a:p>
            <a:r>
              <a:rPr lang="fi-FI" dirty="0"/>
              <a:t>Moni kohtaa epäasiallisia kommentteja ja häirintää hoitotoimenpiteiden ja esimerkiksi kylvetys-/suihkutustilanteiden yhteydessä</a:t>
            </a:r>
          </a:p>
        </p:txBody>
      </p:sp>
      <p:sp>
        <p:nvSpPr>
          <p:cNvPr id="3" name="Content Placeholder 2">
            <a:extLst>
              <a:ext uri="{FF2B5EF4-FFF2-40B4-BE49-F238E27FC236}">
                <a16:creationId xmlns:a16="http://schemas.microsoft.com/office/drawing/2014/main" id="{7F5763A7-878E-FDDC-8892-27EE2BC2E540}"/>
              </a:ext>
            </a:extLst>
          </p:cNvPr>
          <p:cNvSpPr>
            <a:spLocks noGrp="1"/>
          </p:cNvSpPr>
          <p:nvPr>
            <p:ph sz="half" idx="2"/>
          </p:nvPr>
        </p:nvSpPr>
        <p:spPr/>
        <p:txBody>
          <a:bodyPr>
            <a:normAutofit lnSpcReduction="10000"/>
          </a:bodyPr>
          <a:lstStyle/>
          <a:p>
            <a:r>
              <a:rPr lang="fi-FI" dirty="0"/>
              <a:t>Käytös ei ole hyväksyttävää, vaikka käytöksen takana olisi iän tuomat muutokset tai sairaudet</a:t>
            </a:r>
          </a:p>
          <a:p>
            <a:r>
              <a:rPr lang="fi-FI" dirty="0"/>
              <a:t>Tilanteista tulee aina tehdä ilmoitus organisaatiossa sovitulla tavalla</a:t>
            </a:r>
          </a:p>
          <a:p>
            <a:r>
              <a:rPr lang="fi-FI" dirty="0"/>
              <a:t>Asiakkaalle tai omaiselle tulee tuoda esille, että hänen käytöksensä ei ole sopivaa</a:t>
            </a:r>
          </a:p>
          <a:p>
            <a:endParaRPr lang="en-US" dirty="0"/>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FC380E9B-38A3-660B-91AA-9C90A5FC4DD0}"/>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17</a:t>
            </a:r>
          </a:p>
        </p:txBody>
      </p:sp>
    </p:spTree>
    <p:extLst>
      <p:ext uri="{BB962C8B-B14F-4D97-AF65-F5344CB8AC3E}">
        <p14:creationId xmlns:p14="http://schemas.microsoft.com/office/powerpoint/2010/main" val="5046311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Siirtymät</a:t>
            </a:r>
            <a:br>
              <a:rPr lang="fi-FI" sz="4400" dirty="0">
                <a:effectLst/>
              </a:rPr>
            </a:br>
            <a:endParaRPr lang="fi-FI" dirty="0"/>
          </a:p>
        </p:txBody>
      </p:sp>
      <p:sp>
        <p:nvSpPr>
          <p:cNvPr id="3" name="Content Placeholder 2">
            <a:extLst>
              <a:ext uri="{FF2B5EF4-FFF2-40B4-BE49-F238E27FC236}">
                <a16:creationId xmlns:a16="http://schemas.microsoft.com/office/drawing/2014/main" id="{EF631CDC-4703-6311-E689-19C169F7B685}"/>
              </a:ext>
            </a:extLst>
          </p:cNvPr>
          <p:cNvSpPr>
            <a:spLocks noGrp="1"/>
          </p:cNvSpPr>
          <p:nvPr>
            <p:ph sz="half" idx="1"/>
          </p:nvPr>
        </p:nvSpPr>
        <p:spPr/>
        <p:txBody>
          <a:bodyPr>
            <a:normAutofit/>
          </a:bodyPr>
          <a:lstStyle/>
          <a:p>
            <a:r>
              <a:rPr lang="fi-FI" dirty="0"/>
              <a:t>Turvalliset siirtymät:</a:t>
            </a:r>
          </a:p>
          <a:p>
            <a:pPr lvl="1"/>
            <a:r>
              <a:rPr lang="fi-FI" dirty="0"/>
              <a:t>Turvallinen reittivalinta</a:t>
            </a:r>
          </a:p>
          <a:p>
            <a:pPr lvl="1"/>
            <a:r>
              <a:rPr lang="fi-FI" dirty="0"/>
              <a:t>Ympäristön ja naapuruston havainnointi</a:t>
            </a:r>
          </a:p>
          <a:p>
            <a:pPr lvl="1"/>
            <a:r>
              <a:rPr lang="fi-FI" dirty="0"/>
              <a:t>Kulkuvälineet</a:t>
            </a:r>
          </a:p>
          <a:p>
            <a:pPr lvl="1"/>
            <a:r>
              <a:rPr lang="fi-FI" dirty="0"/>
              <a:t>Kunnolliset jalkineet</a:t>
            </a:r>
          </a:p>
          <a:p>
            <a:pPr lvl="1"/>
            <a:r>
              <a:rPr lang="fi-FI" dirty="0"/>
              <a:t>Pyöräilykypärä, heijastimet</a:t>
            </a:r>
          </a:p>
          <a:p>
            <a:pPr lvl="1"/>
            <a:r>
              <a:rPr lang="fi-FI" dirty="0"/>
              <a:t>Liikenne, keliolosuhteet</a:t>
            </a:r>
          </a:p>
          <a:p>
            <a:pPr lvl="1"/>
            <a:r>
              <a:rPr lang="fi-FI" dirty="0"/>
              <a:t>Siirtymiin varattu aika </a:t>
            </a:r>
          </a:p>
          <a:p>
            <a:endParaRPr lang="fi-FI" dirty="0"/>
          </a:p>
        </p:txBody>
      </p:sp>
      <p:sp>
        <p:nvSpPr>
          <p:cNvPr id="6" name="Content Placeholder 5">
            <a:extLst>
              <a:ext uri="{FF2B5EF4-FFF2-40B4-BE49-F238E27FC236}">
                <a16:creationId xmlns:a16="http://schemas.microsoft.com/office/drawing/2014/main" id="{6F6DA065-F1FA-9312-F824-83D406AA69EA}"/>
              </a:ext>
            </a:extLst>
          </p:cNvPr>
          <p:cNvSpPr>
            <a:spLocks noGrp="1"/>
          </p:cNvSpPr>
          <p:nvPr>
            <p:ph sz="half" idx="2"/>
          </p:nvPr>
        </p:nvSpPr>
        <p:spPr/>
        <p:txBody>
          <a:bodyPr/>
          <a:lstStyle/>
          <a:p>
            <a:r>
              <a:rPr lang="fi-FI" dirty="0"/>
              <a:t>Siirtymillä ei hoideta työasioita esim. kirjaamisia!</a:t>
            </a:r>
          </a:p>
          <a:p>
            <a:endParaRPr lang="en-US" dirty="0"/>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31612219-09DE-5000-7DEB-3EB86D5AD9CF}"/>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18</a:t>
            </a:r>
          </a:p>
        </p:txBody>
      </p:sp>
    </p:spTree>
    <p:extLst>
      <p:ext uri="{BB962C8B-B14F-4D97-AF65-F5344CB8AC3E}">
        <p14:creationId xmlns:p14="http://schemas.microsoft.com/office/powerpoint/2010/main" val="351115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Sähköturvallisuus ja paloturvallisuus</a:t>
            </a:r>
            <a:br>
              <a:rPr lang="fi-FI" sz="4400" dirty="0">
                <a:effectLst/>
              </a:rPr>
            </a:br>
            <a:endParaRPr lang="fi-FI" dirty="0"/>
          </a:p>
        </p:txBody>
      </p:sp>
      <p:sp>
        <p:nvSpPr>
          <p:cNvPr id="7" name="Content Placeholder 6">
            <a:extLst>
              <a:ext uri="{FF2B5EF4-FFF2-40B4-BE49-F238E27FC236}">
                <a16:creationId xmlns:a16="http://schemas.microsoft.com/office/drawing/2014/main" id="{77D615B1-FE66-3D07-7CEE-6A3ED4865D99}"/>
              </a:ext>
            </a:extLst>
          </p:cNvPr>
          <p:cNvSpPr>
            <a:spLocks noGrp="1"/>
          </p:cNvSpPr>
          <p:nvPr>
            <p:ph sz="half" idx="1"/>
          </p:nvPr>
        </p:nvSpPr>
        <p:spPr/>
        <p:txBody>
          <a:bodyPr/>
          <a:lstStyle/>
          <a:p>
            <a:r>
              <a:rPr lang="fi-FI" dirty="0"/>
              <a:t>Jos asiakkaan kodissa havaitaan palovaara tai muu onnettomuusriski, ilmoita siitä pelastusviranomaiselle</a:t>
            </a:r>
          </a:p>
          <a:p>
            <a:endParaRPr lang="fi-FI" dirty="0"/>
          </a:p>
          <a:p>
            <a:endParaRPr lang="fi-FI" dirty="0"/>
          </a:p>
        </p:txBody>
      </p:sp>
      <p:sp>
        <p:nvSpPr>
          <p:cNvPr id="3" name="Content Placeholder 2">
            <a:extLst>
              <a:ext uri="{FF2B5EF4-FFF2-40B4-BE49-F238E27FC236}">
                <a16:creationId xmlns:a16="http://schemas.microsoft.com/office/drawing/2014/main" id="{1AD23054-DDFE-BCE4-EB85-15202B61C744}"/>
              </a:ext>
            </a:extLst>
          </p:cNvPr>
          <p:cNvSpPr>
            <a:spLocks noGrp="1"/>
          </p:cNvSpPr>
          <p:nvPr>
            <p:ph sz="half" idx="2"/>
          </p:nvPr>
        </p:nvSpPr>
        <p:spPr/>
        <p:txBody>
          <a:bodyPr/>
          <a:lstStyle/>
          <a:p>
            <a:r>
              <a:rPr lang="fi-FI" dirty="0"/>
              <a:t>Sähkölaitteiden tarkastus</a:t>
            </a:r>
          </a:p>
          <a:p>
            <a:pPr lvl="1"/>
            <a:r>
              <a:rPr lang="fi-FI" dirty="0"/>
              <a:t>Arvioi käyttövarmuus</a:t>
            </a:r>
          </a:p>
          <a:p>
            <a:pPr lvl="1"/>
            <a:r>
              <a:rPr lang="fi-FI" dirty="0"/>
              <a:t>Lue käyttö- ja huolto-ohjeet</a:t>
            </a:r>
          </a:p>
          <a:p>
            <a:pPr lvl="1"/>
            <a:r>
              <a:rPr lang="fi-FI" dirty="0"/>
              <a:t>Irrota ylimääräiset laitteet pistorasiasta</a:t>
            </a:r>
          </a:p>
          <a:p>
            <a:pPr lvl="1"/>
            <a:r>
              <a:rPr lang="fi-FI" dirty="0"/>
              <a:t>Poista vialliset laitteet käytöstä</a:t>
            </a:r>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F8754B85-C203-BE7C-8900-4BEF4DB7931E}"/>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19</a:t>
            </a:r>
          </a:p>
        </p:txBody>
      </p:sp>
    </p:spTree>
    <p:extLst>
      <p:ext uri="{BB962C8B-B14F-4D97-AF65-F5344CB8AC3E}">
        <p14:creationId xmlns:p14="http://schemas.microsoft.com/office/powerpoint/2010/main" val="30325939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Toisen koti</a:t>
            </a:r>
            <a:r>
              <a:rPr lang="en-GB" sz="4400" dirty="0">
                <a:effectLst/>
              </a:rPr>
              <a:t> </a:t>
            </a:r>
            <a:r>
              <a:rPr lang="fi-FI" sz="4400" dirty="0">
                <a:effectLst/>
              </a:rPr>
              <a:t>työympäristönä</a:t>
            </a:r>
            <a:r>
              <a:rPr lang="en-GB" sz="4400" dirty="0">
                <a:effectLst/>
              </a:rPr>
              <a:t>  </a:t>
            </a:r>
            <a:br>
              <a:rPr lang="en-GB" sz="4400" dirty="0">
                <a:effectLst/>
              </a:rPr>
            </a:br>
            <a:endParaRPr lang="fi-FI" dirty="0"/>
          </a:p>
        </p:txBody>
      </p:sp>
      <p:sp>
        <p:nvSpPr>
          <p:cNvPr id="7" name="Content Placeholder 6">
            <a:extLst>
              <a:ext uri="{FF2B5EF4-FFF2-40B4-BE49-F238E27FC236}">
                <a16:creationId xmlns:a16="http://schemas.microsoft.com/office/drawing/2014/main" id="{522732B7-0AD8-3A55-FF63-9CADA3FD7555}"/>
              </a:ext>
            </a:extLst>
          </p:cNvPr>
          <p:cNvSpPr>
            <a:spLocks noGrp="1"/>
          </p:cNvSpPr>
          <p:nvPr>
            <p:ph sz="half" idx="1"/>
          </p:nvPr>
        </p:nvSpPr>
        <p:spPr>
          <a:xfrm>
            <a:off x="838200" y="1825624"/>
            <a:ext cx="5181600" cy="4792889"/>
          </a:xfrm>
        </p:spPr>
        <p:txBody>
          <a:bodyPr>
            <a:normAutofit fontScale="92500" lnSpcReduction="20000"/>
          </a:bodyPr>
          <a:lstStyle/>
          <a:p>
            <a:r>
              <a:rPr lang="fi-FI" dirty="0"/>
              <a:t>Työnantajan mahdollisuudet vaikuttaa työoloihin ovat rajalliset</a:t>
            </a:r>
          </a:p>
          <a:p>
            <a:r>
              <a:rPr lang="fi-FI" dirty="0"/>
              <a:t>Työntekijällä on velvollisuus ilmoittaa havaitsemistaan epäkohdista työnantajalle</a:t>
            </a:r>
          </a:p>
          <a:p>
            <a:pPr marL="0" indent="0">
              <a:buNone/>
            </a:pPr>
            <a:endParaRPr lang="fi-FI" dirty="0"/>
          </a:p>
          <a:p>
            <a:r>
              <a:rPr lang="fi-FI" dirty="0"/>
              <a:t>Työssä esiintyvät vaarat</a:t>
            </a:r>
          </a:p>
          <a:p>
            <a:pPr lvl="1"/>
            <a:r>
              <a:rPr lang="fi-FI" sz="2600" dirty="0"/>
              <a:t>Tapaturmavaarat</a:t>
            </a:r>
          </a:p>
          <a:p>
            <a:pPr lvl="1"/>
            <a:r>
              <a:rPr lang="fi-FI" sz="2600" dirty="0"/>
              <a:t>Fysikaaliset altisteet</a:t>
            </a:r>
          </a:p>
          <a:p>
            <a:pPr lvl="1"/>
            <a:r>
              <a:rPr lang="fi-FI" sz="2600" dirty="0"/>
              <a:t>Kemialliset altisteet</a:t>
            </a:r>
          </a:p>
          <a:p>
            <a:pPr lvl="1"/>
            <a:r>
              <a:rPr lang="fi-FI" sz="2600" dirty="0"/>
              <a:t>Biologiset altisteet</a:t>
            </a:r>
            <a:endParaRPr lang="fi-FI" dirty="0"/>
          </a:p>
          <a:p>
            <a:pPr marL="0" indent="0">
              <a:buNone/>
            </a:pPr>
            <a:endParaRPr lang="fi-FI" dirty="0"/>
          </a:p>
        </p:txBody>
      </p:sp>
      <p:sp>
        <p:nvSpPr>
          <p:cNvPr id="3" name="Content Placeholder 2">
            <a:extLst>
              <a:ext uri="{FF2B5EF4-FFF2-40B4-BE49-F238E27FC236}">
                <a16:creationId xmlns:a16="http://schemas.microsoft.com/office/drawing/2014/main" id="{6C2541B4-8457-8073-E483-F10705F51799}"/>
              </a:ext>
            </a:extLst>
          </p:cNvPr>
          <p:cNvSpPr>
            <a:spLocks noGrp="1"/>
          </p:cNvSpPr>
          <p:nvPr>
            <p:ph sz="half" idx="2"/>
          </p:nvPr>
        </p:nvSpPr>
        <p:spPr>
          <a:xfrm>
            <a:off x="6096002" y="1825624"/>
            <a:ext cx="5181600" cy="4792889"/>
          </a:xfrm>
        </p:spPr>
        <p:txBody>
          <a:bodyPr>
            <a:normAutofit fontScale="92500" lnSpcReduction="2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fi-FI" b="0" i="0" u="none" strike="noStrike" kern="1200" cap="none" spc="0" normalizeH="0" baseline="0" noProof="0" dirty="0">
                <a:ln>
                  <a:noFill/>
                </a:ln>
                <a:solidFill>
                  <a:prstClr val="black"/>
                </a:solidFill>
                <a:effectLst/>
                <a:uLnTx/>
                <a:uFillTx/>
                <a:ea typeface="+mn-ea"/>
                <a:cs typeface="+mn-cs"/>
              </a:rPr>
              <a:t>Yleisimpiä kodeissa esiintyviä vaaroja:</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i-FI" sz="2600" b="0" i="0" u="none" strike="noStrike" kern="1200" cap="none" spc="0" normalizeH="0" baseline="0" noProof="0" dirty="0">
                <a:ln>
                  <a:noFill/>
                </a:ln>
                <a:solidFill>
                  <a:prstClr val="black"/>
                </a:solidFill>
                <a:effectLst/>
                <a:uLnTx/>
                <a:uFillTx/>
                <a:ea typeface="+mn-ea"/>
                <a:cs typeface="+mn-cs"/>
              </a:rPr>
              <a:t>Epäjärjestys ja siisteys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i-FI" sz="2600" b="0" i="0" u="none" strike="noStrike" kern="1200" cap="none" spc="0" normalizeH="0" baseline="0" noProof="0" dirty="0">
                <a:ln>
                  <a:noFill/>
                </a:ln>
                <a:solidFill>
                  <a:prstClr val="black"/>
                </a:solidFill>
                <a:effectLst/>
                <a:uLnTx/>
                <a:uFillTx/>
                <a:ea typeface="+mn-ea"/>
                <a:cs typeface="+mn-cs"/>
              </a:rPr>
              <a:t>Tavaramäärä</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i-FI" sz="2600" b="0" i="0" u="none" strike="noStrike" kern="1200" cap="none" spc="0" normalizeH="0" baseline="0" noProof="0" dirty="0">
                <a:ln>
                  <a:noFill/>
                </a:ln>
                <a:solidFill>
                  <a:prstClr val="black"/>
                </a:solidFill>
                <a:effectLst/>
                <a:uLnTx/>
                <a:uFillTx/>
                <a:ea typeface="+mn-ea"/>
                <a:cs typeface="+mn-cs"/>
              </a:rPr>
              <a:t>Valaistus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sz="2600" dirty="0">
                <a:solidFill>
                  <a:prstClr val="black"/>
                </a:solidFill>
              </a:rPr>
              <a:t>S</a:t>
            </a:r>
            <a:r>
              <a:rPr kumimoji="0" lang="fi-FI" sz="2600" b="0" i="0" u="none" strike="noStrike" kern="1200" cap="none" spc="0" normalizeH="0" baseline="0" noProof="0" dirty="0">
                <a:ln>
                  <a:noFill/>
                </a:ln>
                <a:solidFill>
                  <a:prstClr val="black"/>
                </a:solidFill>
                <a:effectLst/>
                <a:uLnTx/>
                <a:uFillTx/>
                <a:ea typeface="+mn-ea"/>
                <a:cs typeface="+mn-cs"/>
              </a:rPr>
              <a:t>isäilmaongelmat</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i-FI" sz="2600" b="0" i="0" u="none" strike="noStrike" kern="1200" cap="none" spc="0" normalizeH="0" baseline="0" noProof="0" dirty="0">
                <a:ln>
                  <a:noFill/>
                </a:ln>
                <a:solidFill>
                  <a:prstClr val="black"/>
                </a:solidFill>
                <a:effectLst/>
                <a:uLnTx/>
                <a:uFillTx/>
                <a:ea typeface="+mn-ea"/>
                <a:cs typeface="+mn-cs"/>
              </a:rPr>
              <a:t>Tilojen ahtaus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i-FI" sz="2600" b="0" i="0" u="none" strike="noStrike" kern="1200" cap="none" spc="0" normalizeH="0" baseline="0" noProof="0" dirty="0">
                <a:ln>
                  <a:noFill/>
                </a:ln>
                <a:solidFill>
                  <a:prstClr val="black"/>
                </a:solidFill>
                <a:effectLst/>
                <a:uLnTx/>
                <a:uFillTx/>
                <a:ea typeface="+mn-ea"/>
                <a:cs typeface="+mn-cs"/>
              </a:rPr>
              <a:t>Asunnossa olevat muut henkilöt</a:t>
            </a:r>
          </a:p>
          <a:p>
            <a:endParaRPr lang="fi-FI" dirty="0"/>
          </a:p>
          <a:p>
            <a:r>
              <a:rPr lang="fi-FI" dirty="0"/>
              <a:t>Tärkeää: </a:t>
            </a:r>
          </a:p>
          <a:p>
            <a:pPr lvl="1"/>
            <a:r>
              <a:rPr lang="fi-FI" sz="2600" dirty="0"/>
              <a:t>Työympäristön jatkuva tarkkailu</a:t>
            </a:r>
          </a:p>
          <a:p>
            <a:pPr lvl="1"/>
            <a:r>
              <a:rPr lang="fi-FI" sz="2600" dirty="0"/>
              <a:t>Asiakkaan ja asiakkaan läheisten kanssa keskustelu </a:t>
            </a:r>
          </a:p>
          <a:p>
            <a:pPr lvl="1"/>
            <a:r>
              <a:rPr lang="fi-FI" sz="2600" dirty="0"/>
              <a:t>Ilmoitusten tekeminen</a:t>
            </a:r>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B5789729-6D1E-6765-6DF0-B4D07AC92AF8}"/>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20</a:t>
            </a:r>
          </a:p>
        </p:txBody>
      </p:sp>
    </p:spTree>
    <p:extLst>
      <p:ext uri="{BB962C8B-B14F-4D97-AF65-F5344CB8AC3E}">
        <p14:creationId xmlns:p14="http://schemas.microsoft.com/office/powerpoint/2010/main" val="21333152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Turvallisuusorganisaatio ja muut tärkeät yhteystiedot</a:t>
            </a:r>
            <a:endParaRPr lang="fi-FI" dirty="0"/>
          </a:p>
        </p:txBody>
      </p:sp>
      <p:sp>
        <p:nvSpPr>
          <p:cNvPr id="7" name="Content Placeholder 6">
            <a:extLst>
              <a:ext uri="{FF2B5EF4-FFF2-40B4-BE49-F238E27FC236}">
                <a16:creationId xmlns:a16="http://schemas.microsoft.com/office/drawing/2014/main" id="{A1100115-D9DA-4CE9-0265-7B3F1F678EC2}"/>
              </a:ext>
            </a:extLst>
          </p:cNvPr>
          <p:cNvSpPr>
            <a:spLocks noGrp="1"/>
          </p:cNvSpPr>
          <p:nvPr>
            <p:ph idx="1"/>
          </p:nvPr>
        </p:nvSpPr>
        <p:spPr/>
        <p:txBody>
          <a:bodyPr numCol="2">
            <a:normAutofit/>
          </a:bodyPr>
          <a:lstStyle/>
          <a:p>
            <a:r>
              <a:rPr lang="fi-FI" i="1" dirty="0"/>
              <a:t>Täyttäkää tälle kalvolle turvallisuusorganisaationne tiedot</a:t>
            </a:r>
          </a:p>
          <a:p>
            <a:pPr lvl="1"/>
            <a:r>
              <a:rPr lang="fi-FI" i="1" dirty="0"/>
              <a:t>Nimike, nimi, yhteystiedot, rooli kokonaisuudessa (edustaako esim. työntekijöitä vai esihenkilöitä)</a:t>
            </a:r>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2B5BAA99-AFF2-4224-BE9D-2E3E3129F6EE}"/>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21</a:t>
            </a:r>
          </a:p>
        </p:txBody>
      </p:sp>
    </p:spTree>
    <p:extLst>
      <p:ext uri="{BB962C8B-B14F-4D97-AF65-F5344CB8AC3E}">
        <p14:creationId xmlns:p14="http://schemas.microsoft.com/office/powerpoint/2010/main" val="10973660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Turvallisuuteen vaikuttavien </a:t>
            </a:r>
            <a:br>
              <a:rPr lang="fi-FI" sz="4400" dirty="0">
                <a:effectLst/>
              </a:rPr>
            </a:br>
            <a:r>
              <a:rPr lang="fi-FI" sz="4400" dirty="0">
                <a:effectLst/>
              </a:rPr>
              <a:t>asioiden kirjaaminen</a:t>
            </a:r>
            <a:endParaRPr lang="fi-FI" dirty="0"/>
          </a:p>
        </p:txBody>
      </p:sp>
      <p:sp>
        <p:nvSpPr>
          <p:cNvPr id="7" name="Content Placeholder 6">
            <a:extLst>
              <a:ext uri="{FF2B5EF4-FFF2-40B4-BE49-F238E27FC236}">
                <a16:creationId xmlns:a16="http://schemas.microsoft.com/office/drawing/2014/main" id="{514F8695-B9A1-A09E-AB6E-888F807A2888}"/>
              </a:ext>
            </a:extLst>
          </p:cNvPr>
          <p:cNvSpPr>
            <a:spLocks noGrp="1"/>
          </p:cNvSpPr>
          <p:nvPr>
            <p:ph sz="half" idx="1"/>
          </p:nvPr>
        </p:nvSpPr>
        <p:spPr/>
        <p:txBody>
          <a:bodyPr/>
          <a:lstStyle/>
          <a:p>
            <a:r>
              <a:rPr lang="fi-FI" sz="2800" dirty="0">
                <a:effectLst/>
                <a:ea typeface="Calibri" panose="020F0502020204030204" pitchFamily="34" charset="0"/>
                <a:cs typeface="Times New Roman" panose="02020603050405020304" pitchFamily="18" charset="0"/>
              </a:rPr>
              <a:t>Kirjaamisella varmistetaan, että seuraava kävijä osaa varautua käyntiin ja pystyy tekemään käynnin turvallisesti</a:t>
            </a:r>
            <a:endParaRPr lang="fi-FI" dirty="0"/>
          </a:p>
        </p:txBody>
      </p:sp>
      <p:sp>
        <p:nvSpPr>
          <p:cNvPr id="3" name="Content Placeholder 2">
            <a:extLst>
              <a:ext uri="{FF2B5EF4-FFF2-40B4-BE49-F238E27FC236}">
                <a16:creationId xmlns:a16="http://schemas.microsoft.com/office/drawing/2014/main" id="{9AFC8E67-0C67-F488-9C45-9C3104BC0EA8}"/>
              </a:ext>
            </a:extLst>
          </p:cNvPr>
          <p:cNvSpPr>
            <a:spLocks noGrp="1"/>
          </p:cNvSpPr>
          <p:nvPr>
            <p:ph sz="half" idx="2"/>
          </p:nvPr>
        </p:nvSpPr>
        <p:spPr/>
        <p:txBody>
          <a:bodyPr/>
          <a:lstStyle/>
          <a:p>
            <a:endParaRPr lang="en-US"/>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5D01610B-C0C9-393A-AAF6-8072BA8DFE3E}"/>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22</a:t>
            </a:r>
          </a:p>
        </p:txBody>
      </p:sp>
    </p:spTree>
    <p:extLst>
      <p:ext uri="{BB962C8B-B14F-4D97-AF65-F5344CB8AC3E}">
        <p14:creationId xmlns:p14="http://schemas.microsoft.com/office/powerpoint/2010/main" val="40301942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Työnantajan vastuut, velvollisuudet </a:t>
            </a:r>
            <a:br>
              <a:rPr lang="fi-FI" sz="4400" dirty="0">
                <a:effectLst/>
              </a:rPr>
            </a:br>
            <a:r>
              <a:rPr lang="fi-FI" sz="4400" dirty="0">
                <a:effectLst/>
              </a:rPr>
              <a:t>ja oikeudet (Työturvallisuuslaki)</a:t>
            </a:r>
            <a:endParaRPr lang="fi-FI" dirty="0"/>
          </a:p>
        </p:txBody>
      </p:sp>
      <p:sp>
        <p:nvSpPr>
          <p:cNvPr id="7" name="Content Placeholder 6">
            <a:extLst>
              <a:ext uri="{FF2B5EF4-FFF2-40B4-BE49-F238E27FC236}">
                <a16:creationId xmlns:a16="http://schemas.microsoft.com/office/drawing/2014/main" id="{BED12A04-E47A-BA14-2B6D-CB481D506E2F}"/>
              </a:ext>
            </a:extLst>
          </p:cNvPr>
          <p:cNvSpPr>
            <a:spLocks noGrp="1"/>
          </p:cNvSpPr>
          <p:nvPr>
            <p:ph sz="half" idx="1"/>
          </p:nvPr>
        </p:nvSpPr>
        <p:spPr/>
        <p:txBody>
          <a:bodyPr numCol="1">
            <a:noAutofit/>
          </a:bodyPr>
          <a:lstStyle/>
          <a:p>
            <a:r>
              <a:rPr lang="fi-FI" sz="1600" dirty="0"/>
              <a:t>Työnantaja on velvollinen huolehtimaan työntekijöiden turvallisuudesta ja terveydestä työssä</a:t>
            </a:r>
          </a:p>
          <a:p>
            <a:r>
              <a:rPr lang="fi-FI" sz="1600" dirty="0"/>
              <a:t>Työnantajan on otettava huomioon työhön, työolosuhteisiin ja muuhun ympäristöön sekä työntekijän henkilökohtaisiin edellytyksiin liittyvät asiat. Työnantajan on selvitettävä ja tunnistettava työstä, työajoista, työtilasta, muusta työympäristöstä ja työolosuhteista aiheutuvat haitta- ja vaaratekijät. </a:t>
            </a:r>
          </a:p>
          <a:p>
            <a:r>
              <a:rPr lang="fi-FI" sz="1600" dirty="0"/>
              <a:t>Työnantajan on annettava työntekijälle riittävät tiedot työpaikan haitta- ja vaaratekijöistä sekä huolehdittava, että työntekijä perehdytetään työhön, työpaikan olosuhteisiin, työvälineisiin sekä työntekijälle annetaan opetusta ja ohjausta työn haittojen ja vaarojen estämiseksi ja välttämiseksi</a:t>
            </a:r>
          </a:p>
        </p:txBody>
      </p:sp>
      <p:sp>
        <p:nvSpPr>
          <p:cNvPr id="3" name="Content Placeholder 2">
            <a:extLst>
              <a:ext uri="{FF2B5EF4-FFF2-40B4-BE49-F238E27FC236}">
                <a16:creationId xmlns:a16="http://schemas.microsoft.com/office/drawing/2014/main" id="{0588D4D5-4F20-2921-8A08-82666A54EF0B}"/>
              </a:ext>
            </a:extLst>
          </p:cNvPr>
          <p:cNvSpPr>
            <a:spLocks noGrp="1"/>
          </p:cNvSpPr>
          <p:nvPr>
            <p:ph sz="half" idx="2"/>
          </p:nvPr>
        </p:nvSpPr>
        <p:spPr/>
        <p:txBody>
          <a:bodyPr>
            <a:normAutofit/>
          </a:bodyPr>
          <a:lstStyle/>
          <a:p>
            <a:r>
              <a:rPr lang="fi-FI" sz="1600" dirty="0"/>
              <a:t>Työnantajan on hankittava ja annettava työntekijän käyttöön vaatimukset täyttävät ja tarkoituksenmukaiset henkilönsuojaimet, jollei tapaturman tai sairastumisen vaaraa voida välttää tai riittävästi rajoittaa työhön tai työolosuhteisiin kohdistuvilla toimenpiteillä</a:t>
            </a:r>
          </a:p>
          <a:p>
            <a:r>
              <a:rPr lang="fi-FI" sz="1600" dirty="0"/>
              <a:t>Työnantajan on hankittava ja annettava työntekijän käyttöön apuväline tai muu varuste, silloin kun työn luonne, työolosuhteet tai työn suorittaminen sitä edellyttävät ja se on välttämätöntä tapaturman tai sairastumisen vaaran välttämiseksi</a:t>
            </a:r>
          </a:p>
          <a:p>
            <a:endParaRPr lang="fi-FI" sz="1600" dirty="0"/>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1251F3AE-BBE2-2D8C-F56C-E1172C6EB704}"/>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23</a:t>
            </a:r>
          </a:p>
        </p:txBody>
      </p:sp>
    </p:spTree>
    <p:extLst>
      <p:ext uri="{BB962C8B-B14F-4D97-AF65-F5344CB8AC3E}">
        <p14:creationId xmlns:p14="http://schemas.microsoft.com/office/powerpoint/2010/main" val="23727723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Työntekijän vastuut, velvollisuudet </a:t>
            </a:r>
            <a:br>
              <a:rPr lang="fi-FI" sz="4400" dirty="0">
                <a:effectLst/>
              </a:rPr>
            </a:br>
            <a:r>
              <a:rPr lang="fi-FI" sz="4400" dirty="0">
                <a:effectLst/>
              </a:rPr>
              <a:t>ja oikeudet (Työturvallisuuslaki)</a:t>
            </a:r>
            <a:endParaRPr lang="fi-FI" dirty="0"/>
          </a:p>
        </p:txBody>
      </p:sp>
      <p:sp>
        <p:nvSpPr>
          <p:cNvPr id="7" name="Content Placeholder 6">
            <a:extLst>
              <a:ext uri="{FF2B5EF4-FFF2-40B4-BE49-F238E27FC236}">
                <a16:creationId xmlns:a16="http://schemas.microsoft.com/office/drawing/2014/main" id="{BED12A04-E47A-BA14-2B6D-CB481D506E2F}"/>
              </a:ext>
            </a:extLst>
          </p:cNvPr>
          <p:cNvSpPr>
            <a:spLocks noGrp="1"/>
          </p:cNvSpPr>
          <p:nvPr>
            <p:ph sz="half" idx="1"/>
          </p:nvPr>
        </p:nvSpPr>
        <p:spPr/>
        <p:txBody>
          <a:bodyPr numCol="1">
            <a:noAutofit/>
          </a:bodyPr>
          <a:lstStyle/>
          <a:p>
            <a:r>
              <a:rPr lang="fi-FI" sz="1600" dirty="0"/>
              <a:t>Työntekijän on noudatettava työnantajan antamia määräyksiä ja ohjeita. Työntekijän on noudatettava työnsä ja työolosuhteiden edellyttämää turvallisuuden ja terveellisyyden ylläpitämiseksi tarvittavaa järjestystä ja siisteyttä sekä huolellisuutta ja varovaisuutta.</a:t>
            </a:r>
          </a:p>
          <a:p>
            <a:r>
              <a:rPr lang="fi-FI" sz="1600" dirty="0"/>
              <a:t>Työntekijän on työssään huolehdittava niin omasta kuin muiden työntekijöiden turvallisuudesta ja terveydestä kokemuksensa, työnantajalta saamansa opetuksen ja ohjauksen sekä ammattitaitonsa mukaisesti</a:t>
            </a:r>
          </a:p>
          <a:p>
            <a:r>
              <a:rPr lang="fi-FI" sz="1600" dirty="0"/>
              <a:t>Työpaikalla on vältettävä muihin työntekijöihin kohdistuvaa häirintää ja muuta epäasiallista kohtelua</a:t>
            </a:r>
          </a:p>
          <a:p>
            <a:r>
              <a:rPr lang="fi-FI" sz="1600" dirty="0"/>
              <a:t>Työntekijän on viipymättä ilmoitettava työnantajalle ja työsuojeluvaltuutetulle työolosuhteissa havaitsemistaan vioista ja puutteellisuuksista</a:t>
            </a:r>
          </a:p>
          <a:p>
            <a:r>
              <a:rPr lang="fi-FI" sz="1600" dirty="0"/>
              <a:t>Työnantajan tulee puolestaan kertoa ilmoituksen tehneelle työntekijälle ja työsuojeluvaltuutetulle, mihin toimenpiteisiin esille tulleessa asiassa on ryhdytty tai aiotaan ryhtyä</a:t>
            </a:r>
          </a:p>
        </p:txBody>
      </p:sp>
      <p:sp>
        <p:nvSpPr>
          <p:cNvPr id="3" name="Content Placeholder 2">
            <a:extLst>
              <a:ext uri="{FF2B5EF4-FFF2-40B4-BE49-F238E27FC236}">
                <a16:creationId xmlns:a16="http://schemas.microsoft.com/office/drawing/2014/main" id="{0588D4D5-4F20-2921-8A08-82666A54EF0B}"/>
              </a:ext>
            </a:extLst>
          </p:cNvPr>
          <p:cNvSpPr>
            <a:spLocks noGrp="1"/>
          </p:cNvSpPr>
          <p:nvPr>
            <p:ph sz="half" idx="2"/>
          </p:nvPr>
        </p:nvSpPr>
        <p:spPr/>
        <p:txBody>
          <a:bodyPr>
            <a:normAutofit/>
          </a:bodyPr>
          <a:lstStyle/>
          <a:p>
            <a:r>
              <a:rPr lang="fi-FI" sz="1600" dirty="0"/>
              <a:t>Työntekijän on käytettävä ja hoidettava ohjeiden mukaisesti työnantajan hänelle antamia henkilösuojaimia ja muita varusteita. Työntekijän on työssään käytettävä sellaista asianmukaista vaatetusta, josta ei aiheudu tapaturman vaaraa.</a:t>
            </a:r>
          </a:p>
          <a:p>
            <a:r>
              <a:rPr lang="fi-FI" sz="1600" dirty="0"/>
              <a:t>Työntekijän tulee käyttää ohjeiden, ammattitaitonsa ja kokemuksensa mukaisesti oikein koneita, työvälineitä ja muita laitteita sekä niissä olevia turvallisuus- ja suojalaitteita. Työntekijän on noudatettava vaarallisten aineiden käytössä ja käsittelyssä turvallisuusohjeita. Turvallisuus- tai suojalaitetta ei saa ilman erityistä syytä poistaa tai kytkeä pois päältä. </a:t>
            </a:r>
          </a:p>
          <a:p>
            <a:r>
              <a:rPr lang="fi-FI" sz="1600" dirty="0"/>
              <a:t>Työntekijällä on oikeus pidättäytyä tällaisen työn tekemisestä, josta aiheutuu vakavaa vaaraa työntekijän omalle tai muiden työntekijöiden hengelle tai terveydelle. Työstä pidättäytyminen ei saa rajoittaa työntekoa laajemmalti kuin työn turvallisuuden ja terveellisyyden kannalta on välttämätöntä. </a:t>
            </a:r>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1251F3AE-BBE2-2D8C-F56C-E1172C6EB704}"/>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24</a:t>
            </a:r>
          </a:p>
        </p:txBody>
      </p:sp>
    </p:spTree>
    <p:extLst>
      <p:ext uri="{BB962C8B-B14F-4D97-AF65-F5344CB8AC3E}">
        <p14:creationId xmlns:p14="http://schemas.microsoft.com/office/powerpoint/2010/main" val="493863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Työn tauotus </a:t>
            </a:r>
            <a:br>
              <a:rPr lang="fi-FI" sz="4400" dirty="0">
                <a:effectLst/>
              </a:rPr>
            </a:br>
            <a:endParaRPr lang="fi-FI" dirty="0"/>
          </a:p>
        </p:txBody>
      </p:sp>
      <p:sp>
        <p:nvSpPr>
          <p:cNvPr id="3" name="Content Placeholder 2">
            <a:extLst>
              <a:ext uri="{FF2B5EF4-FFF2-40B4-BE49-F238E27FC236}">
                <a16:creationId xmlns:a16="http://schemas.microsoft.com/office/drawing/2014/main" id="{37123D89-E173-5AE3-9CBC-6CA08B7700D7}"/>
              </a:ext>
            </a:extLst>
          </p:cNvPr>
          <p:cNvSpPr>
            <a:spLocks noGrp="1"/>
          </p:cNvSpPr>
          <p:nvPr>
            <p:ph sz="half" idx="1"/>
          </p:nvPr>
        </p:nvSpPr>
        <p:spPr/>
        <p:txBody>
          <a:bodyPr/>
          <a:lstStyle/>
          <a:p>
            <a:r>
              <a:rPr lang="fi-FI" dirty="0"/>
              <a:t>Työn tauotus on oleellinen osa työssä jaksamista</a:t>
            </a:r>
          </a:p>
          <a:p>
            <a:endParaRPr lang="fi-FI" dirty="0"/>
          </a:p>
          <a:p>
            <a:r>
              <a:rPr lang="fi-FI" dirty="0"/>
              <a:t>Pyritään yhdessä siihen, että tauot pystytään pitämään ilman keskeytyksiä</a:t>
            </a:r>
          </a:p>
          <a:p>
            <a:endParaRPr lang="en-US" dirty="0"/>
          </a:p>
        </p:txBody>
      </p:sp>
      <p:sp>
        <p:nvSpPr>
          <p:cNvPr id="5" name="Content Placeholder 4">
            <a:extLst>
              <a:ext uri="{FF2B5EF4-FFF2-40B4-BE49-F238E27FC236}">
                <a16:creationId xmlns:a16="http://schemas.microsoft.com/office/drawing/2014/main" id="{8843D65B-7E04-12A9-EECB-B8B2A28ABEC9}"/>
              </a:ext>
            </a:extLst>
          </p:cNvPr>
          <p:cNvSpPr>
            <a:spLocks noGrp="1"/>
          </p:cNvSpPr>
          <p:nvPr>
            <p:ph sz="half" idx="2"/>
          </p:nvPr>
        </p:nvSpPr>
        <p:spPr/>
        <p:txBody>
          <a:bodyPr/>
          <a:lstStyle/>
          <a:p>
            <a:endParaRPr lang="en-US"/>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169250ED-29ED-51B2-9732-E2750FADF4F7}"/>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25</a:t>
            </a:r>
          </a:p>
        </p:txBody>
      </p:sp>
    </p:spTree>
    <p:extLst>
      <p:ext uri="{BB962C8B-B14F-4D97-AF65-F5344CB8AC3E}">
        <p14:creationId xmlns:p14="http://schemas.microsoft.com/office/powerpoint/2010/main" val="334644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5B17C24-2208-D2BF-A04E-FD4CB376F011}"/>
              </a:ext>
            </a:extLst>
          </p:cNvPr>
          <p:cNvPicPr>
            <a:picLocks noChangeAspect="1"/>
          </p:cNvPicPr>
          <p:nvPr/>
        </p:nvPicPr>
        <p:blipFill>
          <a:blip r:embed="rId3"/>
          <a:stretch>
            <a:fillRect/>
          </a:stretch>
        </p:blipFill>
        <p:spPr>
          <a:xfrm>
            <a:off x="1371915" y="1714351"/>
            <a:ext cx="9144265" cy="5143649"/>
          </a:xfrm>
          <a:prstGeom prst="rect">
            <a:avLst/>
          </a:prstGeom>
        </p:spPr>
      </p:pic>
      <p:sp>
        <p:nvSpPr>
          <p:cNvPr id="4" name="TextBox 3">
            <a:extLst>
              <a:ext uri="{FF2B5EF4-FFF2-40B4-BE49-F238E27FC236}">
                <a16:creationId xmlns:a16="http://schemas.microsoft.com/office/drawing/2014/main" id="{16F4DA9B-8AB8-47E7-961F-A4B2A101C96D}"/>
              </a:ext>
            </a:extLst>
          </p:cNvPr>
          <p:cNvSpPr txBox="1"/>
          <p:nvPr/>
        </p:nvSpPr>
        <p:spPr>
          <a:xfrm>
            <a:off x="9642971" y="1495310"/>
            <a:ext cx="2771553" cy="923330"/>
          </a:xfrm>
          <a:prstGeom prst="rect">
            <a:avLst/>
          </a:prstGeom>
          <a:noFill/>
        </p:spPr>
        <p:txBody>
          <a:bodyPr wrap="square" rtlCol="0">
            <a:spAutoFit/>
          </a:bodyPr>
          <a:lstStyle/>
          <a:p>
            <a:r>
              <a:rPr lang="fi-FI" dirty="0"/>
              <a:t>Voit kirjoittaa vuosiluvun kohdalle kuluvan vuoden vuosiluvun</a:t>
            </a:r>
            <a:endParaRPr lang="en-US" dirty="0"/>
          </a:p>
        </p:txBody>
      </p:sp>
      <p:cxnSp>
        <p:nvCxnSpPr>
          <p:cNvPr id="6" name="Straight Arrow Connector 5">
            <a:extLst>
              <a:ext uri="{FF2B5EF4-FFF2-40B4-BE49-F238E27FC236}">
                <a16:creationId xmlns:a16="http://schemas.microsoft.com/office/drawing/2014/main" id="{B5F68512-AB1B-D7E7-084E-2FE74D14155A}"/>
              </a:ext>
            </a:extLst>
          </p:cNvPr>
          <p:cNvCxnSpPr>
            <a:cxnSpLocks/>
          </p:cNvCxnSpPr>
          <p:nvPr/>
        </p:nvCxnSpPr>
        <p:spPr>
          <a:xfrm flipH="1">
            <a:off x="8447419" y="2476870"/>
            <a:ext cx="2068761" cy="2024109"/>
          </a:xfrm>
          <a:prstGeom prst="straightConnector1">
            <a:avLst/>
          </a:prstGeom>
          <a:ln w="2857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9" name="TextBox 8">
            <a:extLst>
              <a:ext uri="{FF2B5EF4-FFF2-40B4-BE49-F238E27FC236}">
                <a16:creationId xmlns:a16="http://schemas.microsoft.com/office/drawing/2014/main" id="{962100F3-1F3B-7EB2-C878-6611959E2263}"/>
              </a:ext>
            </a:extLst>
          </p:cNvPr>
          <p:cNvSpPr txBox="1"/>
          <p:nvPr/>
        </p:nvSpPr>
        <p:spPr>
          <a:xfrm>
            <a:off x="3891208" y="711249"/>
            <a:ext cx="4788561" cy="922908"/>
          </a:xfrm>
          <a:prstGeom prst="rect">
            <a:avLst/>
          </a:prstGeom>
          <a:noFill/>
        </p:spPr>
        <p:txBody>
          <a:bodyPr wrap="square" rtlCol="0">
            <a:spAutoFit/>
          </a:bodyPr>
          <a:lstStyle/>
          <a:p>
            <a:r>
              <a:rPr lang="fi-FI" dirty="0"/>
              <a:t>Voit aikatauluttaa valitsemasi teeman haluamallesi kuukaudelle vetämällä teeman edessä olevan numeropallon vuosikellon sisään</a:t>
            </a:r>
            <a:endParaRPr lang="en-US" dirty="0"/>
          </a:p>
        </p:txBody>
      </p:sp>
      <p:cxnSp>
        <p:nvCxnSpPr>
          <p:cNvPr id="10" name="Straight Arrow Connector 9">
            <a:extLst>
              <a:ext uri="{FF2B5EF4-FFF2-40B4-BE49-F238E27FC236}">
                <a16:creationId xmlns:a16="http://schemas.microsoft.com/office/drawing/2014/main" id="{BE846A38-C66C-E84F-8577-E03E2DD287DA}"/>
              </a:ext>
            </a:extLst>
          </p:cNvPr>
          <p:cNvCxnSpPr>
            <a:cxnSpLocks/>
          </p:cNvCxnSpPr>
          <p:nvPr/>
        </p:nvCxnSpPr>
        <p:spPr>
          <a:xfrm flipH="1">
            <a:off x="4223173" y="1709057"/>
            <a:ext cx="1613012" cy="1283525"/>
          </a:xfrm>
          <a:prstGeom prst="straightConnector1">
            <a:avLst/>
          </a:prstGeom>
          <a:ln w="2857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2" name="Straight Arrow Connector 11">
            <a:extLst>
              <a:ext uri="{FF2B5EF4-FFF2-40B4-BE49-F238E27FC236}">
                <a16:creationId xmlns:a16="http://schemas.microsoft.com/office/drawing/2014/main" id="{0DA407EE-437A-EBC7-10C3-5F840B2A8455}"/>
              </a:ext>
            </a:extLst>
          </p:cNvPr>
          <p:cNvCxnSpPr>
            <a:cxnSpLocks/>
            <a:stCxn id="5" idx="0"/>
          </p:cNvCxnSpPr>
          <p:nvPr/>
        </p:nvCxnSpPr>
        <p:spPr>
          <a:xfrm>
            <a:off x="5944048" y="1714351"/>
            <a:ext cx="2324652" cy="1638449"/>
          </a:xfrm>
          <a:prstGeom prst="straightConnector1">
            <a:avLst/>
          </a:prstGeom>
          <a:ln w="2857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TextBox 1">
            <a:extLst>
              <a:ext uri="{FF2B5EF4-FFF2-40B4-BE49-F238E27FC236}">
                <a16:creationId xmlns:a16="http://schemas.microsoft.com/office/drawing/2014/main" id="{08BCCA3E-9C24-DA99-E7AE-4F6835140061}"/>
              </a:ext>
            </a:extLst>
          </p:cNvPr>
          <p:cNvSpPr txBox="1"/>
          <p:nvPr/>
        </p:nvSpPr>
        <p:spPr>
          <a:xfrm>
            <a:off x="0" y="143024"/>
            <a:ext cx="3891208" cy="830997"/>
          </a:xfrm>
          <a:prstGeom prst="rect">
            <a:avLst/>
          </a:prstGeom>
          <a:noFill/>
        </p:spPr>
        <p:txBody>
          <a:bodyPr wrap="square" rtlCol="0">
            <a:spAutoFit/>
          </a:bodyPr>
          <a:lstStyle/>
          <a:p>
            <a:r>
              <a:rPr lang="fi-FI" sz="2400" dirty="0"/>
              <a:t>Lyhyt ohjevideo:</a:t>
            </a:r>
          </a:p>
          <a:p>
            <a:r>
              <a:rPr lang="en-US" sz="2400" dirty="0" err="1">
                <a:hlinkClick r:id="rId4"/>
              </a:rPr>
              <a:t>vuosikellon</a:t>
            </a:r>
            <a:r>
              <a:rPr lang="en-US" sz="2400" dirty="0">
                <a:hlinkClick r:id="rId4"/>
              </a:rPr>
              <a:t> </a:t>
            </a:r>
            <a:r>
              <a:rPr lang="en-US" sz="2400" dirty="0" err="1">
                <a:hlinkClick r:id="rId4"/>
              </a:rPr>
              <a:t>käyttö</a:t>
            </a:r>
            <a:r>
              <a:rPr lang="en-US" sz="2400" dirty="0"/>
              <a:t> </a:t>
            </a:r>
          </a:p>
        </p:txBody>
      </p:sp>
    </p:spTree>
    <p:extLst>
      <p:ext uri="{BB962C8B-B14F-4D97-AF65-F5344CB8AC3E}">
        <p14:creationId xmlns:p14="http://schemas.microsoft.com/office/powerpoint/2010/main" val="3708454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Työtapaturmat</a:t>
            </a:r>
            <a:br>
              <a:rPr lang="fi-FI" sz="4400" dirty="0">
                <a:effectLst/>
              </a:rPr>
            </a:br>
            <a:endParaRPr lang="fi-FI" dirty="0"/>
          </a:p>
        </p:txBody>
      </p:sp>
      <p:sp>
        <p:nvSpPr>
          <p:cNvPr id="3" name="Content Placeholder 2">
            <a:extLst>
              <a:ext uri="{FF2B5EF4-FFF2-40B4-BE49-F238E27FC236}">
                <a16:creationId xmlns:a16="http://schemas.microsoft.com/office/drawing/2014/main" id="{2FC7900F-A481-1C39-9755-2FFAC780A88D}"/>
              </a:ext>
            </a:extLst>
          </p:cNvPr>
          <p:cNvSpPr>
            <a:spLocks noGrp="1"/>
          </p:cNvSpPr>
          <p:nvPr>
            <p:ph sz="half" idx="1"/>
          </p:nvPr>
        </p:nvSpPr>
        <p:spPr>
          <a:xfrm>
            <a:off x="838200" y="1825625"/>
            <a:ext cx="5181600" cy="4909004"/>
          </a:xfrm>
        </p:spPr>
        <p:txBody>
          <a:bodyPr>
            <a:normAutofit fontScale="85000" lnSpcReduction="10000"/>
          </a:bodyPr>
          <a:lstStyle/>
          <a:p>
            <a:r>
              <a:rPr lang="fi-FI" dirty="0"/>
              <a:t>Äkillinen, odottamaton, ulkoisten tekijöiden aiheuttama tapahtuma</a:t>
            </a:r>
          </a:p>
          <a:p>
            <a:r>
              <a:rPr lang="fi-FI" dirty="0"/>
              <a:t>Johtaa työntekijän loukkaantumiseen </a:t>
            </a:r>
          </a:p>
          <a:p>
            <a:r>
              <a:rPr lang="fi-FI" dirty="0"/>
              <a:t>Työpaikkaan kuuluvalla alueella, matkalla kotoa työhön ja päinvastoin tai työnantajan määräämän työ- tai asiointimatkan aikana</a:t>
            </a:r>
            <a:endParaRPr lang="en-US" dirty="0"/>
          </a:p>
          <a:p>
            <a:endParaRPr lang="en-US" dirty="0"/>
          </a:p>
        </p:txBody>
      </p:sp>
      <p:sp>
        <p:nvSpPr>
          <p:cNvPr id="5" name="Content Placeholder 4">
            <a:extLst>
              <a:ext uri="{FF2B5EF4-FFF2-40B4-BE49-F238E27FC236}">
                <a16:creationId xmlns:a16="http://schemas.microsoft.com/office/drawing/2014/main" id="{E4E87AF4-46F0-86A3-B6BE-DA44C9E5FE6C}"/>
              </a:ext>
            </a:extLst>
          </p:cNvPr>
          <p:cNvSpPr>
            <a:spLocks noGrp="1"/>
          </p:cNvSpPr>
          <p:nvPr>
            <p:ph sz="half" idx="2"/>
          </p:nvPr>
        </p:nvSpPr>
        <p:spPr>
          <a:xfrm>
            <a:off x="6172200" y="1825625"/>
            <a:ext cx="5181600" cy="4909004"/>
          </a:xfrm>
        </p:spPr>
        <p:txBody>
          <a:bodyPr>
            <a:normAutofit fontScale="85000" lnSpcReduction="10000"/>
          </a:bodyPr>
          <a:lstStyle/>
          <a:p>
            <a:r>
              <a:rPr lang="fi-FI" dirty="0"/>
              <a:t>Sote-alalla työpaikkatapaturmat liittyvät useimmiten</a:t>
            </a:r>
          </a:p>
          <a:p>
            <a:pPr lvl="1"/>
            <a:r>
              <a:rPr lang="fi-FI" dirty="0"/>
              <a:t>henkilön liikkumiseen, 41 %</a:t>
            </a:r>
          </a:p>
          <a:p>
            <a:pPr lvl="1"/>
            <a:r>
              <a:rPr lang="fi-FI" dirty="0"/>
              <a:t>taakan käsivoimin siirtämiseen, 17 %</a:t>
            </a:r>
          </a:p>
          <a:p>
            <a:pPr lvl="1"/>
            <a:r>
              <a:rPr lang="fi-FI" dirty="0"/>
              <a:t>esineiden käsittelemiseen, 16 %</a:t>
            </a:r>
          </a:p>
          <a:p>
            <a:r>
              <a:rPr lang="fi-FI" dirty="0"/>
              <a:t>Sote-alalla yleisimmät poikkeamat (vahingoittumista edeltävä tapahtuma) liittyvät useimmiten</a:t>
            </a:r>
          </a:p>
          <a:p>
            <a:pPr lvl="1"/>
            <a:r>
              <a:rPr lang="fi-FI" dirty="0"/>
              <a:t>henkilön putoamiseen, liukastumiseen, hyppäämiseen tai kaatumiseen, 23 %</a:t>
            </a:r>
          </a:p>
          <a:p>
            <a:pPr lvl="1"/>
            <a:r>
              <a:rPr lang="fi-FI" dirty="0"/>
              <a:t>henkilön äkilliseen fyysiseen kuormittumiseen, 21 %</a:t>
            </a:r>
          </a:p>
          <a:p>
            <a:pPr lvl="1"/>
            <a:r>
              <a:rPr lang="fi-FI" dirty="0"/>
              <a:t>väkivaltaan, järkyttävään tilanteeseen tai suojauksen ohitukseen, 18 %</a:t>
            </a:r>
          </a:p>
          <a:p>
            <a:pPr marL="0" indent="0">
              <a:buNone/>
            </a:pPr>
            <a:r>
              <a:rPr lang="fi-FI" sz="2300" dirty="0"/>
              <a:t>(Tapaturmavakuutuskeskuksen </a:t>
            </a:r>
            <a:r>
              <a:rPr lang="fi-FI" sz="2300" dirty="0">
                <a:hlinkClick r:id="rId3"/>
              </a:rPr>
              <a:t>analyyseja nro 24</a:t>
            </a:r>
            <a:r>
              <a:rPr lang="fi-FI" sz="2300" dirty="0"/>
              <a:t>)</a:t>
            </a:r>
          </a:p>
        </p:txBody>
      </p:sp>
      <p:pic>
        <p:nvPicPr>
          <p:cNvPr id="4" name="Picture 3">
            <a:hlinkClick r:id="rId4"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B31729A1-0E3C-0BA9-FF5B-31C342E4F7FB}"/>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26</a:t>
            </a:r>
          </a:p>
        </p:txBody>
      </p:sp>
    </p:spTree>
    <p:extLst>
      <p:ext uri="{BB962C8B-B14F-4D97-AF65-F5344CB8AC3E}">
        <p14:creationId xmlns:p14="http://schemas.microsoft.com/office/powerpoint/2010/main" val="22531004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Väkivalta tai sen uhka</a:t>
            </a:r>
            <a:br>
              <a:rPr lang="fi-FI" sz="4400" dirty="0">
                <a:effectLst/>
              </a:rPr>
            </a:br>
            <a:endParaRPr lang="fi-FI" dirty="0"/>
          </a:p>
        </p:txBody>
      </p:sp>
      <p:graphicFrame>
        <p:nvGraphicFramePr>
          <p:cNvPr id="3" name="Content Placeholder 2">
            <a:extLst>
              <a:ext uri="{FF2B5EF4-FFF2-40B4-BE49-F238E27FC236}">
                <a16:creationId xmlns:a16="http://schemas.microsoft.com/office/drawing/2014/main" id="{F1461C6E-B828-63ED-4773-114AF6B3CC2D}"/>
              </a:ext>
            </a:extLst>
          </p:cNvPr>
          <p:cNvGraphicFramePr>
            <a:graphicFrameLocks noGrp="1"/>
          </p:cNvGraphicFramePr>
          <p:nvPr>
            <p:ph sz="half" idx="1"/>
            <p:extLst>
              <p:ext uri="{D42A27DB-BD31-4B8C-83A1-F6EECF244321}">
                <p14:modId xmlns:p14="http://schemas.microsoft.com/office/powerpoint/2010/main" val="1693654535"/>
              </p:ext>
            </p:extLst>
          </p:nvPr>
        </p:nvGraphicFramePr>
        <p:xfrm>
          <a:off x="838200" y="1825625"/>
          <a:ext cx="5181600" cy="4667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Content Placeholder 8">
            <a:extLst>
              <a:ext uri="{FF2B5EF4-FFF2-40B4-BE49-F238E27FC236}">
                <a16:creationId xmlns:a16="http://schemas.microsoft.com/office/drawing/2014/main" id="{EFAA1157-628E-9DC8-07F3-5DCD72F9B4C1}"/>
              </a:ext>
            </a:extLst>
          </p:cNvPr>
          <p:cNvSpPr>
            <a:spLocks noGrp="1"/>
          </p:cNvSpPr>
          <p:nvPr>
            <p:ph sz="half" idx="2"/>
          </p:nvPr>
        </p:nvSpPr>
        <p:spPr/>
        <p:txBody>
          <a:bodyPr>
            <a:normAutofit/>
          </a:bodyPr>
          <a:lstStyle/>
          <a:p>
            <a:r>
              <a:rPr lang="fi-FI" sz="2400" dirty="0"/>
              <a:t>Väkivaltaista käytöstä ei tule koskaan hyväksyä!</a:t>
            </a:r>
          </a:p>
          <a:p>
            <a:r>
              <a:rPr lang="fi-FI" sz="2400" dirty="0"/>
              <a:t>Tee aina ilmoitus työssäsi kohtaamasta väkivallasta </a:t>
            </a:r>
          </a:p>
          <a:p>
            <a:r>
              <a:rPr lang="fi-FI" sz="2400" dirty="0"/>
              <a:t>Jos kohtaat väkivaltaa tai sen uhkaa, käyntiä ei tarvitse tehdä tai sen voi keskeyttää</a:t>
            </a:r>
          </a:p>
          <a:p>
            <a:endParaRPr lang="fi-FI" sz="2400" dirty="0"/>
          </a:p>
        </p:txBody>
      </p:sp>
      <p:pic>
        <p:nvPicPr>
          <p:cNvPr id="4" name="Picture 3">
            <a:hlinkClick r:id="rId8"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C7076D2C-1BFE-A86F-1323-8D5ADB026C29}"/>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27</a:t>
            </a:r>
          </a:p>
        </p:txBody>
      </p:sp>
    </p:spTree>
    <p:extLst>
      <p:ext uri="{BB962C8B-B14F-4D97-AF65-F5344CB8AC3E}">
        <p14:creationId xmlns:p14="http://schemas.microsoft.com/office/powerpoint/2010/main" val="9719246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Yhteiset toimintatavat</a:t>
            </a:r>
            <a:br>
              <a:rPr lang="fi-FI" sz="4400" dirty="0">
                <a:effectLst/>
              </a:rPr>
            </a:br>
            <a:endParaRPr lang="fi-FI" dirty="0"/>
          </a:p>
        </p:txBody>
      </p:sp>
      <p:sp>
        <p:nvSpPr>
          <p:cNvPr id="7" name="Content Placeholder 6">
            <a:extLst>
              <a:ext uri="{FF2B5EF4-FFF2-40B4-BE49-F238E27FC236}">
                <a16:creationId xmlns:a16="http://schemas.microsoft.com/office/drawing/2014/main" id="{5C16A914-45C6-CAA4-F246-CEA1929DAF38}"/>
              </a:ext>
            </a:extLst>
          </p:cNvPr>
          <p:cNvSpPr>
            <a:spLocks noGrp="1"/>
          </p:cNvSpPr>
          <p:nvPr>
            <p:ph sz="half" idx="1"/>
          </p:nvPr>
        </p:nvSpPr>
        <p:spPr/>
        <p:txBody>
          <a:bodyPr numCol="1">
            <a:normAutofit/>
          </a:bodyPr>
          <a:lstStyle/>
          <a:p>
            <a:r>
              <a:rPr lang="fi-FI" dirty="0"/>
              <a:t>Työntekijät voivat kohdata mitä erilaisimpia pyyntöjä asiakkaalta tai omaiselta. On tärkeää, että työntekijä tietää etukäteen, mitä hänen kuuluu tehdä ja mitä ei.</a:t>
            </a:r>
          </a:p>
          <a:p>
            <a:r>
              <a:rPr lang="fi-FI" dirty="0"/>
              <a:t>Ylimääräiset työt voivat aiheuttaa työturvallisuusriskejä, koska niihin ei ole varauduttu oikeilla työvälineillä</a:t>
            </a:r>
          </a:p>
        </p:txBody>
      </p:sp>
      <p:sp>
        <p:nvSpPr>
          <p:cNvPr id="3" name="Content Placeholder 2">
            <a:extLst>
              <a:ext uri="{FF2B5EF4-FFF2-40B4-BE49-F238E27FC236}">
                <a16:creationId xmlns:a16="http://schemas.microsoft.com/office/drawing/2014/main" id="{3CC34327-0688-81B9-6C46-C86E7D1C5A33}"/>
              </a:ext>
            </a:extLst>
          </p:cNvPr>
          <p:cNvSpPr>
            <a:spLocks noGrp="1"/>
          </p:cNvSpPr>
          <p:nvPr>
            <p:ph sz="half" idx="2"/>
          </p:nvPr>
        </p:nvSpPr>
        <p:spPr/>
        <p:txBody>
          <a:bodyPr>
            <a:normAutofit/>
          </a:bodyPr>
          <a:lstStyle/>
          <a:p>
            <a:r>
              <a:rPr lang="fi-FI" dirty="0"/>
              <a:t>Yhtenäisten pelisääntöjen ja ohjeiden noudattaminen lisää työntekijöiden turvallisuutta ja tuo selkeyttä myös asiakkaiden suuntaan, kun kaikki työntekijät toimivat samoin</a:t>
            </a:r>
          </a:p>
          <a:p>
            <a:endParaRPr lang="en-US" dirty="0"/>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A6AA8ABF-37A7-D9B5-7CC3-AEB6FF7815BD}"/>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28</a:t>
            </a:r>
          </a:p>
        </p:txBody>
      </p:sp>
    </p:spTree>
    <p:extLst>
      <p:ext uri="{BB962C8B-B14F-4D97-AF65-F5344CB8AC3E}">
        <p14:creationId xmlns:p14="http://schemas.microsoft.com/office/powerpoint/2010/main" val="3903652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Oma aihe</a:t>
            </a:r>
            <a:endParaRPr lang="fi-FI" dirty="0"/>
          </a:p>
        </p:txBody>
      </p:sp>
      <p:sp>
        <p:nvSpPr>
          <p:cNvPr id="7" name="Content Placeholder 6">
            <a:extLst>
              <a:ext uri="{FF2B5EF4-FFF2-40B4-BE49-F238E27FC236}">
                <a16:creationId xmlns:a16="http://schemas.microsoft.com/office/drawing/2014/main" id="{772CDA71-8915-EB59-D7ED-212115FC8E96}"/>
              </a:ext>
            </a:extLst>
          </p:cNvPr>
          <p:cNvSpPr>
            <a:spLocks noGrp="1"/>
          </p:cNvSpPr>
          <p:nvPr>
            <p:ph idx="1"/>
          </p:nvPr>
        </p:nvSpPr>
        <p:spPr/>
        <p:txBody>
          <a:bodyPr/>
          <a:lstStyle/>
          <a:p>
            <a:r>
              <a:rPr lang="fi-FI" i="1" dirty="0"/>
              <a:t>Voit käyttää tätä kalvoa omavalintaisen aiheen esittelyssä / organisaation aikatauluttaman aiheen kanssa</a:t>
            </a:r>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AD547615-8933-8D48-8EBD-C40FFF668A38}"/>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29</a:t>
            </a:r>
          </a:p>
        </p:txBody>
      </p:sp>
    </p:spTree>
    <p:extLst>
      <p:ext uri="{BB962C8B-B14F-4D97-AF65-F5344CB8AC3E}">
        <p14:creationId xmlns:p14="http://schemas.microsoft.com/office/powerpoint/2010/main" val="36663580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Oma aihe</a:t>
            </a:r>
            <a:endParaRPr lang="fi-FI" dirty="0"/>
          </a:p>
        </p:txBody>
      </p:sp>
      <p:sp>
        <p:nvSpPr>
          <p:cNvPr id="7" name="Content Placeholder 6">
            <a:extLst>
              <a:ext uri="{FF2B5EF4-FFF2-40B4-BE49-F238E27FC236}">
                <a16:creationId xmlns:a16="http://schemas.microsoft.com/office/drawing/2014/main" id="{772CDA71-8915-EB59-D7ED-212115FC8E96}"/>
              </a:ext>
            </a:extLst>
          </p:cNvPr>
          <p:cNvSpPr>
            <a:spLocks noGrp="1"/>
          </p:cNvSpPr>
          <p:nvPr>
            <p:ph idx="1"/>
          </p:nvPr>
        </p:nvSpPr>
        <p:spPr/>
        <p:txBody>
          <a:bodyPr/>
          <a:lstStyle/>
          <a:p>
            <a:r>
              <a:rPr lang="fi-FI" i="1" dirty="0"/>
              <a:t>Voit käyttää tätä kalvoa omavalintaisen aiheen esittelyssä / organisaation aikatauluttaman aiheen kanssa</a:t>
            </a:r>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AD547615-8933-8D48-8EBD-C40FFF668A38}"/>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30</a:t>
            </a:r>
          </a:p>
        </p:txBody>
      </p:sp>
    </p:spTree>
    <p:extLst>
      <p:ext uri="{BB962C8B-B14F-4D97-AF65-F5344CB8AC3E}">
        <p14:creationId xmlns:p14="http://schemas.microsoft.com/office/powerpoint/2010/main" val="38009620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Oma aihe</a:t>
            </a:r>
            <a:endParaRPr lang="fi-FI" dirty="0"/>
          </a:p>
        </p:txBody>
      </p:sp>
      <p:sp>
        <p:nvSpPr>
          <p:cNvPr id="7" name="Content Placeholder 6">
            <a:extLst>
              <a:ext uri="{FF2B5EF4-FFF2-40B4-BE49-F238E27FC236}">
                <a16:creationId xmlns:a16="http://schemas.microsoft.com/office/drawing/2014/main" id="{772CDA71-8915-EB59-D7ED-212115FC8E96}"/>
              </a:ext>
            </a:extLst>
          </p:cNvPr>
          <p:cNvSpPr>
            <a:spLocks noGrp="1"/>
          </p:cNvSpPr>
          <p:nvPr>
            <p:ph idx="1"/>
          </p:nvPr>
        </p:nvSpPr>
        <p:spPr/>
        <p:txBody>
          <a:bodyPr/>
          <a:lstStyle/>
          <a:p>
            <a:r>
              <a:rPr lang="fi-FI" i="1" dirty="0"/>
              <a:t>Voit käyttää tätä kalvoa omavalintaisen aiheen esittelyssä / organisaation aikatauluttaman aiheen kanssa</a:t>
            </a:r>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AD547615-8933-8D48-8EBD-C40FFF668A38}"/>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31</a:t>
            </a:r>
          </a:p>
        </p:txBody>
      </p:sp>
    </p:spTree>
    <p:extLst>
      <p:ext uri="{BB962C8B-B14F-4D97-AF65-F5344CB8AC3E}">
        <p14:creationId xmlns:p14="http://schemas.microsoft.com/office/powerpoint/2010/main" val="20344951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Oma aihe</a:t>
            </a:r>
            <a:endParaRPr lang="fi-FI" dirty="0"/>
          </a:p>
        </p:txBody>
      </p:sp>
      <p:sp>
        <p:nvSpPr>
          <p:cNvPr id="7" name="Content Placeholder 6">
            <a:extLst>
              <a:ext uri="{FF2B5EF4-FFF2-40B4-BE49-F238E27FC236}">
                <a16:creationId xmlns:a16="http://schemas.microsoft.com/office/drawing/2014/main" id="{772CDA71-8915-EB59-D7ED-212115FC8E96}"/>
              </a:ext>
            </a:extLst>
          </p:cNvPr>
          <p:cNvSpPr>
            <a:spLocks noGrp="1"/>
          </p:cNvSpPr>
          <p:nvPr>
            <p:ph idx="1"/>
          </p:nvPr>
        </p:nvSpPr>
        <p:spPr/>
        <p:txBody>
          <a:bodyPr/>
          <a:lstStyle/>
          <a:p>
            <a:r>
              <a:rPr lang="fi-FI" i="1" dirty="0"/>
              <a:t>Voit käyttää tätä kalvoa omavalintaisen aiheen esittelyssä / organisaation aikatauluttaman aiheen kanssa</a:t>
            </a:r>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AD547615-8933-8D48-8EBD-C40FFF668A38}"/>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32</a:t>
            </a:r>
          </a:p>
        </p:txBody>
      </p:sp>
    </p:spTree>
    <p:extLst>
      <p:ext uri="{BB962C8B-B14F-4D97-AF65-F5344CB8AC3E}">
        <p14:creationId xmlns:p14="http://schemas.microsoft.com/office/powerpoint/2010/main" val="37393237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Oma aihe</a:t>
            </a:r>
            <a:endParaRPr lang="fi-FI" dirty="0"/>
          </a:p>
        </p:txBody>
      </p:sp>
      <p:sp>
        <p:nvSpPr>
          <p:cNvPr id="7" name="Content Placeholder 6">
            <a:extLst>
              <a:ext uri="{FF2B5EF4-FFF2-40B4-BE49-F238E27FC236}">
                <a16:creationId xmlns:a16="http://schemas.microsoft.com/office/drawing/2014/main" id="{772CDA71-8915-EB59-D7ED-212115FC8E96}"/>
              </a:ext>
            </a:extLst>
          </p:cNvPr>
          <p:cNvSpPr>
            <a:spLocks noGrp="1"/>
          </p:cNvSpPr>
          <p:nvPr>
            <p:ph idx="1"/>
          </p:nvPr>
        </p:nvSpPr>
        <p:spPr/>
        <p:txBody>
          <a:bodyPr/>
          <a:lstStyle/>
          <a:p>
            <a:r>
              <a:rPr lang="fi-FI" i="1" dirty="0"/>
              <a:t>Voit käyttää tätä kalvoa omavalintaisen aiheen esittelyssä / organisaation aikatauluttaman aiheen kanssa</a:t>
            </a:r>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AD547615-8933-8D48-8EBD-C40FFF668A38}"/>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33</a:t>
            </a:r>
          </a:p>
        </p:txBody>
      </p:sp>
    </p:spTree>
    <p:extLst>
      <p:ext uri="{BB962C8B-B14F-4D97-AF65-F5344CB8AC3E}">
        <p14:creationId xmlns:p14="http://schemas.microsoft.com/office/powerpoint/2010/main" val="22816787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Oma aihe</a:t>
            </a:r>
            <a:endParaRPr lang="fi-FI" dirty="0"/>
          </a:p>
        </p:txBody>
      </p:sp>
      <p:sp>
        <p:nvSpPr>
          <p:cNvPr id="7" name="Content Placeholder 6">
            <a:extLst>
              <a:ext uri="{FF2B5EF4-FFF2-40B4-BE49-F238E27FC236}">
                <a16:creationId xmlns:a16="http://schemas.microsoft.com/office/drawing/2014/main" id="{772CDA71-8915-EB59-D7ED-212115FC8E96}"/>
              </a:ext>
            </a:extLst>
          </p:cNvPr>
          <p:cNvSpPr>
            <a:spLocks noGrp="1"/>
          </p:cNvSpPr>
          <p:nvPr>
            <p:ph idx="1"/>
          </p:nvPr>
        </p:nvSpPr>
        <p:spPr/>
        <p:txBody>
          <a:bodyPr/>
          <a:lstStyle/>
          <a:p>
            <a:r>
              <a:rPr lang="fi-FI" i="1" dirty="0"/>
              <a:t>Voit käyttää tätä kalvoa omavalintaisen aiheen esittelyssä / organisaation aikatauluttaman aiheen kanssa</a:t>
            </a:r>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AD547615-8933-8D48-8EBD-C40FFF668A38}"/>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34</a:t>
            </a:r>
          </a:p>
        </p:txBody>
      </p:sp>
    </p:spTree>
    <p:extLst>
      <p:ext uri="{BB962C8B-B14F-4D97-AF65-F5344CB8AC3E}">
        <p14:creationId xmlns:p14="http://schemas.microsoft.com/office/powerpoint/2010/main" val="41334811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Oma aihe</a:t>
            </a:r>
            <a:endParaRPr lang="fi-FI" dirty="0"/>
          </a:p>
        </p:txBody>
      </p:sp>
      <p:sp>
        <p:nvSpPr>
          <p:cNvPr id="7" name="Content Placeholder 6">
            <a:extLst>
              <a:ext uri="{FF2B5EF4-FFF2-40B4-BE49-F238E27FC236}">
                <a16:creationId xmlns:a16="http://schemas.microsoft.com/office/drawing/2014/main" id="{772CDA71-8915-EB59-D7ED-212115FC8E96}"/>
              </a:ext>
            </a:extLst>
          </p:cNvPr>
          <p:cNvSpPr>
            <a:spLocks noGrp="1"/>
          </p:cNvSpPr>
          <p:nvPr>
            <p:ph idx="1"/>
          </p:nvPr>
        </p:nvSpPr>
        <p:spPr/>
        <p:txBody>
          <a:bodyPr/>
          <a:lstStyle/>
          <a:p>
            <a:r>
              <a:rPr lang="fi-FI" i="1" dirty="0"/>
              <a:t>Voit käyttää tätä kalvoa omavalintaisen aiheen esittelyssä / organisaation aikatauluttaman aiheen kanssa</a:t>
            </a:r>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AD547615-8933-8D48-8EBD-C40FFF668A38}"/>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35</a:t>
            </a:r>
          </a:p>
        </p:txBody>
      </p:sp>
    </p:spTree>
    <p:extLst>
      <p:ext uri="{BB962C8B-B14F-4D97-AF65-F5344CB8AC3E}">
        <p14:creationId xmlns:p14="http://schemas.microsoft.com/office/powerpoint/2010/main" val="1004295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428EF91-FB65-8FDD-7CB9-662E391C377C}"/>
              </a:ext>
            </a:extLst>
          </p:cNvPr>
          <p:cNvSpPr txBox="1">
            <a:spLocks noGrp="1" noRot="1" noMove="1" noResize="1" noEditPoints="1" noAdjustHandles="1" noChangeArrowheads="1" noChangeShapeType="1"/>
          </p:cNvSpPr>
          <p:nvPr/>
        </p:nvSpPr>
        <p:spPr>
          <a:xfrm>
            <a:off x="545382" y="1379161"/>
            <a:ext cx="6094475" cy="5214822"/>
          </a:xfrm>
          <a:prstGeom prst="rect">
            <a:avLst/>
          </a:prstGeom>
          <a:noFill/>
        </p:spPr>
        <p:txBody>
          <a:bodyPr wrap="none" numCol="2">
            <a:noAutofit/>
          </a:bodyPr>
          <a:lstStyle/>
          <a:p>
            <a:pPr marL="228600" indent="-228600">
              <a:lnSpc>
                <a:spcPct val="85000"/>
              </a:lnSpc>
              <a:spcAft>
                <a:spcPts val="800"/>
              </a:spcAft>
              <a:buFont typeface="+mj-lt"/>
              <a:buAutoNum type="arabicPeriod"/>
            </a:pPr>
            <a:r>
              <a:rPr lang="fi-FI" sz="1000" noProof="1">
                <a:effectLst/>
              </a:rPr>
              <a:t>Apuvälineet ja laitteet</a:t>
            </a:r>
          </a:p>
          <a:p>
            <a:pPr marL="228600" indent="-228600">
              <a:lnSpc>
                <a:spcPct val="85000"/>
              </a:lnSpc>
              <a:spcAft>
                <a:spcPts val="800"/>
              </a:spcAft>
              <a:buFont typeface="+mj-lt"/>
              <a:buAutoNum type="arabicPeriod"/>
            </a:pPr>
            <a:r>
              <a:rPr lang="fi-FI" sz="1000" noProof="1">
                <a:effectLst/>
              </a:rPr>
              <a:t>Asiakkaan itsemääräämisoikeus vs. </a:t>
            </a:r>
            <a:br>
              <a:rPr lang="fi-FI" sz="1000" noProof="1">
                <a:effectLst/>
              </a:rPr>
            </a:br>
            <a:r>
              <a:rPr lang="fi-FI" sz="1000" noProof="1">
                <a:effectLst/>
              </a:rPr>
              <a:t>turvallisuus</a:t>
            </a:r>
          </a:p>
          <a:p>
            <a:pPr marL="228600" indent="-228600">
              <a:lnSpc>
                <a:spcPct val="85000"/>
              </a:lnSpc>
              <a:spcAft>
                <a:spcPts val="800"/>
              </a:spcAft>
              <a:buFont typeface="+mj-lt"/>
              <a:buAutoNum type="arabicPeriod"/>
            </a:pPr>
            <a:r>
              <a:rPr lang="fi-FI" sz="1000" noProof="1">
                <a:effectLst/>
              </a:rPr>
              <a:t>Avun hälyttäminen</a:t>
            </a:r>
          </a:p>
          <a:p>
            <a:pPr marL="228600" indent="-228600">
              <a:lnSpc>
                <a:spcPct val="85000"/>
              </a:lnSpc>
              <a:spcAft>
                <a:spcPts val="800"/>
              </a:spcAft>
              <a:buFont typeface="+mj-lt"/>
              <a:buAutoNum type="arabicPeriod"/>
            </a:pPr>
            <a:r>
              <a:rPr lang="fi-FI" sz="1000" noProof="1">
                <a:effectLst/>
              </a:rPr>
              <a:t>Eettinen kuormitus</a:t>
            </a:r>
          </a:p>
          <a:p>
            <a:pPr marL="228600" indent="-228600">
              <a:lnSpc>
                <a:spcPct val="85000"/>
              </a:lnSpc>
              <a:spcAft>
                <a:spcPts val="800"/>
              </a:spcAft>
              <a:buFont typeface="+mj-lt"/>
              <a:buAutoNum type="arabicPeriod"/>
            </a:pPr>
            <a:r>
              <a:rPr lang="fi-FI" sz="1000" noProof="1">
                <a:effectLst/>
              </a:rPr>
              <a:t>Epäasiallinen kohtelu ja häirintä </a:t>
            </a:r>
            <a:br>
              <a:rPr lang="fi-FI" sz="1000" noProof="1">
                <a:effectLst/>
              </a:rPr>
            </a:br>
            <a:r>
              <a:rPr lang="fi-FI" sz="1000" noProof="1">
                <a:effectLst/>
              </a:rPr>
              <a:t>asiakkaalta ja omaisilta</a:t>
            </a:r>
          </a:p>
          <a:p>
            <a:pPr marL="228600" indent="-228600">
              <a:lnSpc>
                <a:spcPct val="85000"/>
              </a:lnSpc>
              <a:spcAft>
                <a:spcPts val="800"/>
              </a:spcAft>
              <a:buFont typeface="+mj-lt"/>
              <a:buAutoNum type="arabicPeriod"/>
            </a:pPr>
            <a:r>
              <a:rPr lang="fi-FI" sz="1000" noProof="1">
                <a:effectLst/>
              </a:rPr>
              <a:t>Epäasiallinen kohtelu ja häirintä </a:t>
            </a:r>
            <a:br>
              <a:rPr lang="fi-FI" sz="1000" noProof="1">
                <a:effectLst/>
              </a:rPr>
            </a:br>
            <a:r>
              <a:rPr lang="fi-FI" sz="1000" noProof="1">
                <a:effectLst/>
              </a:rPr>
              <a:t>työyhteisössä</a:t>
            </a:r>
          </a:p>
          <a:p>
            <a:pPr marL="228600" indent="-228600">
              <a:lnSpc>
                <a:spcPct val="85000"/>
              </a:lnSpc>
              <a:spcAft>
                <a:spcPts val="800"/>
              </a:spcAft>
              <a:buFont typeface="+mj-lt"/>
              <a:buAutoNum type="arabicPeriod"/>
            </a:pPr>
            <a:r>
              <a:rPr lang="fi-FI" sz="1000" noProof="1">
                <a:effectLst/>
              </a:rPr>
              <a:t>Fyysinen kuormitus ja ergonomia</a:t>
            </a:r>
          </a:p>
          <a:p>
            <a:pPr marL="228600" indent="-228600">
              <a:lnSpc>
                <a:spcPct val="85000"/>
              </a:lnSpc>
              <a:spcAft>
                <a:spcPts val="800"/>
              </a:spcAft>
              <a:buFont typeface="+mj-lt"/>
              <a:buAutoNum type="arabicPeriod"/>
            </a:pPr>
            <a:r>
              <a:rPr lang="fi-FI" sz="1000" noProof="1">
                <a:effectLst/>
              </a:rPr>
              <a:t>Henkilönsuojaimet</a:t>
            </a:r>
          </a:p>
          <a:p>
            <a:pPr marL="228600" indent="-228600">
              <a:lnSpc>
                <a:spcPct val="85000"/>
              </a:lnSpc>
              <a:spcAft>
                <a:spcPts val="800"/>
              </a:spcAft>
              <a:buFont typeface="+mj-lt"/>
              <a:buAutoNum type="arabicPeriod"/>
            </a:pPr>
            <a:r>
              <a:rPr lang="fi-FI" sz="1000" noProof="1">
                <a:effectLst/>
              </a:rPr>
              <a:t>Henkinen/psykososiaalinen kuormitus</a:t>
            </a:r>
          </a:p>
          <a:p>
            <a:pPr marL="228600" indent="-228600">
              <a:lnSpc>
                <a:spcPct val="85000"/>
              </a:lnSpc>
              <a:spcAft>
                <a:spcPts val="800"/>
              </a:spcAft>
              <a:buFont typeface="+mj-lt"/>
              <a:buAutoNum type="arabicPeriod"/>
            </a:pPr>
            <a:r>
              <a:rPr lang="fi-FI" sz="1000" noProof="1">
                <a:effectLst/>
              </a:rPr>
              <a:t>Ilmoitusten tekeminen ja käsittely</a:t>
            </a:r>
          </a:p>
          <a:p>
            <a:pPr marL="228600" indent="-228600">
              <a:lnSpc>
                <a:spcPct val="85000"/>
              </a:lnSpc>
              <a:spcAft>
                <a:spcPts val="800"/>
              </a:spcAft>
              <a:buFont typeface="+mj-lt"/>
              <a:buAutoNum type="arabicPeriod"/>
            </a:pPr>
            <a:r>
              <a:rPr lang="fi-FI" sz="1000" noProof="1">
                <a:effectLst/>
              </a:rPr>
              <a:t>Kameravalvonta ja kuvaaminen </a:t>
            </a:r>
            <a:br>
              <a:rPr lang="fi-FI" sz="1000" noProof="1">
                <a:effectLst/>
              </a:rPr>
            </a:br>
            <a:r>
              <a:rPr lang="fi-FI" sz="1000" noProof="1">
                <a:effectLst/>
              </a:rPr>
              <a:t>asiakkaan kotona</a:t>
            </a:r>
          </a:p>
          <a:p>
            <a:pPr marL="228600" indent="-228600">
              <a:lnSpc>
                <a:spcPct val="85000"/>
              </a:lnSpc>
              <a:spcAft>
                <a:spcPts val="800"/>
              </a:spcAft>
              <a:buFont typeface="+mj-lt"/>
              <a:buAutoNum type="arabicPeriod"/>
            </a:pPr>
            <a:r>
              <a:rPr lang="fi-FI" sz="1000" noProof="1">
                <a:effectLst/>
              </a:rPr>
              <a:t>Keinoja varmistaa turvallisuus</a:t>
            </a:r>
          </a:p>
          <a:p>
            <a:pPr marL="228600" indent="-228600">
              <a:lnSpc>
                <a:spcPct val="85000"/>
              </a:lnSpc>
              <a:spcAft>
                <a:spcPts val="800"/>
              </a:spcAft>
              <a:buFont typeface="+mj-lt"/>
              <a:buAutoNum type="arabicPeriod"/>
            </a:pPr>
            <a:r>
              <a:rPr lang="fi-FI" sz="1000" noProof="1">
                <a:effectLst/>
              </a:rPr>
              <a:t>Kemikaaliturvallisuus</a:t>
            </a:r>
          </a:p>
          <a:p>
            <a:pPr marL="228600" indent="-228600">
              <a:lnSpc>
                <a:spcPct val="85000"/>
              </a:lnSpc>
              <a:spcAft>
                <a:spcPts val="800"/>
              </a:spcAft>
              <a:buFont typeface="+mj-lt"/>
              <a:buAutoNum type="arabicPeriod"/>
            </a:pPr>
            <a:r>
              <a:rPr lang="fi-FI" sz="1000" noProof="1">
                <a:effectLst/>
              </a:rPr>
              <a:t>Lääkkeiden kuljetus</a:t>
            </a:r>
          </a:p>
          <a:p>
            <a:pPr marL="228600" indent="-228600">
              <a:lnSpc>
                <a:spcPct val="85000"/>
              </a:lnSpc>
              <a:spcAft>
                <a:spcPts val="800"/>
              </a:spcAft>
              <a:buFont typeface="+mj-lt"/>
              <a:buAutoNum type="arabicPeriod"/>
            </a:pPr>
            <a:r>
              <a:rPr lang="fi-FI" sz="1000" noProof="1"/>
              <a:t>Riskienarvioinnin tekeminen</a:t>
            </a:r>
          </a:p>
          <a:p>
            <a:pPr marL="228600" indent="-228600">
              <a:lnSpc>
                <a:spcPct val="85000"/>
              </a:lnSpc>
              <a:spcAft>
                <a:spcPts val="800"/>
              </a:spcAft>
              <a:buFont typeface="+mj-lt"/>
              <a:buAutoNum type="arabicPeriod"/>
            </a:pPr>
            <a:r>
              <a:rPr lang="fi-FI" sz="1000" noProof="1">
                <a:effectLst/>
              </a:rPr>
              <a:t>Riskienarvioinnin tulosten läpikäyminen</a:t>
            </a:r>
          </a:p>
          <a:p>
            <a:pPr marL="228600" indent="-228600">
              <a:lnSpc>
                <a:spcPct val="85000"/>
              </a:lnSpc>
              <a:spcAft>
                <a:spcPts val="800"/>
              </a:spcAft>
              <a:buFont typeface="+mj-lt"/>
              <a:buAutoNum type="arabicPeriod"/>
            </a:pPr>
            <a:r>
              <a:rPr lang="fi-FI" sz="1000" noProof="1">
                <a:effectLst/>
              </a:rPr>
              <a:t>Seksuaalinen häirintä</a:t>
            </a:r>
          </a:p>
          <a:p>
            <a:pPr marL="228600" indent="-228600">
              <a:lnSpc>
                <a:spcPct val="85000"/>
              </a:lnSpc>
              <a:spcAft>
                <a:spcPts val="800"/>
              </a:spcAft>
              <a:buFont typeface="+mj-lt"/>
              <a:buAutoNum type="arabicPeriod"/>
            </a:pPr>
            <a:r>
              <a:rPr lang="fi-FI" sz="1000" noProof="1">
                <a:effectLst/>
              </a:rPr>
              <a:t>Siirtymät</a:t>
            </a:r>
          </a:p>
          <a:p>
            <a:pPr marL="228600" indent="-228600">
              <a:lnSpc>
                <a:spcPct val="85000"/>
              </a:lnSpc>
              <a:spcAft>
                <a:spcPts val="800"/>
              </a:spcAft>
              <a:buFont typeface="+mj-lt"/>
              <a:buAutoNum type="arabicPeriod"/>
            </a:pPr>
            <a:r>
              <a:rPr lang="fi-FI" sz="1000" noProof="1">
                <a:effectLst/>
              </a:rPr>
              <a:t>Sähköturvallisuus ja paloturvallisuus</a:t>
            </a:r>
          </a:p>
          <a:p>
            <a:pPr marL="228600" indent="-228600">
              <a:lnSpc>
                <a:spcPct val="85000"/>
              </a:lnSpc>
              <a:spcAft>
                <a:spcPts val="800"/>
              </a:spcAft>
              <a:buFont typeface="+mj-lt"/>
              <a:buAutoNum type="arabicPeriod"/>
            </a:pPr>
            <a:endParaRPr lang="fi-FI" sz="1000" noProof="1">
              <a:effectLst/>
            </a:endParaRPr>
          </a:p>
          <a:p>
            <a:pPr marL="228600" indent="-228600">
              <a:lnSpc>
                <a:spcPct val="85000"/>
              </a:lnSpc>
              <a:spcAft>
                <a:spcPts val="800"/>
              </a:spcAft>
              <a:buFont typeface="+mj-lt"/>
              <a:buAutoNum type="arabicPeriod"/>
            </a:pPr>
            <a:r>
              <a:rPr lang="fi-FI" sz="1000" noProof="1">
                <a:effectLst/>
              </a:rPr>
              <a:t>Toisen koti työympäristönä</a:t>
            </a:r>
          </a:p>
          <a:p>
            <a:pPr marL="228600" indent="-228600">
              <a:lnSpc>
                <a:spcPct val="85000"/>
              </a:lnSpc>
              <a:spcAft>
                <a:spcPts val="800"/>
              </a:spcAft>
              <a:buFont typeface="+mj-lt"/>
              <a:buAutoNum type="arabicPeriod"/>
            </a:pPr>
            <a:r>
              <a:rPr lang="fi-FI" sz="1000" noProof="1">
                <a:effectLst/>
              </a:rPr>
              <a:t>Turvallisuusorganisaatio ja muut tärkeät yhteystiedot</a:t>
            </a:r>
          </a:p>
          <a:p>
            <a:pPr marL="228600" indent="-228600">
              <a:lnSpc>
                <a:spcPct val="85000"/>
              </a:lnSpc>
              <a:spcAft>
                <a:spcPts val="800"/>
              </a:spcAft>
              <a:buFont typeface="+mj-lt"/>
              <a:buAutoNum type="arabicPeriod"/>
            </a:pPr>
            <a:r>
              <a:rPr lang="fi-FI" sz="1000" noProof="1">
                <a:effectLst/>
              </a:rPr>
              <a:t>Turvallisuuteen vaikuttavien </a:t>
            </a:r>
            <a:br>
              <a:rPr lang="fi-FI" sz="1000" noProof="1">
                <a:effectLst/>
              </a:rPr>
            </a:br>
            <a:r>
              <a:rPr lang="fi-FI" sz="1000" noProof="1">
                <a:effectLst/>
              </a:rPr>
              <a:t>asioiden kirjaaminen</a:t>
            </a:r>
          </a:p>
          <a:p>
            <a:pPr marL="228600" indent="-228600">
              <a:lnSpc>
                <a:spcPct val="85000"/>
              </a:lnSpc>
              <a:spcAft>
                <a:spcPts val="800"/>
              </a:spcAft>
              <a:buFont typeface="+mj-lt"/>
              <a:buAutoNum type="arabicPeriod"/>
            </a:pPr>
            <a:r>
              <a:rPr lang="fi-FI" sz="1000" noProof="1">
                <a:effectLst/>
              </a:rPr>
              <a:t>Työnantajan vastuut, </a:t>
            </a:r>
            <a:br>
              <a:rPr lang="fi-FI" sz="1000" noProof="1">
                <a:effectLst/>
              </a:rPr>
            </a:br>
            <a:r>
              <a:rPr lang="fi-FI" sz="1000" noProof="1">
                <a:effectLst/>
              </a:rPr>
              <a:t>velvollisuudet ja oikeudet</a:t>
            </a:r>
          </a:p>
          <a:p>
            <a:pPr marL="228600" indent="-228600">
              <a:lnSpc>
                <a:spcPct val="85000"/>
              </a:lnSpc>
              <a:spcAft>
                <a:spcPts val="800"/>
              </a:spcAft>
              <a:buFont typeface="+mj-lt"/>
              <a:buAutoNum type="arabicPeriod"/>
            </a:pPr>
            <a:r>
              <a:rPr lang="fi-FI" sz="1000" noProof="1">
                <a:effectLst/>
              </a:rPr>
              <a:t>Työntekijän vastuut, </a:t>
            </a:r>
            <a:br>
              <a:rPr lang="fi-FI" sz="1000" noProof="1">
                <a:effectLst/>
              </a:rPr>
            </a:br>
            <a:r>
              <a:rPr lang="fi-FI" sz="1000" noProof="1">
                <a:effectLst/>
              </a:rPr>
              <a:t>velvollisuudet ja oikeudet</a:t>
            </a:r>
          </a:p>
          <a:p>
            <a:pPr marL="228600" indent="-228600">
              <a:lnSpc>
                <a:spcPct val="85000"/>
              </a:lnSpc>
              <a:spcAft>
                <a:spcPts val="800"/>
              </a:spcAft>
              <a:buFont typeface="+mj-lt"/>
              <a:buAutoNum type="arabicPeriod"/>
            </a:pPr>
            <a:r>
              <a:rPr lang="fi-FI" sz="1000" noProof="1">
                <a:effectLst/>
              </a:rPr>
              <a:t>Työn tauotus </a:t>
            </a:r>
          </a:p>
          <a:p>
            <a:pPr marL="228600" indent="-228600">
              <a:lnSpc>
                <a:spcPct val="85000"/>
              </a:lnSpc>
              <a:spcAft>
                <a:spcPts val="800"/>
              </a:spcAft>
              <a:buFont typeface="+mj-lt"/>
              <a:buAutoNum type="arabicPeriod"/>
            </a:pPr>
            <a:r>
              <a:rPr lang="fi-FI" sz="1000" noProof="1">
                <a:effectLst/>
              </a:rPr>
              <a:t>Työtapaturmat </a:t>
            </a:r>
          </a:p>
          <a:p>
            <a:pPr marL="228600" indent="-228600">
              <a:lnSpc>
                <a:spcPct val="85000"/>
              </a:lnSpc>
              <a:spcAft>
                <a:spcPts val="800"/>
              </a:spcAft>
              <a:buFont typeface="+mj-lt"/>
              <a:buAutoNum type="arabicPeriod"/>
            </a:pPr>
            <a:r>
              <a:rPr lang="fi-FI" sz="1000" noProof="1">
                <a:effectLst/>
              </a:rPr>
              <a:t>Väkivalta tai sen uhka</a:t>
            </a:r>
          </a:p>
          <a:p>
            <a:pPr marL="228600" indent="-228600">
              <a:lnSpc>
                <a:spcPct val="85000"/>
              </a:lnSpc>
              <a:spcAft>
                <a:spcPts val="800"/>
              </a:spcAft>
              <a:buFont typeface="+mj-lt"/>
              <a:buAutoNum type="arabicPeriod"/>
            </a:pPr>
            <a:r>
              <a:rPr lang="fi-FI" sz="1000" noProof="1">
                <a:effectLst/>
              </a:rPr>
              <a:t>Yhteiset toimintatavat</a:t>
            </a:r>
          </a:p>
          <a:p>
            <a:pPr marL="228600" indent="-228600">
              <a:lnSpc>
                <a:spcPct val="85000"/>
              </a:lnSpc>
              <a:spcAft>
                <a:spcPts val="800"/>
              </a:spcAft>
              <a:buFont typeface="+mj-lt"/>
              <a:buAutoNum type="arabicPeriod"/>
            </a:pPr>
            <a:r>
              <a:rPr lang="fi-FI" sz="1000" noProof="1">
                <a:effectLst/>
              </a:rPr>
              <a:t>Oma aihe</a:t>
            </a:r>
          </a:p>
          <a:p>
            <a:pPr marL="228600" indent="-228600">
              <a:lnSpc>
                <a:spcPct val="85000"/>
              </a:lnSpc>
              <a:spcAft>
                <a:spcPts val="800"/>
              </a:spcAft>
              <a:buFont typeface="+mj-lt"/>
              <a:buAutoNum type="arabicPeriod"/>
            </a:pPr>
            <a:r>
              <a:rPr lang="fi-FI" sz="1000" noProof="1"/>
              <a:t>Oma aihe</a:t>
            </a:r>
          </a:p>
          <a:p>
            <a:pPr marL="228600" indent="-228600">
              <a:lnSpc>
                <a:spcPct val="85000"/>
              </a:lnSpc>
              <a:spcAft>
                <a:spcPts val="800"/>
              </a:spcAft>
              <a:buFont typeface="+mj-lt"/>
              <a:buAutoNum type="arabicPeriod"/>
            </a:pPr>
            <a:r>
              <a:rPr lang="fi-FI" sz="1000" noProof="1">
                <a:effectLst/>
              </a:rPr>
              <a:t>Oma aihe</a:t>
            </a:r>
          </a:p>
          <a:p>
            <a:pPr marL="228600" indent="-228600">
              <a:lnSpc>
                <a:spcPct val="85000"/>
              </a:lnSpc>
              <a:spcAft>
                <a:spcPts val="800"/>
              </a:spcAft>
              <a:buFont typeface="+mj-lt"/>
              <a:buAutoNum type="arabicPeriod"/>
            </a:pPr>
            <a:r>
              <a:rPr lang="fi-FI" sz="1000" noProof="1"/>
              <a:t>Oma aihe</a:t>
            </a:r>
          </a:p>
          <a:p>
            <a:pPr marL="228600" indent="-228600">
              <a:lnSpc>
                <a:spcPct val="85000"/>
              </a:lnSpc>
              <a:spcAft>
                <a:spcPts val="800"/>
              </a:spcAft>
              <a:buFont typeface="+mj-lt"/>
              <a:buAutoNum type="arabicPeriod"/>
            </a:pPr>
            <a:r>
              <a:rPr lang="fi-FI" sz="1000" noProof="1">
                <a:effectLst/>
              </a:rPr>
              <a:t>Oma aihe</a:t>
            </a:r>
          </a:p>
          <a:p>
            <a:pPr marL="228600" indent="-228600">
              <a:lnSpc>
                <a:spcPct val="85000"/>
              </a:lnSpc>
              <a:spcAft>
                <a:spcPts val="800"/>
              </a:spcAft>
              <a:buFont typeface="+mj-lt"/>
              <a:buAutoNum type="arabicPeriod"/>
            </a:pPr>
            <a:r>
              <a:rPr lang="fi-FI" sz="1000" noProof="1"/>
              <a:t>Oma aihe</a:t>
            </a:r>
          </a:p>
          <a:p>
            <a:pPr marL="228600" indent="-228600">
              <a:lnSpc>
                <a:spcPct val="85000"/>
              </a:lnSpc>
              <a:spcAft>
                <a:spcPts val="800"/>
              </a:spcAft>
              <a:buFont typeface="+mj-lt"/>
              <a:buAutoNum type="arabicPeriod"/>
            </a:pPr>
            <a:r>
              <a:rPr lang="fi-FI" sz="1000" noProof="1">
                <a:effectLst/>
              </a:rPr>
              <a:t>Oma aihe</a:t>
            </a:r>
          </a:p>
          <a:p>
            <a:pPr marL="228600" indent="-228600">
              <a:lnSpc>
                <a:spcPct val="85000"/>
              </a:lnSpc>
              <a:spcAft>
                <a:spcPts val="800"/>
              </a:spcAft>
              <a:buFont typeface="+mj-lt"/>
              <a:buAutoNum type="arabicPeriod"/>
            </a:pPr>
            <a:r>
              <a:rPr lang="fi-FI" sz="1000" noProof="1"/>
              <a:t>Oma aihe</a:t>
            </a:r>
            <a:endParaRPr lang="fi-FI" sz="1000" noProof="1">
              <a:effectLst/>
            </a:endParaRPr>
          </a:p>
        </p:txBody>
      </p:sp>
      <p:sp>
        <p:nvSpPr>
          <p:cNvPr id="61" name="Title 60">
            <a:extLst>
              <a:ext uri="{FF2B5EF4-FFF2-40B4-BE49-F238E27FC236}">
                <a16:creationId xmlns:a16="http://schemas.microsoft.com/office/drawing/2014/main" id="{18F825CE-9CCA-4B60-16EF-194CB9912F5A}"/>
              </a:ext>
            </a:extLst>
          </p:cNvPr>
          <p:cNvSpPr>
            <a:spLocks noGrp="1"/>
          </p:cNvSpPr>
          <p:nvPr>
            <p:ph type="title"/>
          </p:nvPr>
        </p:nvSpPr>
        <p:spPr>
          <a:xfrm>
            <a:off x="498559" y="639452"/>
            <a:ext cx="7731041" cy="489616"/>
          </a:xfrm>
        </p:spPr>
        <p:txBody>
          <a:bodyPr>
            <a:noAutofit/>
          </a:bodyPr>
          <a:lstStyle/>
          <a:p>
            <a:r>
              <a:rPr lang="fi-FI" dirty="0"/>
              <a:t>Esihenkilön työturvallisuuden vuosikello</a:t>
            </a:r>
          </a:p>
        </p:txBody>
      </p:sp>
      <p:sp>
        <p:nvSpPr>
          <p:cNvPr id="9" name="Text Placeholder 8">
            <a:extLst>
              <a:ext uri="{FF2B5EF4-FFF2-40B4-BE49-F238E27FC236}">
                <a16:creationId xmlns:a16="http://schemas.microsoft.com/office/drawing/2014/main" id="{2EA6AC97-3597-3211-245B-0483BBD0741A}"/>
              </a:ext>
            </a:extLst>
          </p:cNvPr>
          <p:cNvSpPr>
            <a:spLocks noGrp="1"/>
          </p:cNvSpPr>
          <p:nvPr>
            <p:ph type="body" sz="quarter" idx="13"/>
          </p:nvPr>
        </p:nvSpPr>
        <p:spPr/>
        <p:txBody>
          <a:bodyPr/>
          <a:lstStyle/>
          <a:p>
            <a:r>
              <a:rPr lang="fi-FI" sz="2800" i="1" dirty="0"/>
              <a:t>Vuosi-luku</a:t>
            </a:r>
          </a:p>
        </p:txBody>
      </p:sp>
      <p:pic>
        <p:nvPicPr>
          <p:cNvPr id="147" name="Picture 146">
            <a:hlinkClick r:id="rId3" action="ppaction://hlinksldjump"/>
            <a:extLst>
              <a:ext uri="{FF2B5EF4-FFF2-40B4-BE49-F238E27FC236}">
                <a16:creationId xmlns:a16="http://schemas.microsoft.com/office/drawing/2014/main" id="{8AB3AE47-36F8-3685-ECBC-D066AE7CB003}"/>
              </a:ext>
            </a:extLst>
          </p:cNvPr>
          <p:cNvPicPr>
            <a:picLocks noChangeAspect="1"/>
          </p:cNvPicPr>
          <p:nvPr/>
        </p:nvPicPr>
        <p:blipFill>
          <a:blip r:embed="rId4"/>
          <a:stretch>
            <a:fillRect/>
          </a:stretch>
        </p:blipFill>
        <p:spPr>
          <a:xfrm>
            <a:off x="598204" y="1400487"/>
            <a:ext cx="194310" cy="194310"/>
          </a:xfrm>
          <a:prstGeom prst="rect">
            <a:avLst/>
          </a:prstGeom>
        </p:spPr>
      </p:pic>
      <p:pic>
        <p:nvPicPr>
          <p:cNvPr id="149" name="Picture 148">
            <a:hlinkClick r:id="rId5" action="ppaction://hlinksldjump"/>
            <a:extLst>
              <a:ext uri="{FF2B5EF4-FFF2-40B4-BE49-F238E27FC236}">
                <a16:creationId xmlns:a16="http://schemas.microsoft.com/office/drawing/2014/main" id="{B0423441-5FD7-6B0E-CCFD-14B1087879ED}"/>
              </a:ext>
            </a:extLst>
          </p:cNvPr>
          <p:cNvPicPr>
            <a:picLocks noChangeAspect="1"/>
          </p:cNvPicPr>
          <p:nvPr/>
        </p:nvPicPr>
        <p:blipFill rotWithShape="1">
          <a:blip r:embed="rId6"/>
          <a:srcRect b="16199"/>
          <a:stretch/>
        </p:blipFill>
        <p:spPr>
          <a:xfrm>
            <a:off x="590895" y="1651712"/>
            <a:ext cx="194310" cy="206256"/>
          </a:xfrm>
          <a:prstGeom prst="rect">
            <a:avLst/>
          </a:prstGeom>
        </p:spPr>
      </p:pic>
      <p:pic>
        <p:nvPicPr>
          <p:cNvPr id="195" name="Picture 194">
            <a:hlinkClick r:id="rId7" action="ppaction://hlinksldjump"/>
            <a:extLst>
              <a:ext uri="{FF2B5EF4-FFF2-40B4-BE49-F238E27FC236}">
                <a16:creationId xmlns:a16="http://schemas.microsoft.com/office/drawing/2014/main" id="{05B36E2C-922C-C517-6E87-BD88F54E4000}"/>
              </a:ext>
            </a:extLst>
          </p:cNvPr>
          <p:cNvPicPr>
            <a:picLocks noChangeAspect="1"/>
          </p:cNvPicPr>
          <p:nvPr/>
        </p:nvPicPr>
        <p:blipFill rotWithShape="1">
          <a:blip r:embed="rId8"/>
          <a:srcRect b="16199"/>
          <a:stretch/>
        </p:blipFill>
        <p:spPr>
          <a:xfrm>
            <a:off x="598204" y="1951218"/>
            <a:ext cx="194310" cy="206256"/>
          </a:xfrm>
          <a:prstGeom prst="rect">
            <a:avLst/>
          </a:prstGeom>
        </p:spPr>
      </p:pic>
      <p:pic>
        <p:nvPicPr>
          <p:cNvPr id="197" name="Picture 196">
            <a:hlinkClick r:id="rId9" action="ppaction://hlinksldjump"/>
            <a:extLst>
              <a:ext uri="{FF2B5EF4-FFF2-40B4-BE49-F238E27FC236}">
                <a16:creationId xmlns:a16="http://schemas.microsoft.com/office/drawing/2014/main" id="{DFC84F3C-98A7-6C6B-7FDB-1C96FA61169F}"/>
              </a:ext>
            </a:extLst>
          </p:cNvPr>
          <p:cNvPicPr>
            <a:picLocks noChangeAspect="1"/>
          </p:cNvPicPr>
          <p:nvPr/>
        </p:nvPicPr>
        <p:blipFill rotWithShape="1">
          <a:blip r:embed="rId10"/>
          <a:srcRect b="16829"/>
          <a:stretch/>
        </p:blipFill>
        <p:spPr>
          <a:xfrm>
            <a:off x="590895" y="2198859"/>
            <a:ext cx="194310" cy="204706"/>
          </a:xfrm>
          <a:prstGeom prst="rect">
            <a:avLst/>
          </a:prstGeom>
        </p:spPr>
      </p:pic>
      <p:pic>
        <p:nvPicPr>
          <p:cNvPr id="199" name="Picture 198">
            <a:hlinkClick r:id="rId11" action="ppaction://hlinksldjump"/>
            <a:extLst>
              <a:ext uri="{FF2B5EF4-FFF2-40B4-BE49-F238E27FC236}">
                <a16:creationId xmlns:a16="http://schemas.microsoft.com/office/drawing/2014/main" id="{16799AAD-FF9F-0302-93A7-D77C424A5D95}"/>
              </a:ext>
            </a:extLst>
          </p:cNvPr>
          <p:cNvPicPr>
            <a:picLocks noChangeAspect="1"/>
          </p:cNvPicPr>
          <p:nvPr/>
        </p:nvPicPr>
        <p:blipFill rotWithShape="1">
          <a:blip r:embed="rId12"/>
          <a:srcRect b="16829"/>
          <a:stretch/>
        </p:blipFill>
        <p:spPr>
          <a:xfrm>
            <a:off x="590895" y="2443212"/>
            <a:ext cx="194310" cy="204706"/>
          </a:xfrm>
          <a:prstGeom prst="rect">
            <a:avLst/>
          </a:prstGeom>
        </p:spPr>
      </p:pic>
      <p:pic>
        <p:nvPicPr>
          <p:cNvPr id="201" name="Picture 200">
            <a:hlinkClick r:id="rId13" action="ppaction://hlinksldjump"/>
            <a:extLst>
              <a:ext uri="{FF2B5EF4-FFF2-40B4-BE49-F238E27FC236}">
                <a16:creationId xmlns:a16="http://schemas.microsoft.com/office/drawing/2014/main" id="{DBDE44BD-2C75-9DA6-AC40-76B0969FAA1A}"/>
              </a:ext>
            </a:extLst>
          </p:cNvPr>
          <p:cNvPicPr>
            <a:picLocks noChangeAspect="1"/>
          </p:cNvPicPr>
          <p:nvPr/>
        </p:nvPicPr>
        <p:blipFill rotWithShape="1">
          <a:blip r:embed="rId14"/>
          <a:srcRect b="13738"/>
          <a:stretch/>
        </p:blipFill>
        <p:spPr>
          <a:xfrm>
            <a:off x="590895" y="2780160"/>
            <a:ext cx="194310" cy="223487"/>
          </a:xfrm>
          <a:prstGeom prst="rect">
            <a:avLst/>
          </a:prstGeom>
        </p:spPr>
      </p:pic>
      <p:pic>
        <p:nvPicPr>
          <p:cNvPr id="203" name="Picture 202">
            <a:hlinkClick r:id="rId15" action="ppaction://hlinksldjump"/>
            <a:extLst>
              <a:ext uri="{FF2B5EF4-FFF2-40B4-BE49-F238E27FC236}">
                <a16:creationId xmlns:a16="http://schemas.microsoft.com/office/drawing/2014/main" id="{59649B29-539E-BAD4-DE93-BFE47BD763DC}"/>
              </a:ext>
            </a:extLst>
          </p:cNvPr>
          <p:cNvPicPr>
            <a:picLocks noChangeAspect="1"/>
          </p:cNvPicPr>
          <p:nvPr/>
        </p:nvPicPr>
        <p:blipFill rotWithShape="1">
          <a:blip r:embed="rId16"/>
          <a:srcRect b="9198"/>
          <a:stretch/>
        </p:blipFill>
        <p:spPr>
          <a:xfrm>
            <a:off x="598204" y="3148653"/>
            <a:ext cx="194310" cy="223487"/>
          </a:xfrm>
          <a:prstGeom prst="rect">
            <a:avLst/>
          </a:prstGeom>
        </p:spPr>
      </p:pic>
      <p:pic>
        <p:nvPicPr>
          <p:cNvPr id="205" name="Picture 204">
            <a:hlinkClick r:id="rId17" action="ppaction://hlinksldjump"/>
            <a:extLst>
              <a:ext uri="{FF2B5EF4-FFF2-40B4-BE49-F238E27FC236}">
                <a16:creationId xmlns:a16="http://schemas.microsoft.com/office/drawing/2014/main" id="{C2A2EDED-E355-65CE-605F-1170DF8EC686}"/>
              </a:ext>
            </a:extLst>
          </p:cNvPr>
          <p:cNvPicPr>
            <a:picLocks noChangeAspect="1"/>
          </p:cNvPicPr>
          <p:nvPr/>
        </p:nvPicPr>
        <p:blipFill rotWithShape="1">
          <a:blip r:embed="rId18"/>
          <a:srcRect b="16829"/>
          <a:stretch/>
        </p:blipFill>
        <p:spPr>
          <a:xfrm>
            <a:off x="598204" y="3374197"/>
            <a:ext cx="207264" cy="204706"/>
          </a:xfrm>
          <a:prstGeom prst="rect">
            <a:avLst/>
          </a:prstGeom>
        </p:spPr>
      </p:pic>
      <p:pic>
        <p:nvPicPr>
          <p:cNvPr id="207" name="Picture 206">
            <a:hlinkClick r:id="rId19" action="ppaction://hlinksldjump"/>
            <a:extLst>
              <a:ext uri="{FF2B5EF4-FFF2-40B4-BE49-F238E27FC236}">
                <a16:creationId xmlns:a16="http://schemas.microsoft.com/office/drawing/2014/main" id="{EBE3CCEC-629C-1739-6FAF-77D6ADBD4D19}"/>
              </a:ext>
            </a:extLst>
          </p:cNvPr>
          <p:cNvPicPr>
            <a:picLocks noChangeAspect="1"/>
          </p:cNvPicPr>
          <p:nvPr/>
        </p:nvPicPr>
        <p:blipFill rotWithShape="1">
          <a:blip r:embed="rId20"/>
          <a:srcRect b="13738"/>
          <a:stretch/>
        </p:blipFill>
        <p:spPr>
          <a:xfrm>
            <a:off x="600072" y="3599142"/>
            <a:ext cx="194310" cy="223487"/>
          </a:xfrm>
          <a:prstGeom prst="rect">
            <a:avLst/>
          </a:prstGeom>
        </p:spPr>
      </p:pic>
      <p:pic>
        <p:nvPicPr>
          <p:cNvPr id="209" name="Picture 208">
            <a:hlinkClick r:id="rId21" action="ppaction://hlinksldjump"/>
            <a:extLst>
              <a:ext uri="{FF2B5EF4-FFF2-40B4-BE49-F238E27FC236}">
                <a16:creationId xmlns:a16="http://schemas.microsoft.com/office/drawing/2014/main" id="{0C386574-207B-D0A9-DCC5-1335D286FA38}"/>
              </a:ext>
            </a:extLst>
          </p:cNvPr>
          <p:cNvPicPr>
            <a:picLocks noChangeAspect="1"/>
          </p:cNvPicPr>
          <p:nvPr/>
        </p:nvPicPr>
        <p:blipFill rotWithShape="1">
          <a:blip r:embed="rId22"/>
          <a:srcRect b="9580"/>
          <a:stretch/>
        </p:blipFill>
        <p:spPr>
          <a:xfrm>
            <a:off x="565817" y="3845284"/>
            <a:ext cx="272034" cy="222547"/>
          </a:xfrm>
          <a:prstGeom prst="rect">
            <a:avLst/>
          </a:prstGeom>
        </p:spPr>
      </p:pic>
      <p:pic>
        <p:nvPicPr>
          <p:cNvPr id="211" name="Picture 210">
            <a:hlinkClick r:id="rId23" action="ppaction://hlinksldjump"/>
            <a:extLst>
              <a:ext uri="{FF2B5EF4-FFF2-40B4-BE49-F238E27FC236}">
                <a16:creationId xmlns:a16="http://schemas.microsoft.com/office/drawing/2014/main" id="{AD014CE2-E09F-B286-39C9-FCADB83FB440}"/>
              </a:ext>
            </a:extLst>
          </p:cNvPr>
          <p:cNvPicPr>
            <a:picLocks noChangeAspect="1"/>
          </p:cNvPicPr>
          <p:nvPr/>
        </p:nvPicPr>
        <p:blipFill rotWithShape="1">
          <a:blip r:embed="rId24"/>
          <a:srcRect t="1" b="15777"/>
          <a:stretch/>
        </p:blipFill>
        <p:spPr>
          <a:xfrm>
            <a:off x="565817" y="4100115"/>
            <a:ext cx="272034" cy="218202"/>
          </a:xfrm>
          <a:prstGeom prst="rect">
            <a:avLst/>
          </a:prstGeom>
        </p:spPr>
      </p:pic>
      <p:pic>
        <p:nvPicPr>
          <p:cNvPr id="213" name="Picture 212">
            <a:hlinkClick r:id="rId25" action="ppaction://hlinksldjump"/>
            <a:extLst>
              <a:ext uri="{FF2B5EF4-FFF2-40B4-BE49-F238E27FC236}">
                <a16:creationId xmlns:a16="http://schemas.microsoft.com/office/drawing/2014/main" id="{81AB0ABA-C1AE-21CA-6FB6-8DC844DF30D8}"/>
              </a:ext>
            </a:extLst>
          </p:cNvPr>
          <p:cNvPicPr>
            <a:picLocks noChangeAspect="1"/>
          </p:cNvPicPr>
          <p:nvPr/>
        </p:nvPicPr>
        <p:blipFill rotWithShape="1">
          <a:blip r:embed="rId26"/>
          <a:srcRect b="13936"/>
          <a:stretch/>
        </p:blipFill>
        <p:spPr>
          <a:xfrm>
            <a:off x="565817" y="4445599"/>
            <a:ext cx="272034" cy="211825"/>
          </a:xfrm>
          <a:prstGeom prst="rect">
            <a:avLst/>
          </a:prstGeom>
        </p:spPr>
      </p:pic>
      <p:pic>
        <p:nvPicPr>
          <p:cNvPr id="215" name="Picture 214">
            <a:hlinkClick r:id="rId27" action="ppaction://hlinksldjump"/>
            <a:extLst>
              <a:ext uri="{FF2B5EF4-FFF2-40B4-BE49-F238E27FC236}">
                <a16:creationId xmlns:a16="http://schemas.microsoft.com/office/drawing/2014/main" id="{5D43A3AF-4BA4-A5AE-9E66-B91E83DCB251}"/>
              </a:ext>
            </a:extLst>
          </p:cNvPr>
          <p:cNvPicPr>
            <a:picLocks noChangeAspect="1"/>
          </p:cNvPicPr>
          <p:nvPr/>
        </p:nvPicPr>
        <p:blipFill rotWithShape="1">
          <a:blip r:embed="rId28"/>
          <a:srcRect b="14976"/>
          <a:stretch/>
        </p:blipFill>
        <p:spPr>
          <a:xfrm>
            <a:off x="565817" y="4660520"/>
            <a:ext cx="272034" cy="209266"/>
          </a:xfrm>
          <a:prstGeom prst="rect">
            <a:avLst/>
          </a:prstGeom>
        </p:spPr>
      </p:pic>
      <p:pic>
        <p:nvPicPr>
          <p:cNvPr id="217" name="Picture 216">
            <a:hlinkClick r:id="rId29" action="ppaction://hlinksldjump"/>
            <a:extLst>
              <a:ext uri="{FF2B5EF4-FFF2-40B4-BE49-F238E27FC236}">
                <a16:creationId xmlns:a16="http://schemas.microsoft.com/office/drawing/2014/main" id="{8F7FDC1F-36A8-8D7C-4E40-6C6E37851744}"/>
              </a:ext>
            </a:extLst>
          </p:cNvPr>
          <p:cNvPicPr>
            <a:picLocks noChangeAspect="1"/>
          </p:cNvPicPr>
          <p:nvPr/>
        </p:nvPicPr>
        <p:blipFill rotWithShape="1">
          <a:blip r:embed="rId30"/>
          <a:srcRect b="15593"/>
          <a:stretch/>
        </p:blipFill>
        <p:spPr>
          <a:xfrm>
            <a:off x="559342" y="4912028"/>
            <a:ext cx="272034" cy="207747"/>
          </a:xfrm>
          <a:prstGeom prst="rect">
            <a:avLst/>
          </a:prstGeom>
        </p:spPr>
      </p:pic>
      <p:pic>
        <p:nvPicPr>
          <p:cNvPr id="219" name="Picture 218">
            <a:hlinkClick r:id="rId31" action="ppaction://hlinksldjump"/>
            <a:extLst>
              <a:ext uri="{FF2B5EF4-FFF2-40B4-BE49-F238E27FC236}">
                <a16:creationId xmlns:a16="http://schemas.microsoft.com/office/drawing/2014/main" id="{92D4DB6B-1208-CCD5-07CF-DCFB9361FCDF}"/>
              </a:ext>
            </a:extLst>
          </p:cNvPr>
          <p:cNvPicPr>
            <a:picLocks noChangeAspect="1"/>
          </p:cNvPicPr>
          <p:nvPr/>
        </p:nvPicPr>
        <p:blipFill rotWithShape="1">
          <a:blip r:embed="rId32"/>
          <a:srcRect b="12142"/>
          <a:stretch/>
        </p:blipFill>
        <p:spPr>
          <a:xfrm>
            <a:off x="559342" y="5149697"/>
            <a:ext cx="272034" cy="216241"/>
          </a:xfrm>
          <a:prstGeom prst="rect">
            <a:avLst/>
          </a:prstGeom>
        </p:spPr>
      </p:pic>
      <p:pic>
        <p:nvPicPr>
          <p:cNvPr id="221" name="Picture 220">
            <a:hlinkClick r:id="rId33" action="ppaction://hlinksldjump"/>
            <a:extLst>
              <a:ext uri="{FF2B5EF4-FFF2-40B4-BE49-F238E27FC236}">
                <a16:creationId xmlns:a16="http://schemas.microsoft.com/office/drawing/2014/main" id="{889F691F-D3D6-8032-9515-803DCBF97A8C}"/>
              </a:ext>
            </a:extLst>
          </p:cNvPr>
          <p:cNvPicPr>
            <a:picLocks noChangeAspect="1"/>
          </p:cNvPicPr>
          <p:nvPr/>
        </p:nvPicPr>
        <p:blipFill rotWithShape="1">
          <a:blip r:embed="rId34"/>
          <a:srcRect b="14499"/>
          <a:stretch/>
        </p:blipFill>
        <p:spPr>
          <a:xfrm>
            <a:off x="559342" y="5372130"/>
            <a:ext cx="272034" cy="210440"/>
          </a:xfrm>
          <a:prstGeom prst="rect">
            <a:avLst/>
          </a:prstGeom>
        </p:spPr>
      </p:pic>
      <p:pic>
        <p:nvPicPr>
          <p:cNvPr id="223" name="Picture 222">
            <a:hlinkClick r:id="rId35" action="ppaction://hlinksldjump"/>
            <a:extLst>
              <a:ext uri="{FF2B5EF4-FFF2-40B4-BE49-F238E27FC236}">
                <a16:creationId xmlns:a16="http://schemas.microsoft.com/office/drawing/2014/main" id="{A5E1E400-D6DD-3071-6AB5-40B8C72A45F5}"/>
              </a:ext>
            </a:extLst>
          </p:cNvPr>
          <p:cNvPicPr>
            <a:picLocks noChangeAspect="1"/>
          </p:cNvPicPr>
          <p:nvPr/>
        </p:nvPicPr>
        <p:blipFill rotWithShape="1">
          <a:blip r:embed="rId36"/>
          <a:srcRect b="14499"/>
          <a:stretch/>
        </p:blipFill>
        <p:spPr>
          <a:xfrm>
            <a:off x="559342" y="5599105"/>
            <a:ext cx="272034" cy="210440"/>
          </a:xfrm>
          <a:prstGeom prst="rect">
            <a:avLst/>
          </a:prstGeom>
        </p:spPr>
      </p:pic>
      <p:pic>
        <p:nvPicPr>
          <p:cNvPr id="225" name="Picture 224">
            <a:hlinkClick r:id="rId37" action="ppaction://hlinksldjump"/>
            <a:extLst>
              <a:ext uri="{FF2B5EF4-FFF2-40B4-BE49-F238E27FC236}">
                <a16:creationId xmlns:a16="http://schemas.microsoft.com/office/drawing/2014/main" id="{1C2BD716-5418-85E0-8A5B-F985641E5831}"/>
              </a:ext>
            </a:extLst>
          </p:cNvPr>
          <p:cNvPicPr>
            <a:picLocks noChangeAspect="1"/>
          </p:cNvPicPr>
          <p:nvPr/>
        </p:nvPicPr>
        <p:blipFill rotWithShape="1">
          <a:blip r:embed="rId38"/>
          <a:srcRect b="13217"/>
          <a:stretch/>
        </p:blipFill>
        <p:spPr>
          <a:xfrm>
            <a:off x="559342" y="5829371"/>
            <a:ext cx="272034" cy="224838"/>
          </a:xfrm>
          <a:prstGeom prst="rect">
            <a:avLst/>
          </a:prstGeom>
        </p:spPr>
      </p:pic>
      <p:pic>
        <p:nvPicPr>
          <p:cNvPr id="227" name="Picture 226">
            <a:hlinkClick r:id="rId39" action="ppaction://hlinksldjump"/>
            <a:extLst>
              <a:ext uri="{FF2B5EF4-FFF2-40B4-BE49-F238E27FC236}">
                <a16:creationId xmlns:a16="http://schemas.microsoft.com/office/drawing/2014/main" id="{F43CA192-6FB1-22BA-17DE-910919DC272E}"/>
              </a:ext>
            </a:extLst>
          </p:cNvPr>
          <p:cNvPicPr>
            <a:picLocks noChangeAspect="1"/>
          </p:cNvPicPr>
          <p:nvPr/>
        </p:nvPicPr>
        <p:blipFill rotWithShape="1">
          <a:blip r:embed="rId40"/>
          <a:srcRect b="13217"/>
          <a:stretch/>
        </p:blipFill>
        <p:spPr>
          <a:xfrm>
            <a:off x="561269" y="6058927"/>
            <a:ext cx="272034" cy="224838"/>
          </a:xfrm>
          <a:prstGeom prst="rect">
            <a:avLst/>
          </a:prstGeom>
        </p:spPr>
      </p:pic>
      <p:pic>
        <p:nvPicPr>
          <p:cNvPr id="229" name="Picture 228">
            <a:hlinkClick r:id="rId41" action="ppaction://hlinksldjump"/>
            <a:extLst>
              <a:ext uri="{FF2B5EF4-FFF2-40B4-BE49-F238E27FC236}">
                <a16:creationId xmlns:a16="http://schemas.microsoft.com/office/drawing/2014/main" id="{58761DB1-9A2A-7BC8-7A8E-67BC9FA3C21C}"/>
              </a:ext>
            </a:extLst>
          </p:cNvPr>
          <p:cNvPicPr>
            <a:picLocks noChangeAspect="1"/>
          </p:cNvPicPr>
          <p:nvPr/>
        </p:nvPicPr>
        <p:blipFill rotWithShape="1">
          <a:blip r:embed="rId42"/>
          <a:srcRect t="-1" b="16269"/>
          <a:stretch/>
        </p:blipFill>
        <p:spPr>
          <a:xfrm>
            <a:off x="3525969" y="1377864"/>
            <a:ext cx="272034" cy="216933"/>
          </a:xfrm>
          <a:prstGeom prst="rect">
            <a:avLst/>
          </a:prstGeom>
        </p:spPr>
      </p:pic>
      <p:pic>
        <p:nvPicPr>
          <p:cNvPr id="231" name="Picture 230">
            <a:hlinkClick r:id="rId43" action="ppaction://hlinksldjump"/>
            <a:extLst>
              <a:ext uri="{FF2B5EF4-FFF2-40B4-BE49-F238E27FC236}">
                <a16:creationId xmlns:a16="http://schemas.microsoft.com/office/drawing/2014/main" id="{4856ADEE-FC41-D6B5-9058-40825B0BAAD2}"/>
              </a:ext>
            </a:extLst>
          </p:cNvPr>
          <p:cNvPicPr>
            <a:picLocks noChangeAspect="1"/>
          </p:cNvPicPr>
          <p:nvPr/>
        </p:nvPicPr>
        <p:blipFill rotWithShape="1">
          <a:blip r:embed="rId44"/>
          <a:srcRect b="11862"/>
          <a:stretch/>
        </p:blipFill>
        <p:spPr>
          <a:xfrm>
            <a:off x="3529320" y="1631739"/>
            <a:ext cx="272034" cy="216931"/>
          </a:xfrm>
          <a:prstGeom prst="rect">
            <a:avLst/>
          </a:prstGeom>
        </p:spPr>
      </p:pic>
      <p:pic>
        <p:nvPicPr>
          <p:cNvPr id="233" name="Picture 232">
            <a:hlinkClick r:id="rId45" action="ppaction://hlinksldjump"/>
            <a:extLst>
              <a:ext uri="{FF2B5EF4-FFF2-40B4-BE49-F238E27FC236}">
                <a16:creationId xmlns:a16="http://schemas.microsoft.com/office/drawing/2014/main" id="{05B8DEBA-E601-8972-95E5-5BBF23C39663}"/>
              </a:ext>
            </a:extLst>
          </p:cNvPr>
          <p:cNvPicPr>
            <a:picLocks noChangeAspect="1"/>
          </p:cNvPicPr>
          <p:nvPr/>
        </p:nvPicPr>
        <p:blipFill rotWithShape="1">
          <a:blip r:embed="rId46"/>
          <a:srcRect t="-1" b="14420"/>
          <a:stretch/>
        </p:blipFill>
        <p:spPr>
          <a:xfrm>
            <a:off x="3529320" y="1971879"/>
            <a:ext cx="272034" cy="221724"/>
          </a:xfrm>
          <a:prstGeom prst="rect">
            <a:avLst/>
          </a:prstGeom>
        </p:spPr>
      </p:pic>
      <p:pic>
        <p:nvPicPr>
          <p:cNvPr id="235" name="Picture 234">
            <a:hlinkClick r:id="rId47" action="ppaction://hlinksldjump"/>
            <a:extLst>
              <a:ext uri="{FF2B5EF4-FFF2-40B4-BE49-F238E27FC236}">
                <a16:creationId xmlns:a16="http://schemas.microsoft.com/office/drawing/2014/main" id="{0B6A9A58-88C6-3A34-DEB3-5BB36E73BDB4}"/>
              </a:ext>
            </a:extLst>
          </p:cNvPr>
          <p:cNvPicPr>
            <a:picLocks noChangeAspect="1"/>
          </p:cNvPicPr>
          <p:nvPr/>
        </p:nvPicPr>
        <p:blipFill rotWithShape="1">
          <a:blip r:embed="rId48"/>
          <a:srcRect t="-1" b="14420"/>
          <a:stretch/>
        </p:blipFill>
        <p:spPr>
          <a:xfrm>
            <a:off x="3534438" y="2344083"/>
            <a:ext cx="272034" cy="221724"/>
          </a:xfrm>
          <a:prstGeom prst="rect">
            <a:avLst/>
          </a:prstGeom>
        </p:spPr>
      </p:pic>
      <p:pic>
        <p:nvPicPr>
          <p:cNvPr id="237" name="Picture 236">
            <a:hlinkClick r:id="rId49" action="ppaction://hlinksldjump"/>
            <a:extLst>
              <a:ext uri="{FF2B5EF4-FFF2-40B4-BE49-F238E27FC236}">
                <a16:creationId xmlns:a16="http://schemas.microsoft.com/office/drawing/2014/main" id="{696472D8-8544-6CBA-2085-C6252A5B6763}"/>
              </a:ext>
            </a:extLst>
          </p:cNvPr>
          <p:cNvPicPr>
            <a:picLocks noChangeAspect="1"/>
          </p:cNvPicPr>
          <p:nvPr/>
        </p:nvPicPr>
        <p:blipFill rotWithShape="1">
          <a:blip r:embed="rId50"/>
          <a:srcRect t="-1" b="14420"/>
          <a:stretch/>
        </p:blipFill>
        <p:spPr>
          <a:xfrm>
            <a:off x="3529320" y="2697966"/>
            <a:ext cx="272034" cy="221724"/>
          </a:xfrm>
          <a:prstGeom prst="rect">
            <a:avLst/>
          </a:prstGeom>
        </p:spPr>
      </p:pic>
      <p:pic>
        <p:nvPicPr>
          <p:cNvPr id="239" name="Picture 238">
            <a:hlinkClick r:id="rId51" action="ppaction://hlinksldjump"/>
            <a:extLst>
              <a:ext uri="{FF2B5EF4-FFF2-40B4-BE49-F238E27FC236}">
                <a16:creationId xmlns:a16="http://schemas.microsoft.com/office/drawing/2014/main" id="{683ACC4E-2FB2-8805-733B-50CBD1BFB63B}"/>
              </a:ext>
            </a:extLst>
          </p:cNvPr>
          <p:cNvPicPr>
            <a:picLocks noChangeAspect="1"/>
          </p:cNvPicPr>
          <p:nvPr/>
        </p:nvPicPr>
        <p:blipFill rotWithShape="1">
          <a:blip r:embed="rId52"/>
          <a:srcRect b="11765"/>
          <a:stretch/>
        </p:blipFill>
        <p:spPr>
          <a:xfrm>
            <a:off x="3525969" y="3021545"/>
            <a:ext cx="272034" cy="217169"/>
          </a:xfrm>
          <a:prstGeom prst="rect">
            <a:avLst/>
          </a:prstGeom>
        </p:spPr>
      </p:pic>
      <p:pic>
        <p:nvPicPr>
          <p:cNvPr id="241" name="Picture 240">
            <a:hlinkClick r:id="rId53" action="ppaction://hlinksldjump"/>
            <a:extLst>
              <a:ext uri="{FF2B5EF4-FFF2-40B4-BE49-F238E27FC236}">
                <a16:creationId xmlns:a16="http://schemas.microsoft.com/office/drawing/2014/main" id="{CF4845AB-8D79-23BE-6EE3-758A3187687C}"/>
              </a:ext>
            </a:extLst>
          </p:cNvPr>
          <p:cNvPicPr>
            <a:picLocks noChangeAspect="1"/>
          </p:cNvPicPr>
          <p:nvPr/>
        </p:nvPicPr>
        <p:blipFill rotWithShape="1">
          <a:blip r:embed="rId54"/>
          <a:srcRect b="12344"/>
          <a:stretch/>
        </p:blipFill>
        <p:spPr>
          <a:xfrm>
            <a:off x="3525969" y="3258102"/>
            <a:ext cx="272034" cy="215744"/>
          </a:xfrm>
          <a:prstGeom prst="rect">
            <a:avLst/>
          </a:prstGeom>
        </p:spPr>
      </p:pic>
      <p:pic>
        <p:nvPicPr>
          <p:cNvPr id="243" name="Picture 242">
            <a:hlinkClick r:id="rId55" action="ppaction://hlinksldjump"/>
            <a:extLst>
              <a:ext uri="{FF2B5EF4-FFF2-40B4-BE49-F238E27FC236}">
                <a16:creationId xmlns:a16="http://schemas.microsoft.com/office/drawing/2014/main" id="{4E7E3A0A-A934-9088-7AA9-D8B575301EC5}"/>
              </a:ext>
            </a:extLst>
          </p:cNvPr>
          <p:cNvPicPr>
            <a:picLocks noChangeAspect="1"/>
          </p:cNvPicPr>
          <p:nvPr/>
        </p:nvPicPr>
        <p:blipFill rotWithShape="1">
          <a:blip r:embed="rId56"/>
          <a:srcRect b="12344"/>
          <a:stretch/>
        </p:blipFill>
        <p:spPr>
          <a:xfrm>
            <a:off x="3525969" y="3488265"/>
            <a:ext cx="272034" cy="215744"/>
          </a:xfrm>
          <a:prstGeom prst="rect">
            <a:avLst/>
          </a:prstGeom>
        </p:spPr>
      </p:pic>
      <p:pic>
        <p:nvPicPr>
          <p:cNvPr id="245" name="Picture 244">
            <a:hlinkClick r:id="rId57" action="ppaction://hlinksldjump"/>
            <a:extLst>
              <a:ext uri="{FF2B5EF4-FFF2-40B4-BE49-F238E27FC236}">
                <a16:creationId xmlns:a16="http://schemas.microsoft.com/office/drawing/2014/main" id="{B19F60C1-2525-6F93-D8D0-CEC21A5370B7}"/>
              </a:ext>
            </a:extLst>
          </p:cNvPr>
          <p:cNvPicPr>
            <a:picLocks noChangeAspect="1"/>
          </p:cNvPicPr>
          <p:nvPr/>
        </p:nvPicPr>
        <p:blipFill rotWithShape="1">
          <a:blip r:embed="rId58"/>
          <a:srcRect b="13749"/>
          <a:stretch/>
        </p:blipFill>
        <p:spPr>
          <a:xfrm>
            <a:off x="3525969" y="3719730"/>
            <a:ext cx="272034" cy="223460"/>
          </a:xfrm>
          <a:prstGeom prst="rect">
            <a:avLst/>
          </a:prstGeom>
        </p:spPr>
      </p:pic>
      <p:pic>
        <p:nvPicPr>
          <p:cNvPr id="247" name="Picture 246">
            <a:hlinkClick r:id="rId59" action="ppaction://hlinksldjump"/>
            <a:extLst>
              <a:ext uri="{FF2B5EF4-FFF2-40B4-BE49-F238E27FC236}">
                <a16:creationId xmlns:a16="http://schemas.microsoft.com/office/drawing/2014/main" id="{90350026-62A9-DDBE-6058-71EECEAA162D}"/>
              </a:ext>
            </a:extLst>
          </p:cNvPr>
          <p:cNvPicPr>
            <a:picLocks noChangeAspect="1"/>
          </p:cNvPicPr>
          <p:nvPr/>
        </p:nvPicPr>
        <p:blipFill rotWithShape="1">
          <a:blip r:embed="rId60"/>
          <a:srcRect b="14472"/>
          <a:stretch/>
        </p:blipFill>
        <p:spPr>
          <a:xfrm>
            <a:off x="3519851" y="3968723"/>
            <a:ext cx="272034" cy="210507"/>
          </a:xfrm>
          <a:prstGeom prst="rect">
            <a:avLst/>
          </a:prstGeom>
        </p:spPr>
      </p:pic>
      <p:pic>
        <p:nvPicPr>
          <p:cNvPr id="249" name="Picture 248">
            <a:hlinkClick r:id="rId61" action="ppaction://hlinksldjump"/>
            <a:extLst>
              <a:ext uri="{FF2B5EF4-FFF2-40B4-BE49-F238E27FC236}">
                <a16:creationId xmlns:a16="http://schemas.microsoft.com/office/drawing/2014/main" id="{FB477456-F67A-A354-C1AD-3CD391D3FBFE}"/>
              </a:ext>
            </a:extLst>
          </p:cNvPr>
          <p:cNvPicPr>
            <a:picLocks noChangeAspect="1"/>
          </p:cNvPicPr>
          <p:nvPr/>
        </p:nvPicPr>
        <p:blipFill rotWithShape="1">
          <a:blip r:embed="rId62"/>
          <a:srcRect b="14472"/>
          <a:stretch/>
        </p:blipFill>
        <p:spPr>
          <a:xfrm>
            <a:off x="3526778" y="4192646"/>
            <a:ext cx="272034" cy="210507"/>
          </a:xfrm>
          <a:prstGeom prst="rect">
            <a:avLst/>
          </a:prstGeom>
        </p:spPr>
      </p:pic>
      <p:pic>
        <p:nvPicPr>
          <p:cNvPr id="251" name="Picture 250">
            <a:hlinkClick r:id="rId63" action="ppaction://hlinksldjump"/>
            <a:extLst>
              <a:ext uri="{FF2B5EF4-FFF2-40B4-BE49-F238E27FC236}">
                <a16:creationId xmlns:a16="http://schemas.microsoft.com/office/drawing/2014/main" id="{AC18867E-BF43-DABE-1E76-CDE2AFBDB601}"/>
              </a:ext>
            </a:extLst>
          </p:cNvPr>
          <p:cNvPicPr>
            <a:picLocks noChangeAspect="1"/>
          </p:cNvPicPr>
          <p:nvPr/>
        </p:nvPicPr>
        <p:blipFill rotWithShape="1">
          <a:blip r:embed="rId64"/>
          <a:srcRect b="14472"/>
          <a:stretch/>
        </p:blipFill>
        <p:spPr>
          <a:xfrm>
            <a:off x="3533255" y="4431034"/>
            <a:ext cx="259080" cy="210507"/>
          </a:xfrm>
          <a:prstGeom prst="rect">
            <a:avLst/>
          </a:prstGeom>
        </p:spPr>
      </p:pic>
      <p:pic>
        <p:nvPicPr>
          <p:cNvPr id="253" name="Picture 252">
            <a:hlinkClick r:id="rId65" action="ppaction://hlinksldjump"/>
            <a:extLst>
              <a:ext uri="{FF2B5EF4-FFF2-40B4-BE49-F238E27FC236}">
                <a16:creationId xmlns:a16="http://schemas.microsoft.com/office/drawing/2014/main" id="{8E6C9914-E0D8-9948-6005-8BB8C1EF2B68}"/>
              </a:ext>
            </a:extLst>
          </p:cNvPr>
          <p:cNvPicPr>
            <a:picLocks noChangeAspect="1"/>
          </p:cNvPicPr>
          <p:nvPr/>
        </p:nvPicPr>
        <p:blipFill rotWithShape="1">
          <a:blip r:embed="rId66"/>
          <a:srcRect b="15359"/>
          <a:stretch/>
        </p:blipFill>
        <p:spPr>
          <a:xfrm>
            <a:off x="3540343" y="4648469"/>
            <a:ext cx="259080" cy="219288"/>
          </a:xfrm>
          <a:prstGeom prst="rect">
            <a:avLst/>
          </a:prstGeom>
        </p:spPr>
      </p:pic>
      <p:pic>
        <p:nvPicPr>
          <p:cNvPr id="255" name="Picture 254">
            <a:hlinkClick r:id="rId67" action="ppaction://hlinksldjump"/>
            <a:extLst>
              <a:ext uri="{FF2B5EF4-FFF2-40B4-BE49-F238E27FC236}">
                <a16:creationId xmlns:a16="http://schemas.microsoft.com/office/drawing/2014/main" id="{06A9CD99-DA64-A9BC-412F-B4BABEC7DB63}"/>
              </a:ext>
            </a:extLst>
          </p:cNvPr>
          <p:cNvPicPr>
            <a:picLocks noChangeAspect="1"/>
          </p:cNvPicPr>
          <p:nvPr/>
        </p:nvPicPr>
        <p:blipFill rotWithShape="1">
          <a:blip r:embed="rId68"/>
          <a:srcRect b="11655"/>
          <a:stretch/>
        </p:blipFill>
        <p:spPr>
          <a:xfrm>
            <a:off x="3540915" y="4892740"/>
            <a:ext cx="259080" cy="217440"/>
          </a:xfrm>
          <a:prstGeom prst="rect">
            <a:avLst/>
          </a:prstGeom>
        </p:spPr>
      </p:pic>
      <p:pic>
        <p:nvPicPr>
          <p:cNvPr id="2" name="Picture 1">
            <a:hlinkClick r:id="rId69" action="ppaction://hlinksldjump"/>
            <a:extLst>
              <a:ext uri="{FF2B5EF4-FFF2-40B4-BE49-F238E27FC236}">
                <a16:creationId xmlns:a16="http://schemas.microsoft.com/office/drawing/2014/main" id="{B9CA5C30-2A49-5092-1B98-31517E2024DC}"/>
              </a:ext>
            </a:extLst>
          </p:cNvPr>
          <p:cNvPicPr>
            <a:picLocks noChangeAspect="1"/>
          </p:cNvPicPr>
          <p:nvPr/>
        </p:nvPicPr>
        <p:blipFill rotWithShape="1">
          <a:blip r:embed="rId70"/>
          <a:srcRect b="14862"/>
          <a:stretch/>
        </p:blipFill>
        <p:spPr>
          <a:xfrm>
            <a:off x="3533255" y="5130601"/>
            <a:ext cx="259080" cy="209547"/>
          </a:xfrm>
          <a:prstGeom prst="rect">
            <a:avLst/>
          </a:prstGeom>
        </p:spPr>
      </p:pic>
      <p:pic>
        <p:nvPicPr>
          <p:cNvPr id="3" name="Picture 2">
            <a:hlinkClick r:id="rId71" action="ppaction://hlinksldjump"/>
            <a:extLst>
              <a:ext uri="{FF2B5EF4-FFF2-40B4-BE49-F238E27FC236}">
                <a16:creationId xmlns:a16="http://schemas.microsoft.com/office/drawing/2014/main" id="{AE9D0840-6E2C-9E5E-BC21-B44E1F033974}"/>
              </a:ext>
            </a:extLst>
          </p:cNvPr>
          <p:cNvPicPr>
            <a:picLocks noChangeAspect="1"/>
          </p:cNvPicPr>
          <p:nvPr/>
        </p:nvPicPr>
        <p:blipFill rotWithShape="1">
          <a:blip r:embed="rId72"/>
          <a:srcRect b="16072"/>
          <a:stretch/>
        </p:blipFill>
        <p:spPr>
          <a:xfrm>
            <a:off x="3534059" y="5349889"/>
            <a:ext cx="272034" cy="217441"/>
          </a:xfrm>
          <a:prstGeom prst="rect">
            <a:avLst/>
          </a:prstGeom>
        </p:spPr>
      </p:pic>
      <p:pic>
        <p:nvPicPr>
          <p:cNvPr id="4" name="Picture 3">
            <a:hlinkClick r:id="rId73" action="ppaction://hlinksldjump"/>
            <a:extLst>
              <a:ext uri="{FF2B5EF4-FFF2-40B4-BE49-F238E27FC236}">
                <a16:creationId xmlns:a16="http://schemas.microsoft.com/office/drawing/2014/main" id="{F1529C74-7F6A-AA25-9FC4-7811E3200853}"/>
              </a:ext>
            </a:extLst>
          </p:cNvPr>
          <p:cNvPicPr>
            <a:picLocks noChangeAspect="1"/>
          </p:cNvPicPr>
          <p:nvPr/>
        </p:nvPicPr>
        <p:blipFill rotWithShape="1">
          <a:blip r:embed="rId74"/>
          <a:srcRect b="15938"/>
          <a:stretch/>
        </p:blipFill>
        <p:spPr>
          <a:xfrm>
            <a:off x="3534059" y="5573049"/>
            <a:ext cx="272034" cy="217787"/>
          </a:xfrm>
          <a:prstGeom prst="rect">
            <a:avLst/>
          </a:prstGeom>
        </p:spPr>
      </p:pic>
    </p:spTree>
    <p:extLst>
      <p:ext uri="{BB962C8B-B14F-4D97-AF65-F5344CB8AC3E}">
        <p14:creationId xmlns:p14="http://schemas.microsoft.com/office/powerpoint/2010/main" val="21602505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Oma aihe</a:t>
            </a:r>
            <a:endParaRPr lang="fi-FI" dirty="0"/>
          </a:p>
        </p:txBody>
      </p:sp>
      <p:sp>
        <p:nvSpPr>
          <p:cNvPr id="7" name="Content Placeholder 6">
            <a:extLst>
              <a:ext uri="{FF2B5EF4-FFF2-40B4-BE49-F238E27FC236}">
                <a16:creationId xmlns:a16="http://schemas.microsoft.com/office/drawing/2014/main" id="{772CDA71-8915-EB59-D7ED-212115FC8E96}"/>
              </a:ext>
            </a:extLst>
          </p:cNvPr>
          <p:cNvSpPr>
            <a:spLocks noGrp="1"/>
          </p:cNvSpPr>
          <p:nvPr>
            <p:ph idx="1"/>
          </p:nvPr>
        </p:nvSpPr>
        <p:spPr/>
        <p:txBody>
          <a:bodyPr/>
          <a:lstStyle/>
          <a:p>
            <a:r>
              <a:rPr lang="fi-FI" i="1" dirty="0"/>
              <a:t>Voit käyttää tätä kalvoa omavalintaisen aiheen esittelyssä / organisaation aikatauluttaman aiheen kanssa</a:t>
            </a:r>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AD547615-8933-8D48-8EBD-C40FFF668A38}"/>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36</a:t>
            </a:r>
          </a:p>
        </p:txBody>
      </p:sp>
    </p:spTree>
    <p:extLst>
      <p:ext uri="{BB962C8B-B14F-4D97-AF65-F5344CB8AC3E}">
        <p14:creationId xmlns:p14="http://schemas.microsoft.com/office/powerpoint/2010/main" val="3341891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lstStyle/>
          <a:p>
            <a:r>
              <a:rPr lang="fi-FI" sz="4400" dirty="0">
                <a:effectLst/>
              </a:rPr>
              <a:t>Apuvälineet ja laitteet</a:t>
            </a:r>
            <a:br>
              <a:rPr lang="fi-FI" sz="4400" dirty="0">
                <a:effectLst/>
              </a:rPr>
            </a:br>
            <a:endParaRPr lang="fi-FI" dirty="0"/>
          </a:p>
        </p:txBody>
      </p:sp>
      <p:sp>
        <p:nvSpPr>
          <p:cNvPr id="3" name="Content Placeholder 2">
            <a:extLst>
              <a:ext uri="{FF2B5EF4-FFF2-40B4-BE49-F238E27FC236}">
                <a16:creationId xmlns:a16="http://schemas.microsoft.com/office/drawing/2014/main" id="{010C8061-00DE-10AA-79E9-C6322442C827}"/>
              </a:ext>
            </a:extLst>
          </p:cNvPr>
          <p:cNvSpPr>
            <a:spLocks noGrp="1"/>
          </p:cNvSpPr>
          <p:nvPr>
            <p:ph sz="half" idx="1"/>
          </p:nvPr>
        </p:nvSpPr>
        <p:spPr/>
        <p:txBody>
          <a:bodyPr>
            <a:normAutofit/>
          </a:bodyPr>
          <a:lstStyle/>
          <a:p>
            <a:r>
              <a:rPr lang="fi-FI" dirty="0">
                <a:effectLst/>
                <a:ea typeface="Calibri" panose="020F0502020204030204" pitchFamily="34" charset="0"/>
                <a:cs typeface="Times New Roman" panose="02020603050405020304" pitchFamily="18" charset="0"/>
              </a:rPr>
              <a:t>Työnantajan on hankittava ja annettava työntekijän käyttöön apuväline tai muu varuste, silloin kun työn luonne, työolosuhteet tai työn suorittaminen sitä edellyttävät ja se on välttämätöntä tapaturman tai sairastumisen vaaran välttämiseksi. (Työturvallisuuslaki)</a:t>
            </a:r>
          </a:p>
        </p:txBody>
      </p:sp>
      <p:sp>
        <p:nvSpPr>
          <p:cNvPr id="5" name="Content Placeholder 4">
            <a:extLst>
              <a:ext uri="{FF2B5EF4-FFF2-40B4-BE49-F238E27FC236}">
                <a16:creationId xmlns:a16="http://schemas.microsoft.com/office/drawing/2014/main" id="{4D710085-EE77-7897-E403-BFBBE0D70D9B}"/>
              </a:ext>
            </a:extLst>
          </p:cNvPr>
          <p:cNvSpPr>
            <a:spLocks noGrp="1"/>
          </p:cNvSpPr>
          <p:nvPr>
            <p:ph sz="half" idx="2"/>
          </p:nvPr>
        </p:nvSpPr>
        <p:spPr/>
        <p:txBody>
          <a:bodyPr/>
          <a:lstStyle/>
          <a:p>
            <a:r>
              <a:rPr lang="fi-FI" dirty="0"/>
              <a:t>Asiakkaan koti työympäristönä ja itsemääräämisoikeus vaikuttavat apuvälineisiin ja laitteisiin</a:t>
            </a:r>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7" name="Oval 6">
            <a:hlinkHover r:id="" action="ppaction://noaction" highlightClick="1"/>
            <a:extLst>
              <a:ext uri="{FF2B5EF4-FFF2-40B4-BE49-F238E27FC236}">
                <a16:creationId xmlns:a16="http://schemas.microsoft.com/office/drawing/2014/main" id="{AC1F7E9C-AE08-286C-CF1E-FEA766ECCF03}"/>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a:cs typeface="Arial Narrow" panose="020B0604020202020204" pitchFamily="34" charset="0"/>
              </a:rPr>
              <a:t>1</a:t>
            </a:r>
          </a:p>
        </p:txBody>
      </p:sp>
    </p:spTree>
    <p:extLst>
      <p:ext uri="{BB962C8B-B14F-4D97-AF65-F5344CB8AC3E}">
        <p14:creationId xmlns:p14="http://schemas.microsoft.com/office/powerpoint/2010/main" val="1198180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Asiakkaan itsemääräämisoikeus </a:t>
            </a:r>
            <a:r>
              <a:rPr lang="fi-FI" dirty="0"/>
              <a:t>ja</a:t>
            </a:r>
            <a:r>
              <a:rPr lang="fi-FI" sz="4400" dirty="0">
                <a:effectLst/>
              </a:rPr>
              <a:t> </a:t>
            </a:r>
            <a:br>
              <a:rPr lang="fi-FI" sz="4400" dirty="0">
                <a:effectLst/>
              </a:rPr>
            </a:br>
            <a:r>
              <a:rPr lang="fi-FI" sz="4400" dirty="0">
                <a:effectLst/>
              </a:rPr>
              <a:t>työturvallisuus</a:t>
            </a:r>
            <a:endParaRPr lang="fi-FI" dirty="0"/>
          </a:p>
        </p:txBody>
      </p:sp>
      <p:sp>
        <p:nvSpPr>
          <p:cNvPr id="7" name="Content Placeholder 6">
            <a:extLst>
              <a:ext uri="{FF2B5EF4-FFF2-40B4-BE49-F238E27FC236}">
                <a16:creationId xmlns:a16="http://schemas.microsoft.com/office/drawing/2014/main" id="{41CE047E-0B17-D259-347C-DBBE48E6B36D}"/>
              </a:ext>
            </a:extLst>
          </p:cNvPr>
          <p:cNvSpPr>
            <a:spLocks noGrp="1"/>
          </p:cNvSpPr>
          <p:nvPr>
            <p:ph sz="half" idx="1"/>
          </p:nvPr>
        </p:nvSpPr>
        <p:spPr/>
        <p:txBody>
          <a:bodyPr numCol="1">
            <a:normAutofit/>
          </a:bodyPr>
          <a:lstStyle/>
          <a:p>
            <a:r>
              <a:rPr lang="fi-FI" dirty="0"/>
              <a:t>Asiakkaalla on oikeus määrätä omasta elämästään ja päättää itseään koskevista asioista</a:t>
            </a:r>
          </a:p>
          <a:p>
            <a:r>
              <a:rPr lang="fi-FI" dirty="0"/>
              <a:t>Työntekijällä on oikeus terveelliseen ja turvalliseen työhön </a:t>
            </a:r>
            <a:br>
              <a:rPr lang="fi-FI" dirty="0"/>
            </a:br>
            <a:br>
              <a:rPr lang="fi-FI" dirty="0"/>
            </a:br>
            <a:r>
              <a:rPr lang="fi-FI" dirty="0">
                <a:sym typeface="Wingdings" panose="05000000000000000000" pitchFamily="2" charset="2"/>
              </a:rPr>
              <a:t> A</a:t>
            </a:r>
            <a:r>
              <a:rPr lang="fi-FI" dirty="0"/>
              <a:t>siakkaan käytös tai toiminta ei saa uhata työntekijän turvallisuutta ja terveyttä</a:t>
            </a:r>
          </a:p>
        </p:txBody>
      </p:sp>
      <p:sp>
        <p:nvSpPr>
          <p:cNvPr id="3" name="Content Placeholder 2">
            <a:extLst>
              <a:ext uri="{FF2B5EF4-FFF2-40B4-BE49-F238E27FC236}">
                <a16:creationId xmlns:a16="http://schemas.microsoft.com/office/drawing/2014/main" id="{E6680EBF-DB03-2979-B5FC-15CD5D2213FD}"/>
              </a:ext>
            </a:extLst>
          </p:cNvPr>
          <p:cNvSpPr>
            <a:spLocks noGrp="1"/>
          </p:cNvSpPr>
          <p:nvPr>
            <p:ph sz="half" idx="2"/>
          </p:nvPr>
        </p:nvSpPr>
        <p:spPr/>
        <p:txBody>
          <a:bodyPr/>
          <a:lstStyle/>
          <a:p>
            <a:r>
              <a:rPr lang="fi-FI" dirty="0"/>
              <a:t>Työnantajan tulee huolehtia siitä, että palvelut tuotetaan potilasturvallisuutta, itsemääräämisoikeuksia sekä työturvallisuuslakia noudattaen</a:t>
            </a:r>
          </a:p>
          <a:p>
            <a:pPr lvl="1"/>
            <a:r>
              <a:rPr lang="fi-FI" dirty="0"/>
              <a:t>Tämä voi vaatia keskusteluja asiakkaiden ja omaisten kanssa tai moniammatillisen työryhmän hyödyntämistä</a:t>
            </a:r>
          </a:p>
          <a:p>
            <a:endParaRPr lang="en-US" dirty="0"/>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8E7E5C12-05AB-CE53-64C8-7526F1DBC914}"/>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a:cs typeface="Arial Narrow" panose="020B0604020202020204" pitchFamily="34" charset="0"/>
              </a:rPr>
              <a:t>2</a:t>
            </a:r>
          </a:p>
        </p:txBody>
      </p:sp>
    </p:spTree>
    <p:extLst>
      <p:ext uri="{BB962C8B-B14F-4D97-AF65-F5344CB8AC3E}">
        <p14:creationId xmlns:p14="http://schemas.microsoft.com/office/powerpoint/2010/main" val="4011259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Avun hälyttäminen</a:t>
            </a:r>
            <a:br>
              <a:rPr lang="fi-FI" sz="4400" dirty="0">
                <a:effectLst/>
              </a:rPr>
            </a:br>
            <a:endParaRPr lang="fi-FI" dirty="0"/>
          </a:p>
        </p:txBody>
      </p:sp>
      <p:sp>
        <p:nvSpPr>
          <p:cNvPr id="7" name="Content Placeholder 6">
            <a:extLst>
              <a:ext uri="{FF2B5EF4-FFF2-40B4-BE49-F238E27FC236}">
                <a16:creationId xmlns:a16="http://schemas.microsoft.com/office/drawing/2014/main" id="{2F883CB3-93AD-F758-0F6F-59624DEC6A5A}"/>
              </a:ext>
            </a:extLst>
          </p:cNvPr>
          <p:cNvSpPr>
            <a:spLocks noGrp="1"/>
          </p:cNvSpPr>
          <p:nvPr>
            <p:ph sz="half" idx="1"/>
          </p:nvPr>
        </p:nvSpPr>
        <p:spPr/>
        <p:txBody>
          <a:bodyPr numCol="1">
            <a:normAutofit/>
          </a:bodyPr>
          <a:lstStyle/>
          <a:p>
            <a:r>
              <a:rPr lang="fi-FI" dirty="0"/>
              <a:t>Miten hälytetään apua eri tilanteissa, kuten</a:t>
            </a:r>
          </a:p>
          <a:p>
            <a:pPr lvl="1"/>
            <a:r>
              <a:rPr lang="fi-FI" dirty="0"/>
              <a:t>välittömän hädän yhteydessä</a:t>
            </a:r>
          </a:p>
          <a:p>
            <a:pPr lvl="1"/>
            <a:r>
              <a:rPr lang="fi-FI" dirty="0"/>
              <a:t>uhkaavassa tilanteessa</a:t>
            </a:r>
          </a:p>
          <a:p>
            <a:pPr lvl="1"/>
            <a:r>
              <a:rPr lang="fi-FI" dirty="0"/>
              <a:t>havaittaessa tarve parityölle fyysisen kuormituksen vuoksi (esim. raskaat nostot)</a:t>
            </a:r>
          </a:p>
          <a:p>
            <a:pPr lvl="1"/>
            <a:r>
              <a:rPr lang="fi-FI" dirty="0"/>
              <a:t>loukatessa itseään asiakaskäynnillä tai siirryttäessä asiakkaalta toiselle</a:t>
            </a:r>
          </a:p>
          <a:p>
            <a:endParaRPr lang="fi-FI" dirty="0"/>
          </a:p>
          <a:p>
            <a:endParaRPr lang="fi-FI" dirty="0"/>
          </a:p>
          <a:p>
            <a:endParaRPr lang="fi-FI" dirty="0"/>
          </a:p>
        </p:txBody>
      </p:sp>
      <p:sp>
        <p:nvSpPr>
          <p:cNvPr id="5" name="Content Placeholder 4">
            <a:extLst>
              <a:ext uri="{FF2B5EF4-FFF2-40B4-BE49-F238E27FC236}">
                <a16:creationId xmlns:a16="http://schemas.microsoft.com/office/drawing/2014/main" id="{B924FC5D-4810-10F3-30FF-F304D021F289}"/>
              </a:ext>
            </a:extLst>
          </p:cNvPr>
          <p:cNvSpPr>
            <a:spLocks noGrp="1"/>
          </p:cNvSpPr>
          <p:nvPr>
            <p:ph sz="half" idx="2"/>
          </p:nvPr>
        </p:nvSpPr>
        <p:spPr/>
        <p:txBody>
          <a:bodyPr>
            <a:normAutofit/>
          </a:bodyPr>
          <a:lstStyle/>
          <a:p>
            <a:r>
              <a:rPr lang="fi-FI" dirty="0"/>
              <a:t>Miten huomioidaan</a:t>
            </a:r>
          </a:p>
          <a:p>
            <a:pPr lvl="1"/>
            <a:r>
              <a:rPr lang="fi-FI" dirty="0"/>
              <a:t>pyhäpäivien vaikutus</a:t>
            </a:r>
          </a:p>
          <a:p>
            <a:pPr lvl="1"/>
            <a:r>
              <a:rPr lang="fi-FI" dirty="0"/>
              <a:t>yötyön vaikutus</a:t>
            </a:r>
          </a:p>
          <a:p>
            <a:endParaRPr lang="fi-FI" dirty="0"/>
          </a:p>
          <a:p>
            <a:r>
              <a:rPr lang="en-US" dirty="0" err="1"/>
              <a:t>Muista</a:t>
            </a:r>
            <a:r>
              <a:rPr lang="en-US" dirty="0"/>
              <a:t> </a:t>
            </a:r>
            <a:r>
              <a:rPr lang="en-US" b="1" dirty="0"/>
              <a:t>112</a:t>
            </a:r>
          </a:p>
          <a:p>
            <a:endParaRPr lang="en-US" dirty="0"/>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FB772EB0-039F-9620-73F7-839417ACC09B}"/>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3</a:t>
            </a:r>
          </a:p>
        </p:txBody>
      </p:sp>
    </p:spTree>
    <p:extLst>
      <p:ext uri="{BB962C8B-B14F-4D97-AF65-F5344CB8AC3E}">
        <p14:creationId xmlns:p14="http://schemas.microsoft.com/office/powerpoint/2010/main" val="4261484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dirty="0">
                <a:effectLst/>
              </a:rPr>
              <a:t>Eettinen kuormitus</a:t>
            </a:r>
            <a:br>
              <a:rPr lang="fi-FI" sz="4400" dirty="0">
                <a:effectLst/>
              </a:rPr>
            </a:br>
            <a:endParaRPr lang="fi-FI" dirty="0"/>
          </a:p>
        </p:txBody>
      </p:sp>
      <p:sp>
        <p:nvSpPr>
          <p:cNvPr id="7" name="Content Placeholder 6">
            <a:extLst>
              <a:ext uri="{FF2B5EF4-FFF2-40B4-BE49-F238E27FC236}">
                <a16:creationId xmlns:a16="http://schemas.microsoft.com/office/drawing/2014/main" id="{73C860A3-6A96-1256-6CBB-BC6AF7B811BC}"/>
              </a:ext>
            </a:extLst>
          </p:cNvPr>
          <p:cNvSpPr>
            <a:spLocks noGrp="1"/>
          </p:cNvSpPr>
          <p:nvPr>
            <p:ph sz="half" idx="1"/>
          </p:nvPr>
        </p:nvSpPr>
        <p:spPr/>
        <p:txBody>
          <a:bodyPr numCol="1">
            <a:normAutofit/>
          </a:bodyPr>
          <a:lstStyle/>
          <a:p>
            <a:r>
              <a:rPr lang="fi-FI" dirty="0"/>
              <a:t>Eettistä kuormitusta aiheuttavat esimerkiksi tilanteet, joissa ei tiedä oikeaa toimintatapaa, tai joissa joutuu toimimaan omien arvojensa vastaisesti</a:t>
            </a:r>
          </a:p>
          <a:p>
            <a:r>
              <a:rPr lang="fi-FI" dirty="0"/>
              <a:t>Myös osaamisen puute aiheuttaa kuormitusta</a:t>
            </a:r>
          </a:p>
          <a:p>
            <a:endParaRPr lang="fi-FI" dirty="0"/>
          </a:p>
        </p:txBody>
      </p:sp>
      <p:sp>
        <p:nvSpPr>
          <p:cNvPr id="3" name="Content Placeholder 2">
            <a:extLst>
              <a:ext uri="{FF2B5EF4-FFF2-40B4-BE49-F238E27FC236}">
                <a16:creationId xmlns:a16="http://schemas.microsoft.com/office/drawing/2014/main" id="{6C20C0FD-B2AA-EC2F-6F25-4B8835FF85E1}"/>
              </a:ext>
            </a:extLst>
          </p:cNvPr>
          <p:cNvSpPr>
            <a:spLocks noGrp="1"/>
          </p:cNvSpPr>
          <p:nvPr>
            <p:ph sz="half" idx="2"/>
          </p:nvPr>
        </p:nvSpPr>
        <p:spPr/>
        <p:txBody>
          <a:bodyPr>
            <a:normAutofit/>
          </a:bodyPr>
          <a:lstStyle/>
          <a:p>
            <a:r>
              <a:rPr lang="fi-FI" dirty="0"/>
              <a:t>Tehtäviä saatetaan joutua priorisoimaan, jolloin työntekijälle voi tulla tunne siitä, että hän ei tee asiakkaan hyväksi tarpeeksi, mikä puolestaan johtaa eettiseen kuormittumiseen</a:t>
            </a:r>
          </a:p>
          <a:p>
            <a:endParaRPr lang="en-US" dirty="0"/>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DEEBE0CB-2E35-7289-1EFD-8538927F9812}"/>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4</a:t>
            </a:r>
          </a:p>
        </p:txBody>
      </p:sp>
    </p:spTree>
    <p:extLst>
      <p:ext uri="{BB962C8B-B14F-4D97-AF65-F5344CB8AC3E}">
        <p14:creationId xmlns:p14="http://schemas.microsoft.com/office/powerpoint/2010/main" val="4042119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9612-6869-E1A2-31F4-481C8E2D70A2}"/>
              </a:ext>
            </a:extLst>
          </p:cNvPr>
          <p:cNvSpPr>
            <a:spLocks noGrp="1"/>
          </p:cNvSpPr>
          <p:nvPr>
            <p:ph type="title"/>
          </p:nvPr>
        </p:nvSpPr>
        <p:spPr/>
        <p:txBody>
          <a:bodyPr>
            <a:noAutofit/>
          </a:bodyPr>
          <a:lstStyle/>
          <a:p>
            <a:r>
              <a:rPr lang="fi-FI" sz="4400">
                <a:effectLst/>
              </a:rPr>
              <a:t>Epäasiallinen kohtelu ja häirintä </a:t>
            </a:r>
            <a:br>
              <a:rPr lang="fi-FI" sz="4400">
                <a:effectLst/>
              </a:rPr>
            </a:br>
            <a:r>
              <a:rPr lang="fi-FI" sz="4400">
                <a:effectLst/>
              </a:rPr>
              <a:t>asiakkaalta ja omaisilta</a:t>
            </a:r>
            <a:endParaRPr lang="fi-FI"/>
          </a:p>
        </p:txBody>
      </p:sp>
      <p:sp>
        <p:nvSpPr>
          <p:cNvPr id="7" name="Content Placeholder 6">
            <a:extLst>
              <a:ext uri="{FF2B5EF4-FFF2-40B4-BE49-F238E27FC236}">
                <a16:creationId xmlns:a16="http://schemas.microsoft.com/office/drawing/2014/main" id="{6661BADE-EE89-0A4C-A891-0E48B80B01E7}"/>
              </a:ext>
            </a:extLst>
          </p:cNvPr>
          <p:cNvSpPr>
            <a:spLocks noGrp="1"/>
          </p:cNvSpPr>
          <p:nvPr>
            <p:ph sz="half" idx="1"/>
          </p:nvPr>
        </p:nvSpPr>
        <p:spPr>
          <a:xfrm>
            <a:off x="6301740" y="2031365"/>
            <a:ext cx="5181600" cy="4351338"/>
          </a:xfrm>
        </p:spPr>
        <p:txBody>
          <a:bodyPr/>
          <a:lstStyle/>
          <a:p>
            <a:r>
              <a:rPr lang="fi-FI" dirty="0"/>
              <a:t>Epäasiallinen kohtelu ja häirintä ei ole koskaan hyväksyttävää!</a:t>
            </a:r>
          </a:p>
          <a:p>
            <a:r>
              <a:rPr lang="fi-FI" dirty="0"/>
              <a:t>Tee aina ilmoitus</a:t>
            </a:r>
          </a:p>
          <a:p>
            <a:endParaRPr lang="fi-FI" dirty="0"/>
          </a:p>
          <a:p>
            <a:endParaRPr lang="fi-FI" dirty="0"/>
          </a:p>
          <a:p>
            <a:endParaRPr lang="fi-FI" dirty="0"/>
          </a:p>
        </p:txBody>
      </p:sp>
      <p:sp>
        <p:nvSpPr>
          <p:cNvPr id="9" name="Content Placeholder 8">
            <a:extLst>
              <a:ext uri="{FF2B5EF4-FFF2-40B4-BE49-F238E27FC236}">
                <a16:creationId xmlns:a16="http://schemas.microsoft.com/office/drawing/2014/main" id="{CEE77C5A-431C-40BB-B045-A372393FD471}"/>
              </a:ext>
            </a:extLst>
          </p:cNvPr>
          <p:cNvSpPr>
            <a:spLocks noGrp="1"/>
          </p:cNvSpPr>
          <p:nvPr>
            <p:ph sz="half" idx="2"/>
          </p:nvPr>
        </p:nvSpPr>
        <p:spPr>
          <a:xfrm>
            <a:off x="708661" y="1957234"/>
            <a:ext cx="5181600" cy="4351338"/>
          </a:xfrm>
        </p:spPr>
        <p:txBody>
          <a:bodyPr/>
          <a:lstStyle/>
          <a:p>
            <a:r>
              <a:rPr lang="fi-FI" dirty="0"/>
              <a:t>”Jos työssä esiintyy työntekijään kohdistuvaa hänen terveydelleen haittaa tai vaaraa aiheuttavaa häirintää tai muuta epäasiallista kohtelua, työnantajan on asiasta tiedon saatuaan käytettävissään olevin keinoin ryhdyttävä toimiin epäkohdan poistamiseksi.” (Työturvallisuuslaki)</a:t>
            </a:r>
          </a:p>
          <a:p>
            <a:endParaRPr lang="fi-FI" dirty="0"/>
          </a:p>
        </p:txBody>
      </p:sp>
      <p:pic>
        <p:nvPicPr>
          <p:cNvPr id="4" name="Picture 3">
            <a:hlinkClick r:id="rId3" action="ppaction://hlinksldjump"/>
            <a:extLst>
              <a:ext uri="{FF2B5EF4-FFF2-40B4-BE49-F238E27FC236}">
                <a16:creationId xmlns:a16="http://schemas.microsoft.com/office/drawing/2014/main" id="{BC0D2D62-0EDD-F7F9-F2F6-ADB0F9E5CC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05219" y="258701"/>
            <a:ext cx="1041400" cy="1041400"/>
          </a:xfrm>
          <a:prstGeom prst="rect">
            <a:avLst/>
          </a:prstGeom>
        </p:spPr>
      </p:pic>
      <p:sp>
        <p:nvSpPr>
          <p:cNvPr id="8" name="Oval 7">
            <a:hlinkHover r:id="" action="ppaction://noaction" highlightClick="1"/>
            <a:extLst>
              <a:ext uri="{FF2B5EF4-FFF2-40B4-BE49-F238E27FC236}">
                <a16:creationId xmlns:a16="http://schemas.microsoft.com/office/drawing/2014/main" id="{DBBA3AA1-3515-2323-3F16-510F83DDFDA2}"/>
              </a:ext>
            </a:extLst>
          </p:cNvPr>
          <p:cNvSpPr>
            <a:spLocks noChangeAspect="1"/>
          </p:cNvSpPr>
          <p:nvPr/>
        </p:nvSpPr>
        <p:spPr>
          <a:xfrm>
            <a:off x="423065" y="549428"/>
            <a:ext cx="334607" cy="332999"/>
          </a:xfrm>
          <a:prstGeom prst="ellipse">
            <a:avLst/>
          </a:prstGeom>
          <a:solidFill>
            <a:srgbClr val="4E008E"/>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fi-FI" sz="1200" b="1" dirty="0">
                <a:cs typeface="Arial Narrow" panose="020B0604020202020204" pitchFamily="34" charset="0"/>
              </a:rPr>
              <a:t>5</a:t>
            </a:r>
          </a:p>
        </p:txBody>
      </p:sp>
    </p:spTree>
    <p:extLst>
      <p:ext uri="{BB962C8B-B14F-4D97-AF65-F5344CB8AC3E}">
        <p14:creationId xmlns:p14="http://schemas.microsoft.com/office/powerpoint/2010/main" val="13531310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UNI Theme">
  <a:themeElements>
    <a:clrScheme name="TUNI-teema-pp">
      <a:dk1>
        <a:srgbClr val="000000"/>
      </a:dk1>
      <a:lt1>
        <a:srgbClr val="FFFFFF"/>
      </a:lt1>
      <a:dk2>
        <a:srgbClr val="4E008E"/>
      </a:dk2>
      <a:lt2>
        <a:srgbClr val="FFFFFF"/>
      </a:lt2>
      <a:accent1>
        <a:srgbClr val="4E008E"/>
      </a:accent1>
      <a:accent2>
        <a:srgbClr val="38B399"/>
      </a:accent2>
      <a:accent3>
        <a:srgbClr val="FFE349"/>
      </a:accent3>
      <a:accent4>
        <a:srgbClr val="CF286F"/>
      </a:accent4>
      <a:accent5>
        <a:srgbClr val="000000"/>
      </a:accent5>
      <a:accent6>
        <a:srgbClr val="79C0EB"/>
      </a:accent6>
      <a:hlink>
        <a:srgbClr val="0041BE"/>
      </a:hlink>
      <a:folHlink>
        <a:srgbClr val="CF28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AU pohja FI.pptx" id="{6F7C720C-2479-4F35-A51A-B27EE359F9A0}" vid="{705BB531-0280-42C6-92D9-56CD9F23F80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8816</Words>
  <Application>Microsoft Office PowerPoint</Application>
  <PresentationFormat>Widescreen</PresentationFormat>
  <Paragraphs>849</Paragraphs>
  <Slides>40</Slides>
  <Notes>40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40</vt:i4>
      </vt:variant>
    </vt:vector>
  </HeadingPairs>
  <TitlesOfParts>
    <vt:vector size="46" baseType="lpstr">
      <vt:lpstr>Arial</vt:lpstr>
      <vt:lpstr>Calibri</vt:lpstr>
      <vt:lpstr>Calibri Light</vt:lpstr>
      <vt:lpstr>Courier New</vt:lpstr>
      <vt:lpstr>Office Theme</vt:lpstr>
      <vt:lpstr>1_TUNI Theme</vt:lpstr>
      <vt:lpstr>Työturvallisuuden vuosikello  - esihenkilön tueksi työturvallisuusasioiden ylläpitoon</vt:lpstr>
      <vt:lpstr>PowerPoint Presentation</vt:lpstr>
      <vt:lpstr>PowerPoint Presentation</vt:lpstr>
      <vt:lpstr>Esihenkilön työturvallisuuden vuosikello</vt:lpstr>
      <vt:lpstr>Apuvälineet ja laitteet </vt:lpstr>
      <vt:lpstr>Asiakkaan itsemääräämisoikeus ja  työturvallisuus</vt:lpstr>
      <vt:lpstr>Avun hälyttäminen </vt:lpstr>
      <vt:lpstr>Eettinen kuormitus </vt:lpstr>
      <vt:lpstr>Epäasiallinen kohtelu ja häirintä  asiakkaalta ja omaisilta</vt:lpstr>
      <vt:lpstr>Epäasiallinen kohtelu ja häirintä  työyhteisössä</vt:lpstr>
      <vt:lpstr>Fyysinen kuormitus ja ergonomia </vt:lpstr>
      <vt:lpstr>Henkilönsuojaimet </vt:lpstr>
      <vt:lpstr>Henkinen/psykososiaalinen kuormitus </vt:lpstr>
      <vt:lpstr>Ilmoitusten tekeminen ja käsittely </vt:lpstr>
      <vt:lpstr>Kameravalvonta ja kuvaaminen  asiakkaan kotona</vt:lpstr>
      <vt:lpstr>Keinoja varmistaa turvallisuus </vt:lpstr>
      <vt:lpstr>Kemikaaliturvallisuus </vt:lpstr>
      <vt:lpstr>Lääkkeiden kuljetus </vt:lpstr>
      <vt:lpstr>Riskienarvioinnin tekeminen </vt:lpstr>
      <vt:lpstr>Riskienarvioinnin tulosten läpikäyminen </vt:lpstr>
      <vt:lpstr>Seksuaalinen häirintä </vt:lpstr>
      <vt:lpstr>Siirtymät </vt:lpstr>
      <vt:lpstr>Sähköturvallisuus ja paloturvallisuus </vt:lpstr>
      <vt:lpstr>Toisen koti työympäristönä   </vt:lpstr>
      <vt:lpstr>Turvallisuusorganisaatio ja muut tärkeät yhteystiedot</vt:lpstr>
      <vt:lpstr>Turvallisuuteen vaikuttavien  asioiden kirjaaminen</vt:lpstr>
      <vt:lpstr>Työnantajan vastuut, velvollisuudet  ja oikeudet (Työturvallisuuslaki)</vt:lpstr>
      <vt:lpstr>Työntekijän vastuut, velvollisuudet  ja oikeudet (Työturvallisuuslaki)</vt:lpstr>
      <vt:lpstr>Työn tauotus  </vt:lpstr>
      <vt:lpstr>Työtapaturmat </vt:lpstr>
      <vt:lpstr>Väkivalta tai sen uhka </vt:lpstr>
      <vt:lpstr>Yhteiset toimintatavat </vt:lpstr>
      <vt:lpstr>Oma aihe</vt:lpstr>
      <vt:lpstr>Oma aihe</vt:lpstr>
      <vt:lpstr>Oma aihe</vt:lpstr>
      <vt:lpstr>Oma aihe</vt:lpstr>
      <vt:lpstr>Oma aihe</vt:lpstr>
      <vt:lpstr>Oma aihe</vt:lpstr>
      <vt:lpstr>Oma aihe</vt:lpstr>
      <vt:lpstr>Oma aihe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Annamaija Flinkkilä-Lehtonen</dc:creator>
  <cp:lastModifiedBy>Maria Lindholm (TAU)</cp:lastModifiedBy>
  <cp:revision>119</cp:revision>
  <cp:lastPrinted>2024-02-08T09:33:58Z</cp:lastPrinted>
  <dcterms:created xsi:type="dcterms:W3CDTF">2023-09-18T05:33:15Z</dcterms:created>
  <dcterms:modified xsi:type="dcterms:W3CDTF">2024-02-16T07:29:03Z</dcterms:modified>
</cp:coreProperties>
</file>